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61" r:id="rId7"/>
    <p:sldId id="258" r:id="rId8"/>
    <p:sldId id="25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1B76"/>
    <a:srgbClr val="6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64794"/>
  </p:normalViewPr>
  <p:slideViewPr>
    <p:cSldViewPr snapToGrid="0">
      <p:cViewPr varScale="1">
        <p:scale>
          <a:sx n="68" d="100"/>
          <a:sy n="68" d="100"/>
        </p:scale>
        <p:origin x="2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CE255-602A-6A49-A682-0A66BF31AA7E}" type="datetimeFigureOut">
              <a:rPr lang="en-US" smtClean="0"/>
              <a:t>8/2/22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5A059-6C8A-3A45-BB68-12EABD15424A}" type="slidenum">
              <a:rPr lang="en-US" smtClean="0"/>
              <a:t>‹#›</a:t>
            </a:fld>
            <a:endParaRPr lang="en-US"/>
          </a:p>
        </p:txBody>
      </p:sp>
    </p:spTree>
    <p:extLst>
      <p:ext uri="{BB962C8B-B14F-4D97-AF65-F5344CB8AC3E}">
        <p14:creationId xmlns:p14="http://schemas.microsoft.com/office/powerpoint/2010/main" val="60516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 </a:t>
            </a:r>
            <a:r>
              <a:rPr lang="en-US"/>
              <a:t>approximately 4.5 </a:t>
            </a:r>
            <a:r>
              <a:rPr lang="en-US" dirty="0"/>
              <a:t>presentation aims to provide schools with an explanation to the requirement for signing a new Safeguarding Children &amp; Young People Code of Conduct</a:t>
            </a:r>
          </a:p>
        </p:txBody>
      </p:sp>
      <p:sp>
        <p:nvSpPr>
          <p:cNvPr id="4" name="Slide Number Placeholder 3"/>
          <p:cNvSpPr>
            <a:spLocks noGrp="1"/>
          </p:cNvSpPr>
          <p:nvPr>
            <p:ph type="sldNum" sz="quarter" idx="5"/>
          </p:nvPr>
        </p:nvSpPr>
        <p:spPr/>
        <p:txBody>
          <a:bodyPr/>
          <a:lstStyle/>
          <a:p>
            <a:fld id="{4D35A059-6C8A-3A45-BB68-12EABD15424A}" type="slidenum">
              <a:rPr lang="en-US" smtClean="0"/>
              <a:t>1</a:t>
            </a:fld>
            <a:endParaRPr lang="en-US"/>
          </a:p>
        </p:txBody>
      </p:sp>
    </p:spTree>
    <p:extLst>
      <p:ext uri="{BB962C8B-B14F-4D97-AF65-F5344CB8AC3E}">
        <p14:creationId xmlns:p14="http://schemas.microsoft.com/office/powerpoint/2010/main" val="11471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would be aware the new Ministerial Order 1359 Implementing the Child Safe Standards- Managing the Risk of Child Abuse in Schools and School Boarding Premises became effective 1 July this year. This legislative reform flowed on to the release of the new Victorian Child Safety Standards. The new 11 standards bring Victoria into closer alignment with the National Principles.</a:t>
            </a:r>
          </a:p>
          <a:p>
            <a:r>
              <a:rPr lang="en-US" dirty="0"/>
              <a:t>The newly introduced CSS have additional requirements that are not present in the former MO 870. They are:</a:t>
            </a:r>
          </a:p>
          <a:p>
            <a:endParaRPr lang="en-US" dirty="0"/>
          </a:p>
          <a:p>
            <a:r>
              <a:rPr lang="en-US" dirty="0"/>
              <a:t>With these changes become increased responsibilities for all staff in the areas listed. </a:t>
            </a:r>
          </a:p>
        </p:txBody>
      </p:sp>
      <p:sp>
        <p:nvSpPr>
          <p:cNvPr id="4" name="Slide Number Placeholder 3"/>
          <p:cNvSpPr>
            <a:spLocks noGrp="1"/>
          </p:cNvSpPr>
          <p:nvPr>
            <p:ph type="sldNum" sz="quarter" idx="5"/>
          </p:nvPr>
        </p:nvSpPr>
        <p:spPr/>
        <p:txBody>
          <a:bodyPr/>
          <a:lstStyle/>
          <a:p>
            <a:fld id="{4D35A059-6C8A-3A45-BB68-12EABD15424A}" type="slidenum">
              <a:rPr lang="en-US" smtClean="0"/>
              <a:t>2</a:t>
            </a:fld>
            <a:endParaRPr lang="en-US"/>
          </a:p>
        </p:txBody>
      </p:sp>
    </p:spTree>
    <p:extLst>
      <p:ext uri="{BB962C8B-B14F-4D97-AF65-F5344CB8AC3E}">
        <p14:creationId xmlns:p14="http://schemas.microsoft.com/office/powerpoint/2010/main" val="109491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2 of the Action List dated 23 June outlines the requirements for CCYP and VRQA compliance.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Child Safety Code of Conduct must be clear about appropriate physical and behavioural interactions with students and that your school follows up ALL breaches.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light of the new MO requirements there are now additional behavioural expectations for all staff and volunteers. </a:t>
            </a:r>
          </a:p>
          <a:p>
            <a:endParaRPr lang="en-US" dirty="0"/>
          </a:p>
        </p:txBody>
      </p:sp>
      <p:sp>
        <p:nvSpPr>
          <p:cNvPr id="4" name="Slide Number Placeholder 3"/>
          <p:cNvSpPr>
            <a:spLocks noGrp="1"/>
          </p:cNvSpPr>
          <p:nvPr>
            <p:ph type="sldNum" sz="quarter" idx="5"/>
          </p:nvPr>
        </p:nvSpPr>
        <p:spPr/>
        <p:txBody>
          <a:bodyPr/>
          <a:lstStyle/>
          <a:p>
            <a:fld id="{4D35A059-6C8A-3A45-BB68-12EABD15424A}" type="slidenum">
              <a:rPr lang="en-US" smtClean="0"/>
              <a:t>3</a:t>
            </a:fld>
            <a:endParaRPr lang="en-US"/>
          </a:p>
        </p:txBody>
      </p:sp>
    </p:spTree>
    <p:extLst>
      <p:ext uri="{BB962C8B-B14F-4D97-AF65-F5344CB8AC3E}">
        <p14:creationId xmlns:p14="http://schemas.microsoft.com/office/powerpoint/2010/main" val="174232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that schools are working towards compliance all staff need to be made aware of their new obligations under the new CSS. For example the new Safeguarding Children &amp; Young People Code of Conduct requires that staff are aware of their requirements to promote cultural safety in particular for Aboriginal and Torres Straight Islander children. The new code also is explicit in regard to not being racist and not being a bystander to racism. For staff to be compliant to the new MO they need to made aware of the new expectations via the signing of the updated Safeguarding Children &amp; Young People Code of Conduct. </a:t>
            </a:r>
          </a:p>
          <a:p>
            <a:r>
              <a:rPr lang="en-US" dirty="0"/>
              <a:t>We understand that as new policy is implemented an educative framework to embed such practices through professional learning opportunities will be required. </a:t>
            </a:r>
          </a:p>
          <a:p>
            <a:endParaRPr lang="en-US" dirty="0"/>
          </a:p>
          <a:p>
            <a:r>
              <a:rPr lang="en-US" dirty="0"/>
              <a:t>What is also important to note is that this update to the code of conduct is now an [insert school] document which means that schools are required to </a:t>
            </a:r>
            <a:r>
              <a:rPr lang="en-US" dirty="0" err="1"/>
              <a:t>contextualise</a:t>
            </a:r>
            <a:r>
              <a:rPr lang="en-US" dirty="0"/>
              <a:t> by adding their own information to the code of conduct. It is important that the black text is not altered, however schools are able to add additional points or include explanatory notes to further </a:t>
            </a:r>
            <a:r>
              <a:rPr lang="en-US" dirty="0" err="1"/>
              <a:t>contextualise</a:t>
            </a:r>
            <a:r>
              <a:rPr lang="en-US" dirty="0"/>
              <a:t> the </a:t>
            </a:r>
            <a:r>
              <a:rPr lang="en-US" dirty="0" err="1"/>
              <a:t>behaviours</a:t>
            </a:r>
            <a:r>
              <a:rPr lang="en-US" dirty="0"/>
              <a:t> expected. </a:t>
            </a:r>
          </a:p>
        </p:txBody>
      </p:sp>
      <p:sp>
        <p:nvSpPr>
          <p:cNvPr id="4" name="Slide Number Placeholder 3"/>
          <p:cNvSpPr>
            <a:spLocks noGrp="1"/>
          </p:cNvSpPr>
          <p:nvPr>
            <p:ph type="sldNum" sz="quarter" idx="5"/>
          </p:nvPr>
        </p:nvSpPr>
        <p:spPr/>
        <p:txBody>
          <a:bodyPr/>
          <a:lstStyle/>
          <a:p>
            <a:fld id="{4D35A059-6C8A-3A45-BB68-12EABD15424A}" type="slidenum">
              <a:rPr lang="en-US" smtClean="0"/>
              <a:t>4</a:t>
            </a:fld>
            <a:endParaRPr lang="en-US"/>
          </a:p>
        </p:txBody>
      </p:sp>
    </p:spTree>
    <p:extLst>
      <p:ext uri="{BB962C8B-B14F-4D97-AF65-F5344CB8AC3E}">
        <p14:creationId xmlns:p14="http://schemas.microsoft.com/office/powerpoint/2010/main" val="129937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staff signing of the new code of conduct, also provides schools with an opportunity to highlight new policies. To date 10 CSS policies have been added to </a:t>
            </a:r>
            <a:r>
              <a:rPr lang="en-US" dirty="0" err="1"/>
              <a:t>eSort</a:t>
            </a:r>
            <a:r>
              <a:rPr lang="en-US" dirty="0"/>
              <a:t> as progress towards compliance to the new MO. It is important throughout Semester Two that staff have an awareness of the new policies and know where they can access them. </a:t>
            </a:r>
          </a:p>
        </p:txBody>
      </p:sp>
      <p:sp>
        <p:nvSpPr>
          <p:cNvPr id="4" name="Slide Number Placeholder 3"/>
          <p:cNvSpPr>
            <a:spLocks noGrp="1"/>
          </p:cNvSpPr>
          <p:nvPr>
            <p:ph type="sldNum" sz="quarter" idx="5"/>
          </p:nvPr>
        </p:nvSpPr>
        <p:spPr/>
        <p:txBody>
          <a:bodyPr/>
          <a:lstStyle/>
          <a:p>
            <a:fld id="{4D35A059-6C8A-3A45-BB68-12EABD15424A}" type="slidenum">
              <a:rPr lang="en-US" smtClean="0"/>
              <a:t>5</a:t>
            </a:fld>
            <a:endParaRPr lang="en-US"/>
          </a:p>
        </p:txBody>
      </p:sp>
    </p:spTree>
    <p:extLst>
      <p:ext uri="{BB962C8B-B14F-4D97-AF65-F5344CB8AC3E}">
        <p14:creationId xmlns:p14="http://schemas.microsoft.com/office/powerpoint/2010/main" val="260022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fully acknowledge that all school staff are experiencing many challenges. We also thank you knowing that the timing of this reform is not ideal. We have asked that schools ask staff to sign this new code of conduct by the end of this term to ensure that all staff are aware of the additions to child safety </a:t>
            </a:r>
            <a:r>
              <a:rPr lang="en-US" dirty="0" err="1"/>
              <a:t>behavioural</a:t>
            </a:r>
            <a:r>
              <a:rPr lang="en-US" dirty="0"/>
              <a:t> expectations as required by the new </a:t>
            </a:r>
            <a:r>
              <a:rPr lang="en-US" dirty="0" err="1"/>
              <a:t>Ministeral</a:t>
            </a:r>
            <a:r>
              <a:rPr lang="en-US" dirty="0"/>
              <a:t> Order 1359.</a:t>
            </a:r>
          </a:p>
          <a:p>
            <a:endParaRPr lang="en-US" dirty="0"/>
          </a:p>
          <a:p>
            <a:r>
              <a:rPr lang="en-US" dirty="0"/>
              <a:t>I invite you to please contact me if you have any further questions about the Safeguarding Children and Young People Code of Conduct, or any of the other policies which have shared via </a:t>
            </a:r>
            <a:r>
              <a:rPr lang="en-US" dirty="0" err="1"/>
              <a:t>eSort</a:t>
            </a:r>
            <a:r>
              <a:rPr lang="en-US" dirty="0"/>
              <a:t> to date. </a:t>
            </a:r>
          </a:p>
          <a:p>
            <a:r>
              <a:rPr lang="en-US" dirty="0"/>
              <a:t>Thank you, Jacqui</a:t>
            </a:r>
          </a:p>
        </p:txBody>
      </p:sp>
      <p:sp>
        <p:nvSpPr>
          <p:cNvPr id="4" name="Slide Number Placeholder 3"/>
          <p:cNvSpPr>
            <a:spLocks noGrp="1"/>
          </p:cNvSpPr>
          <p:nvPr>
            <p:ph type="sldNum" sz="quarter" idx="5"/>
          </p:nvPr>
        </p:nvSpPr>
        <p:spPr/>
        <p:txBody>
          <a:bodyPr/>
          <a:lstStyle/>
          <a:p>
            <a:fld id="{4D35A059-6C8A-3A45-BB68-12EABD15424A}" type="slidenum">
              <a:rPr lang="en-US" smtClean="0"/>
              <a:t>6</a:t>
            </a:fld>
            <a:endParaRPr lang="en-US"/>
          </a:p>
        </p:txBody>
      </p:sp>
    </p:spTree>
    <p:extLst>
      <p:ext uri="{BB962C8B-B14F-4D97-AF65-F5344CB8AC3E}">
        <p14:creationId xmlns:p14="http://schemas.microsoft.com/office/powerpoint/2010/main" val="2719343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E52FA-4BE5-4B3D-AF77-7A89F18E7E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3" r="15458" b="12846"/>
          <a:stretch/>
        </p:blipFill>
        <p:spPr>
          <a:xfrm>
            <a:off x="9376914" y="4209041"/>
            <a:ext cx="2815086" cy="2648959"/>
          </a:xfrm>
          <a:prstGeom prst="rect">
            <a:avLst/>
          </a:prstGeom>
        </p:spPr>
      </p:pic>
      <p:sp>
        <p:nvSpPr>
          <p:cNvPr id="2" name="Title 1">
            <a:extLst>
              <a:ext uri="{FF2B5EF4-FFF2-40B4-BE49-F238E27FC236}">
                <a16:creationId xmlns:a16="http://schemas.microsoft.com/office/drawing/2014/main" id="{D4D39F54-90F5-47A7-9B2D-E1F7DF2D85F5}"/>
              </a:ext>
            </a:extLst>
          </p:cNvPr>
          <p:cNvSpPr>
            <a:spLocks noGrp="1"/>
          </p:cNvSpPr>
          <p:nvPr>
            <p:ph type="ctrTitle"/>
          </p:nvPr>
        </p:nvSpPr>
        <p:spPr>
          <a:xfrm>
            <a:off x="1524000" y="1122363"/>
            <a:ext cx="9144000" cy="2387600"/>
          </a:xfrm>
        </p:spPr>
        <p:txBody>
          <a:bodyPr anchor="b"/>
          <a:lstStyle>
            <a:lvl1pPr algn="ctr">
              <a:defRPr sz="6000">
                <a:solidFill>
                  <a:srgbClr val="391B76"/>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090A18EE-43AC-4663-B33E-306594B98BB2}"/>
              </a:ext>
            </a:extLst>
          </p:cNvPr>
          <p:cNvSpPr>
            <a:spLocks noGrp="1"/>
          </p:cNvSpPr>
          <p:nvPr>
            <p:ph type="subTitle" idx="1"/>
          </p:nvPr>
        </p:nvSpPr>
        <p:spPr>
          <a:xfrm>
            <a:off x="1524000" y="3602038"/>
            <a:ext cx="9144000" cy="1655762"/>
          </a:xfrm>
        </p:spPr>
        <p:txBody>
          <a:bodyPr/>
          <a:lstStyle>
            <a:lvl1pPr marL="0" indent="0" algn="ctr">
              <a:buNone/>
              <a:defRPr sz="2400">
                <a:solidFill>
                  <a:srgbClr val="391B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6" name="Slide Number Placeholder 5">
            <a:extLst>
              <a:ext uri="{FF2B5EF4-FFF2-40B4-BE49-F238E27FC236}">
                <a16:creationId xmlns:a16="http://schemas.microsoft.com/office/drawing/2014/main" id="{F94BDA21-E19C-4290-A820-BD2E8B938FFF}"/>
              </a:ext>
            </a:extLst>
          </p:cNvPr>
          <p:cNvSpPr>
            <a:spLocks noGrp="1"/>
          </p:cNvSpPr>
          <p:nvPr>
            <p:ph type="sldNum" sz="quarter" idx="12"/>
          </p:nvPr>
        </p:nvSpPr>
        <p:spPr/>
        <p:txBody>
          <a:bodyPr/>
          <a:lstStyle/>
          <a:p>
            <a:fld id="{560BD775-F6D1-4EF0-903C-CE31B82EEFBD}" type="slidenum">
              <a:rPr lang="en-AU" smtClean="0"/>
              <a:t>‹#›</a:t>
            </a:fld>
            <a:endParaRPr lang="en-AU"/>
          </a:p>
        </p:txBody>
      </p:sp>
      <p:pic>
        <p:nvPicPr>
          <p:cNvPr id="12" name="Picture 11">
            <a:extLst>
              <a:ext uri="{FF2B5EF4-FFF2-40B4-BE49-F238E27FC236}">
                <a16:creationId xmlns:a16="http://schemas.microsoft.com/office/drawing/2014/main" id="{BB820B0C-22E3-4BA3-8226-E3ACD2BC658E}"/>
              </a:ext>
            </a:extLst>
          </p:cNvPr>
          <p:cNvPicPr/>
          <p:nvPr userDrawn="1"/>
        </p:nvPicPr>
        <p:blipFill rotWithShape="1">
          <a:blip r:embed="rId3">
            <a:extLst>
              <a:ext uri="{28A0092B-C50C-407E-A947-70E740481C1C}">
                <a14:useLocalDpi xmlns:a14="http://schemas.microsoft.com/office/drawing/2010/main" val="0"/>
              </a:ext>
            </a:extLst>
          </a:blip>
          <a:srcRect b="12174"/>
          <a:stretch/>
        </p:blipFill>
        <p:spPr>
          <a:xfrm>
            <a:off x="380598" y="5678351"/>
            <a:ext cx="1930124" cy="923324"/>
          </a:xfrm>
          <a:prstGeom prst="rect">
            <a:avLst/>
          </a:prstGeom>
        </p:spPr>
      </p:pic>
    </p:spTree>
    <p:extLst>
      <p:ext uri="{BB962C8B-B14F-4D97-AF65-F5344CB8AC3E}">
        <p14:creationId xmlns:p14="http://schemas.microsoft.com/office/powerpoint/2010/main" val="52663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5272-A312-4151-99ED-DA53E2C144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83730D-5ADE-4167-B2AE-B97C2DBF7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7F8C6E-E8A4-4079-A50B-29F0276ED75D}"/>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5" name="Footer Placeholder 4">
            <a:extLst>
              <a:ext uri="{FF2B5EF4-FFF2-40B4-BE49-F238E27FC236}">
                <a16:creationId xmlns:a16="http://schemas.microsoft.com/office/drawing/2014/main" id="{C62CBC58-DC22-4665-B8E6-47BF2F27901C}"/>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088BC034-7470-416B-A684-6B10850AF15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0804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43D50-6E92-496F-AA42-3622E05C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1A0633-4A30-4F8D-9ABB-EC3D7A5FD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2C9CA-BC84-4A70-99AC-80A884B26A5B}"/>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5" name="Footer Placeholder 4">
            <a:extLst>
              <a:ext uri="{FF2B5EF4-FFF2-40B4-BE49-F238E27FC236}">
                <a16:creationId xmlns:a16="http://schemas.microsoft.com/office/drawing/2014/main" id="{805EAEDC-A19F-46D6-A62A-E9C0C1546B9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C212E34-9C33-4232-BFDF-21F1DFAB2412}"/>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8710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3C29-D8CF-4DD6-BE9D-0678475FD8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1EE360-5817-42C0-B9E7-8ACE99124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15DF24-3BF3-4879-A657-FC38E092EB6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dirty="0"/>
          </a:p>
        </p:txBody>
      </p:sp>
      <p:sp>
        <p:nvSpPr>
          <p:cNvPr id="5" name="Footer Placeholder 4">
            <a:extLst>
              <a:ext uri="{FF2B5EF4-FFF2-40B4-BE49-F238E27FC236}">
                <a16:creationId xmlns:a16="http://schemas.microsoft.com/office/drawing/2014/main" id="{B16A3567-F091-42AC-890C-A340F9A36172}"/>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46BF51FA-6AAC-45A9-9A72-3E87A037648C}"/>
              </a:ext>
            </a:extLst>
          </p:cNvPr>
          <p:cNvSpPr>
            <a:spLocks noGrp="1"/>
          </p:cNvSpPr>
          <p:nvPr>
            <p:ph type="sldNum" sz="quarter" idx="12"/>
          </p:nvPr>
        </p:nvSpPr>
        <p:spPr/>
        <p:txBody>
          <a:bodyPr/>
          <a:lstStyle/>
          <a:p>
            <a:fld id="{560BD775-F6D1-4EF0-903C-CE31B82EEFBD}" type="slidenum">
              <a:rPr lang="en-AU" smtClean="0"/>
              <a:t>‹#›</a:t>
            </a:fld>
            <a:endParaRPr lang="en-AU" dirty="0"/>
          </a:p>
        </p:txBody>
      </p:sp>
    </p:spTree>
    <p:extLst>
      <p:ext uri="{BB962C8B-B14F-4D97-AF65-F5344CB8AC3E}">
        <p14:creationId xmlns:p14="http://schemas.microsoft.com/office/powerpoint/2010/main" val="289591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E33-B22E-4610-BAC2-CF6EF92C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5379086-64CF-447A-99D5-7FBF7201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AFBD6-93DF-45DA-BADD-12D519A76EB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5" name="Footer Placeholder 4">
            <a:extLst>
              <a:ext uri="{FF2B5EF4-FFF2-40B4-BE49-F238E27FC236}">
                <a16:creationId xmlns:a16="http://schemas.microsoft.com/office/drawing/2014/main" id="{8A0AE9E9-ED2A-4148-A324-F9D2F52F12C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B99A7DC-5535-491F-9D5B-3A486E8A5A6B}"/>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24568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4DAC-BD89-4B37-9F22-E18D2507DC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82E074-6894-4A4A-929F-82267A98E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76E4828-C64D-4F65-A0F9-E171E26F1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378B8C-4C0C-44C2-98CE-C3450C2AB3CE}"/>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6" name="Footer Placeholder 5">
            <a:extLst>
              <a:ext uri="{FF2B5EF4-FFF2-40B4-BE49-F238E27FC236}">
                <a16:creationId xmlns:a16="http://schemas.microsoft.com/office/drawing/2014/main" id="{87C98140-A1EA-4C29-BA24-6F303F3E573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F4D7781-02A7-4838-9245-A4121A9624E1}"/>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655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FCDC-340B-4A46-93EF-2CC06E6E260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3B2FA7-6C0F-4713-89F8-88F36C4F8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3DE40-AFE7-4C62-8E85-95C6B638F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0BFFB9-E7F4-4B13-A30D-84837BE12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A7BE7-C14B-4E06-BFD9-EF2A082B7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673857-3A93-4B5E-AE05-F9479F52163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8" name="Footer Placeholder 7">
            <a:extLst>
              <a:ext uri="{FF2B5EF4-FFF2-40B4-BE49-F238E27FC236}">
                <a16:creationId xmlns:a16="http://schemas.microsoft.com/office/drawing/2014/main" id="{AC7CA9CA-A24A-450B-951B-B09DB8B0C1A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AB0D4AF2-B6B5-4393-B271-25B0A32F079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60693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9C8F-F57A-41C7-9055-71C1C4878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93D7E3-B308-43B8-8E77-4507D7B9153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4" name="Footer Placeholder 3">
            <a:extLst>
              <a:ext uri="{FF2B5EF4-FFF2-40B4-BE49-F238E27FC236}">
                <a16:creationId xmlns:a16="http://schemas.microsoft.com/office/drawing/2014/main" id="{DE939DA5-DFA7-4173-AEAC-89736EC5BF8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98CDDD78-3EAB-41F8-A174-6212EA3173C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41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42787-7830-4AE8-869B-20A6FB845ED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3" name="Footer Placeholder 2">
            <a:extLst>
              <a:ext uri="{FF2B5EF4-FFF2-40B4-BE49-F238E27FC236}">
                <a16:creationId xmlns:a16="http://schemas.microsoft.com/office/drawing/2014/main" id="{055A3250-448D-4E3A-99C1-108E7B8C110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2973409-4F6D-4007-B5CC-4FA6C3019A9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80002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4F8-514F-4114-B533-12A8CB263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875899-93B8-465A-8432-60A825C1A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94C83E-5BBB-4767-89B1-D200FD2B2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35AAC-3D5F-4B80-99EF-4181CBED396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6" name="Footer Placeholder 5">
            <a:extLst>
              <a:ext uri="{FF2B5EF4-FFF2-40B4-BE49-F238E27FC236}">
                <a16:creationId xmlns:a16="http://schemas.microsoft.com/office/drawing/2014/main" id="{33C1F8D8-ED5D-4006-9C1F-A03410352E9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4DA62E72-8AC2-43EE-89D5-3F8AFD19B67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913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291F-CBEB-40CE-9268-7C6BC19AD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1F74C7-B462-41AD-83CD-4456C62AF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1F59B8-10A3-40BD-A9E4-5F4FDAAB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29729-8405-413D-A2CD-247A97BC2C98}"/>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2/8/2022</a:t>
            </a:fld>
            <a:endParaRPr lang="en-AU"/>
          </a:p>
        </p:txBody>
      </p:sp>
      <p:sp>
        <p:nvSpPr>
          <p:cNvPr id="6" name="Footer Placeholder 5">
            <a:extLst>
              <a:ext uri="{FF2B5EF4-FFF2-40B4-BE49-F238E27FC236}">
                <a16:creationId xmlns:a16="http://schemas.microsoft.com/office/drawing/2014/main" id="{12F8A929-945A-4DC1-A5F2-28C19C6D9E0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D43E6C85-DE72-49EC-AC6B-DCA227A4024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15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D6CBE-DD42-45CA-8FBE-D502D14E4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7EF5659-890B-4CC1-8AA1-AE251A447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4B5F65C1-E604-4E9C-8F14-A3810264E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BD775-F6D1-4EF0-903C-CE31B82EEFBD}" type="slidenum">
              <a:rPr lang="en-AU" smtClean="0"/>
              <a:pPr/>
              <a:t>‹#›</a:t>
            </a:fld>
            <a:endParaRPr lang="en-AU" dirty="0"/>
          </a:p>
        </p:txBody>
      </p:sp>
      <p:sp>
        <p:nvSpPr>
          <p:cNvPr id="5" name="Footer Placeholder 4">
            <a:extLst>
              <a:ext uri="{FF2B5EF4-FFF2-40B4-BE49-F238E27FC236}">
                <a16:creationId xmlns:a16="http://schemas.microsoft.com/office/drawing/2014/main" id="{FF4AA455-E4D2-4955-ABFC-40E64199C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6BEDEACE-D75E-4755-B39D-55AEBD360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AU" dirty="0"/>
          </a:p>
        </p:txBody>
      </p:sp>
      <p:sp>
        <p:nvSpPr>
          <p:cNvPr id="10" name="Rectangle 9">
            <a:extLst>
              <a:ext uri="{FF2B5EF4-FFF2-40B4-BE49-F238E27FC236}">
                <a16:creationId xmlns:a16="http://schemas.microsoft.com/office/drawing/2014/main" id="{2E6F440C-556D-42E0-87E6-1661469CD43A}"/>
              </a:ext>
            </a:extLst>
          </p:cNvPr>
          <p:cNvSpPr/>
          <p:nvPr userDrawn="1"/>
        </p:nvSpPr>
        <p:spPr>
          <a:xfrm>
            <a:off x="0" y="0"/>
            <a:ext cx="12204000" cy="212400"/>
          </a:xfrm>
          <a:prstGeom prst="rect">
            <a:avLst/>
          </a:prstGeom>
          <a:solidFill>
            <a:srgbClr val="391B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9" name="Picture 8">
            <a:extLst>
              <a:ext uri="{FF2B5EF4-FFF2-40B4-BE49-F238E27FC236}">
                <a16:creationId xmlns:a16="http://schemas.microsoft.com/office/drawing/2014/main" id="{1862AF07-8A44-4508-AA72-A48E60290A7E}"/>
              </a:ext>
            </a:extLst>
          </p:cNvPr>
          <p:cNvPicPr/>
          <p:nvPr userDrawn="1"/>
        </p:nvPicPr>
        <p:blipFill rotWithShape="1">
          <a:blip r:embed="rId13">
            <a:extLst>
              <a:ext uri="{28A0092B-C50C-407E-A947-70E740481C1C}">
                <a14:useLocalDpi xmlns:a14="http://schemas.microsoft.com/office/drawing/2010/main" val="0"/>
              </a:ext>
            </a:extLst>
          </a:blip>
          <a:srcRect b="12106"/>
          <a:stretch/>
        </p:blipFill>
        <p:spPr>
          <a:xfrm>
            <a:off x="10764366" y="6132323"/>
            <a:ext cx="1230623" cy="589152"/>
          </a:xfrm>
          <a:prstGeom prst="rect">
            <a:avLst/>
          </a:prstGeom>
        </p:spPr>
      </p:pic>
    </p:spTree>
    <p:extLst>
      <p:ext uri="{BB962C8B-B14F-4D97-AF65-F5344CB8AC3E}">
        <p14:creationId xmlns:p14="http://schemas.microsoft.com/office/powerpoint/2010/main" val="375303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91B7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hyperlink" Target="mailto:jrighetti@dobcel.catholic.edu.au"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7F2D-0EF6-4065-BD95-DA2E012C02E2}"/>
              </a:ext>
            </a:extLst>
          </p:cNvPr>
          <p:cNvSpPr>
            <a:spLocks noGrp="1"/>
          </p:cNvSpPr>
          <p:nvPr>
            <p:ph type="ctrTitle"/>
          </p:nvPr>
        </p:nvSpPr>
        <p:spPr/>
        <p:txBody>
          <a:bodyPr>
            <a:normAutofit fontScale="90000"/>
          </a:bodyPr>
          <a:lstStyle/>
          <a:p>
            <a:r>
              <a:rPr lang="en-AU" dirty="0"/>
              <a:t>Safeguarding Children &amp; Young People Code of Conduct </a:t>
            </a:r>
          </a:p>
        </p:txBody>
      </p:sp>
      <p:sp>
        <p:nvSpPr>
          <p:cNvPr id="3" name="Subtitle 2">
            <a:extLst>
              <a:ext uri="{FF2B5EF4-FFF2-40B4-BE49-F238E27FC236}">
                <a16:creationId xmlns:a16="http://schemas.microsoft.com/office/drawing/2014/main" id="{5E7F03FA-68DC-41F3-B1B0-FA1515DC37A2}"/>
              </a:ext>
            </a:extLst>
          </p:cNvPr>
          <p:cNvSpPr>
            <a:spLocks noGrp="1"/>
          </p:cNvSpPr>
          <p:nvPr>
            <p:ph type="subTitle" idx="1"/>
          </p:nvPr>
        </p:nvSpPr>
        <p:spPr>
          <a:xfrm>
            <a:off x="1283368" y="3602038"/>
            <a:ext cx="9737558" cy="1655762"/>
          </a:xfrm>
        </p:spPr>
        <p:txBody>
          <a:bodyPr/>
          <a:lstStyle/>
          <a:p>
            <a:r>
              <a:rPr lang="en-AU" dirty="0"/>
              <a:t>Compliance –MO 1359 Implementing the Child Safe Standards- Managing the Risks of Child Abuse in Schools and School Boarding Premises</a:t>
            </a:r>
          </a:p>
        </p:txBody>
      </p:sp>
      <p:pic>
        <p:nvPicPr>
          <p:cNvPr id="7" name="Audio 6">
            <a:hlinkClick r:id="" action="ppaction://media"/>
            <a:extLst>
              <a:ext uri="{FF2B5EF4-FFF2-40B4-BE49-F238E27FC236}">
                <a16:creationId xmlns:a16="http://schemas.microsoft.com/office/drawing/2014/main" id="{106C6D4D-B245-A28A-C6DF-0CCFC28EB6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83129881"/>
      </p:ext>
    </p:extLst>
  </p:cSld>
  <p:clrMapOvr>
    <a:masterClrMapping/>
  </p:clrMapOvr>
  <mc:AlternateContent xmlns:mc="http://schemas.openxmlformats.org/markup-compatibility/2006" xmlns:p14="http://schemas.microsoft.com/office/powerpoint/2010/main">
    <mc:Choice Requires="p14">
      <p:transition spd="slow" p14:dur="2000" advTm="19285"/>
    </mc:Choice>
    <mc:Fallback xmlns="">
      <p:transition spd="slow" advTm="19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itting in a room&#10;&#10;Description automatically generated with medium confidence">
            <a:extLst>
              <a:ext uri="{FF2B5EF4-FFF2-40B4-BE49-F238E27FC236}">
                <a16:creationId xmlns:a16="http://schemas.microsoft.com/office/drawing/2014/main" id="{342E6714-8AE1-D308-726D-C82569293D40}"/>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l="9141" r="16192"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4DFD598B-B850-41D8-A8AE-A985F4CE4024}"/>
              </a:ext>
            </a:extLst>
          </p:cNvPr>
          <p:cNvSpPr>
            <a:spLocks noGrp="1"/>
          </p:cNvSpPr>
          <p:nvPr>
            <p:ph type="title"/>
          </p:nvPr>
        </p:nvSpPr>
        <p:spPr>
          <a:xfrm>
            <a:off x="838200" y="365125"/>
            <a:ext cx="10515600" cy="1325563"/>
          </a:xfrm>
        </p:spPr>
        <p:txBody>
          <a:bodyPr>
            <a:normAutofit/>
          </a:bodyPr>
          <a:lstStyle/>
          <a:p>
            <a:r>
              <a:rPr lang="en-AU" dirty="0">
                <a:solidFill>
                  <a:srgbClr val="FFFFFF"/>
                </a:solidFill>
              </a:rPr>
              <a:t>MO 1359</a:t>
            </a:r>
          </a:p>
        </p:txBody>
      </p:sp>
      <p:sp>
        <p:nvSpPr>
          <p:cNvPr id="9" name="Content Placeholder 8">
            <a:extLst>
              <a:ext uri="{FF2B5EF4-FFF2-40B4-BE49-F238E27FC236}">
                <a16:creationId xmlns:a16="http://schemas.microsoft.com/office/drawing/2014/main" id="{E3836CF2-357F-6E97-2075-D5F7B24E9A05}"/>
              </a:ext>
            </a:extLst>
          </p:cNvPr>
          <p:cNvSpPr>
            <a:spLocks noGrp="1"/>
          </p:cNvSpPr>
          <p:nvPr>
            <p:ph idx="1"/>
          </p:nvPr>
        </p:nvSpPr>
        <p:spPr>
          <a:xfrm>
            <a:off x="838199" y="1459832"/>
            <a:ext cx="10824411" cy="4764505"/>
          </a:xfrm>
        </p:spPr>
        <p:txBody>
          <a:bodyPr>
            <a:normAutofit fontScale="92500" lnSpcReduction="10000"/>
          </a:bodyPr>
          <a:lstStyle/>
          <a:p>
            <a:pPr fontAlgn="base"/>
            <a:endParaRPr lang="en-AU" b="1" dirty="0"/>
          </a:p>
          <a:p>
            <a:pPr fontAlgn="base"/>
            <a:endParaRPr lang="en-AU" b="1" dirty="0"/>
          </a:p>
          <a:p>
            <a:pPr fontAlgn="base">
              <a:buFont typeface="Wingdings" pitchFamily="2" charset="2"/>
              <a:buChar char="§"/>
            </a:pPr>
            <a:r>
              <a:rPr lang="en-AU" sz="3600" dirty="0"/>
              <a:t>schools’ focus on safety for Aboriginal and Torres Strait Islander students</a:t>
            </a:r>
            <a:r>
              <a:rPr lang="en-US" sz="3600" dirty="0"/>
              <a:t>​</a:t>
            </a:r>
          </a:p>
          <a:p>
            <a:pPr fontAlgn="base">
              <a:buFont typeface="Wingdings" pitchFamily="2" charset="2"/>
              <a:buChar char="§"/>
            </a:pPr>
            <a:r>
              <a:rPr lang="en-AU" sz="3600" dirty="0"/>
              <a:t>the involvement of families and students in child safety efforts</a:t>
            </a:r>
            <a:r>
              <a:rPr lang="en-US" sz="3600" dirty="0"/>
              <a:t>​</a:t>
            </a:r>
          </a:p>
          <a:p>
            <a:pPr fontAlgn="base">
              <a:buFont typeface="Wingdings" pitchFamily="2" charset="2"/>
              <a:buChar char="§"/>
            </a:pPr>
            <a:r>
              <a:rPr lang="en-AU" sz="3600" dirty="0"/>
              <a:t>better management of the risk of child abuse in online environments</a:t>
            </a:r>
            <a:r>
              <a:rPr lang="en-US" sz="3600" dirty="0"/>
              <a:t>​</a:t>
            </a:r>
          </a:p>
          <a:p>
            <a:pPr fontAlgn="base">
              <a:buFont typeface="Wingdings" pitchFamily="2" charset="2"/>
              <a:buChar char="§"/>
            </a:pPr>
            <a:r>
              <a:rPr lang="en-AU" sz="3600" dirty="0"/>
              <a:t>governance, systems and processes to keep students safe</a:t>
            </a:r>
            <a:r>
              <a:rPr lang="en-US" sz="3600" dirty="0"/>
              <a:t>​, including changes to the recruitment of volunteers</a:t>
            </a:r>
          </a:p>
          <a:p>
            <a:endParaRPr lang="en-US" dirty="0">
              <a:solidFill>
                <a:srgbClr val="FFFFFF"/>
              </a:solidFill>
            </a:endParaRPr>
          </a:p>
        </p:txBody>
      </p:sp>
      <p:pic>
        <p:nvPicPr>
          <p:cNvPr id="7" name="Audio 6">
            <a:hlinkClick r:id="" action="ppaction://media"/>
            <a:extLst>
              <a:ext uri="{FF2B5EF4-FFF2-40B4-BE49-F238E27FC236}">
                <a16:creationId xmlns:a16="http://schemas.microsoft.com/office/drawing/2014/main" id="{B4F037A3-D8BD-15A6-C708-B0C70ED1630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20783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5056"/>
    </mc:Choice>
    <mc:Fallback xmlns="">
      <p:transition spd="slow" advTm="65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C713EA-0675-DE33-B163-44918DCC7F32}"/>
              </a:ext>
            </a:extLst>
          </p:cNvPr>
          <p:cNvPicPr>
            <a:picLocks noChangeAspect="1"/>
          </p:cNvPicPr>
          <p:nvPr/>
        </p:nvPicPr>
        <p:blipFill rotWithShape="1">
          <a:blip r:embed="rId5">
            <a:extLst>
              <a:ext uri="{28A0092B-C50C-407E-A947-70E740481C1C}">
                <a14:useLocalDpi xmlns:a14="http://schemas.microsoft.com/office/drawing/2010/main" val="0"/>
              </a:ext>
            </a:extLst>
          </a:blip>
          <a:srcRect l="9747" r="14252" b="-1"/>
          <a:stretch/>
        </p:blipFill>
        <p:spPr>
          <a:xfrm>
            <a:off x="0" y="10"/>
            <a:ext cx="12191980" cy="6857990"/>
          </a:xfrm>
          <a:prstGeom prst="rect">
            <a:avLst/>
          </a:prstGeom>
        </p:spPr>
      </p:pic>
      <p:sp useBgFill="1">
        <p:nvSpPr>
          <p:cNvPr id="18" name="Freeform: Shape 1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7C5CC61-4B82-133A-F940-12B959730D97}"/>
              </a:ext>
            </a:extLst>
          </p:cNvPr>
          <p:cNvSpPr>
            <a:spLocks noGrp="1"/>
          </p:cNvSpPr>
          <p:nvPr>
            <p:ph type="title"/>
          </p:nvPr>
        </p:nvSpPr>
        <p:spPr>
          <a:xfrm>
            <a:off x="1037809" y="1071350"/>
            <a:ext cx="4775162" cy="1339382"/>
          </a:xfrm>
        </p:spPr>
        <p:txBody>
          <a:bodyPr vert="horz" lIns="91440" tIns="45720" rIns="91440" bIns="45720" rtlCol="0" anchor="ctr">
            <a:normAutofit/>
          </a:bodyPr>
          <a:lstStyle/>
          <a:p>
            <a:pPr algn="ctr"/>
            <a:r>
              <a:rPr lang="en-US" sz="3600">
                <a:solidFill>
                  <a:schemeClr val="tx1"/>
                </a:solidFill>
                <a:latin typeface="+mj-lt"/>
              </a:rPr>
              <a:t>VRQA Compliance</a:t>
            </a:r>
          </a:p>
        </p:txBody>
      </p:sp>
      <p:sp>
        <p:nvSpPr>
          <p:cNvPr id="2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15C558A-0BC9-0503-034A-33FFC79C01F1}"/>
              </a:ext>
            </a:extLst>
          </p:cNvPr>
          <p:cNvSpPr txBox="1"/>
          <p:nvPr/>
        </p:nvSpPr>
        <p:spPr>
          <a:xfrm>
            <a:off x="1189319" y="2547257"/>
            <a:ext cx="4458446" cy="3109740"/>
          </a:xfrm>
          <a:prstGeom prst="rect">
            <a:avLst/>
          </a:prstGeom>
        </p:spPr>
        <p:txBody>
          <a:bodyPr vert="horz" lIns="91440" tIns="45720" rIns="91440" bIns="45720" rtlCol="0" anchor="ctr">
            <a:noAutofit/>
          </a:bodyPr>
          <a:lstStyle/>
          <a:p>
            <a:pPr>
              <a:lnSpc>
                <a:spcPct val="90000"/>
              </a:lnSpc>
              <a:spcAft>
                <a:spcPts val="600"/>
              </a:spcAft>
            </a:pPr>
            <a:r>
              <a:rPr lang="en-US" sz="2400" b="1" i="1" dirty="0">
                <a:latin typeface="+mj-lt"/>
              </a:rPr>
              <a:t>The Child Safety Code of Conduct must be clear about about appropriate physical and </a:t>
            </a:r>
            <a:r>
              <a:rPr lang="en-US" sz="2400" b="1" i="1" dirty="0" err="1">
                <a:latin typeface="+mj-lt"/>
              </a:rPr>
              <a:t>behavioural</a:t>
            </a:r>
            <a:r>
              <a:rPr lang="en-US" sz="2400" b="1" i="1" dirty="0">
                <a:latin typeface="+mj-lt"/>
              </a:rPr>
              <a:t> interactions with students and that your school follows up ALL breaches </a:t>
            </a:r>
          </a:p>
        </p:txBody>
      </p:sp>
      <p:pic>
        <p:nvPicPr>
          <p:cNvPr id="7" name="Audio 6">
            <a:hlinkClick r:id="" action="ppaction://media"/>
            <a:extLst>
              <a:ext uri="{FF2B5EF4-FFF2-40B4-BE49-F238E27FC236}">
                <a16:creationId xmlns:a16="http://schemas.microsoft.com/office/drawing/2014/main" id="{067D0C6A-601E-8354-BE87-FBFA7979A6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90861214"/>
      </p:ext>
    </p:extLst>
  </p:cSld>
  <p:clrMapOvr>
    <a:masterClrMapping/>
  </p:clrMapOvr>
  <mc:AlternateContent xmlns:mc="http://schemas.openxmlformats.org/markup-compatibility/2006" xmlns:p14="http://schemas.microsoft.com/office/powerpoint/2010/main">
    <mc:Choice Requires="p14">
      <p:transition spd="slow" p14:dur="2000" advTm="38709"/>
    </mc:Choice>
    <mc:Fallback xmlns="">
      <p:transition spd="slow" advTm="38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BF6753-DE9F-057B-CB9C-9FC18376FC60}"/>
              </a:ext>
            </a:extLst>
          </p:cNvPr>
          <p:cNvSpPr>
            <a:spLocks noGrp="1"/>
          </p:cNvSpPr>
          <p:nvPr>
            <p:ph type="title"/>
          </p:nvPr>
        </p:nvSpPr>
        <p:spPr>
          <a:xfrm>
            <a:off x="838200" y="609600"/>
            <a:ext cx="3739341" cy="1330839"/>
          </a:xfrm>
        </p:spPr>
        <p:txBody>
          <a:bodyPr>
            <a:normAutofit/>
          </a:bodyPr>
          <a:lstStyle/>
          <a:p>
            <a:r>
              <a:rPr lang="en-US" dirty="0"/>
              <a:t>Cultural Safety</a:t>
            </a:r>
          </a:p>
        </p:txBody>
      </p:sp>
      <p:sp>
        <p:nvSpPr>
          <p:cNvPr id="9" name="Content Placeholder 8">
            <a:extLst>
              <a:ext uri="{FF2B5EF4-FFF2-40B4-BE49-F238E27FC236}">
                <a16:creationId xmlns:a16="http://schemas.microsoft.com/office/drawing/2014/main" id="{4E929786-538F-0D1A-B7E6-654726396BD0}"/>
              </a:ext>
            </a:extLst>
          </p:cNvPr>
          <p:cNvSpPr>
            <a:spLocks noGrp="1"/>
          </p:cNvSpPr>
          <p:nvPr>
            <p:ph idx="1"/>
          </p:nvPr>
        </p:nvSpPr>
        <p:spPr>
          <a:xfrm>
            <a:off x="862366" y="2194102"/>
            <a:ext cx="3427001" cy="3908586"/>
          </a:xfrm>
        </p:spPr>
        <p:txBody>
          <a:bodyPr>
            <a:normAutofit fontScale="92500" lnSpcReduction="20000"/>
          </a:bodyPr>
          <a:lstStyle/>
          <a:p>
            <a:pPr lvl="0"/>
            <a:r>
              <a:rPr lang="en-AU" sz="1800" dirty="0"/>
              <a:t>Promoting the cultural safety, participation, and empowerment of Aboriginal and Torres Strait Islander children (for example, by never questioning an Aboriginal and Torres Strait Islander child’s self-identification)</a:t>
            </a:r>
          </a:p>
          <a:p>
            <a:pPr lvl="0"/>
            <a:r>
              <a:rPr lang="en-AU" sz="1800" dirty="0"/>
              <a:t>Treating all children and young people with respect, regardless of race, sex, gender identity, sexual orientation, language, religion, political or other opinion, nationality, cultural background, financial situation, disability or other characteristic</a:t>
            </a:r>
          </a:p>
          <a:p>
            <a:pPr lvl="0"/>
            <a:r>
              <a:rPr lang="en-AU" sz="1800" dirty="0"/>
              <a:t>Never being racist towards anyone and reporting any instances of racism </a:t>
            </a:r>
          </a:p>
          <a:p>
            <a:pPr marL="0" indent="0">
              <a:buNone/>
            </a:pPr>
            <a:endParaRPr lang="en-US" sz="1400" dirty="0"/>
          </a:p>
        </p:txBody>
      </p:sp>
      <p:pic>
        <p:nvPicPr>
          <p:cNvPr id="5" name="Content Placeholder 4" descr="Graphical user interface, text, application&#10;&#10;Description automatically generated">
            <a:extLst>
              <a:ext uri="{FF2B5EF4-FFF2-40B4-BE49-F238E27FC236}">
                <a16:creationId xmlns:a16="http://schemas.microsoft.com/office/drawing/2014/main" id="{DAF3B1CE-DE19-4EE3-4C0B-2CB7AFA01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457" y="1578941"/>
            <a:ext cx="6155141" cy="3723859"/>
          </a:xfrm>
          <a:prstGeom prst="rect">
            <a:avLst/>
          </a:prstGeom>
        </p:spPr>
      </p:pic>
      <p:pic>
        <p:nvPicPr>
          <p:cNvPr id="8" name="Audio 7">
            <a:hlinkClick r:id="" action="ppaction://media"/>
            <a:extLst>
              <a:ext uri="{FF2B5EF4-FFF2-40B4-BE49-F238E27FC236}">
                <a16:creationId xmlns:a16="http://schemas.microsoft.com/office/drawing/2014/main" id="{A50E0CC0-144B-5D33-9532-B350AB1D33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80928641"/>
      </p:ext>
    </p:extLst>
  </p:cSld>
  <p:clrMapOvr>
    <a:masterClrMapping/>
  </p:clrMapOvr>
  <mc:AlternateContent xmlns:mc="http://schemas.openxmlformats.org/markup-compatibility/2006" xmlns:p14="http://schemas.microsoft.com/office/powerpoint/2010/main">
    <mc:Choice Requires="p14">
      <p:transition spd="slow" p14:dur="2000" advTm="81386"/>
    </mc:Choice>
    <mc:Fallback xmlns="">
      <p:transition spd="slow" advTm="81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94201-7EFE-7D7E-D407-C74CDA24EF35}"/>
              </a:ext>
            </a:extLst>
          </p:cNvPr>
          <p:cNvSpPr>
            <a:spLocks noGrp="1"/>
          </p:cNvSpPr>
          <p:nvPr>
            <p:ph type="title"/>
          </p:nvPr>
        </p:nvSpPr>
        <p:spPr>
          <a:xfrm>
            <a:off x="9093496" y="618681"/>
            <a:ext cx="2613872" cy="4794567"/>
          </a:xfrm>
        </p:spPr>
        <p:txBody>
          <a:bodyPr>
            <a:normAutofit/>
          </a:bodyPr>
          <a:lstStyle/>
          <a:p>
            <a:r>
              <a:rPr lang="en-US" sz="3600" dirty="0">
                <a:solidFill>
                  <a:srgbClr val="FFFFFF"/>
                </a:solidFill>
              </a:rPr>
              <a:t>New policies</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131144C8-3689-7C98-BDFE-A0CE60BCB7DF}"/>
              </a:ext>
            </a:extLst>
          </p:cNvPr>
          <p:cNvPicPr>
            <a:picLocks noChangeAspect="1"/>
          </p:cNvPicPr>
          <p:nvPr/>
        </p:nvPicPr>
        <p:blipFill rotWithShape="1">
          <a:blip r:embed="rId5">
            <a:extLst>
              <a:ext uri="{28A0092B-C50C-407E-A947-70E740481C1C}">
                <a14:useLocalDpi xmlns:a14="http://schemas.microsoft.com/office/drawing/2010/main" val="0"/>
              </a:ext>
            </a:extLst>
          </a:blip>
          <a:srcRect l="889" r="4509" b="-2"/>
          <a:stretch/>
        </p:blipFill>
        <p:spPr>
          <a:xfrm>
            <a:off x="976251" y="942538"/>
            <a:ext cx="7163222" cy="4808332"/>
          </a:xfrm>
          <a:prstGeom prst="rect">
            <a:avLst/>
          </a:prstGeom>
          <a:effectLst/>
        </p:spPr>
      </p:pic>
      <p:pic>
        <p:nvPicPr>
          <p:cNvPr id="7" name="Audio 6">
            <a:hlinkClick r:id="" action="ppaction://media"/>
            <a:extLst>
              <a:ext uri="{FF2B5EF4-FFF2-40B4-BE49-F238E27FC236}">
                <a16:creationId xmlns:a16="http://schemas.microsoft.com/office/drawing/2014/main" id="{B1D01A02-B65B-DA0A-9438-B36B25F2E3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04051054"/>
      </p:ext>
    </p:extLst>
  </p:cSld>
  <p:clrMapOvr>
    <a:masterClrMapping/>
  </p:clrMapOvr>
  <mc:AlternateContent xmlns:mc="http://schemas.openxmlformats.org/markup-compatibility/2006" xmlns:p14="http://schemas.microsoft.com/office/powerpoint/2010/main">
    <mc:Choice Requires="p14">
      <p:transition spd="slow" p14:dur="2000" advTm="25301"/>
    </mc:Choice>
    <mc:Fallback xmlns="">
      <p:transition spd="slow" advTm="25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A5B3-262B-4F7A-E24F-565ADA61EAC4}"/>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709A6CEB-32D7-BAD6-A2DA-906A0DAFD939}"/>
              </a:ext>
            </a:extLst>
          </p:cNvPr>
          <p:cNvSpPr>
            <a:spLocks noGrp="1"/>
          </p:cNvSpPr>
          <p:nvPr>
            <p:ph type="subTitle" idx="1"/>
          </p:nvPr>
        </p:nvSpPr>
        <p:spPr/>
        <p:txBody>
          <a:bodyPr/>
          <a:lstStyle/>
          <a:p>
            <a:r>
              <a:rPr lang="en-US" dirty="0"/>
              <a:t>Manager Safeguarding &amp; Standards</a:t>
            </a:r>
          </a:p>
          <a:p>
            <a:r>
              <a:rPr lang="en-US" dirty="0">
                <a:hlinkClick r:id="rId5"/>
              </a:rPr>
              <a:t>jrighetti@dobcel.catholic.edu.au</a:t>
            </a:r>
            <a:endParaRPr lang="en-US" dirty="0"/>
          </a:p>
          <a:p>
            <a:r>
              <a:rPr lang="en-US" dirty="0"/>
              <a:t>0409 114 268</a:t>
            </a:r>
          </a:p>
        </p:txBody>
      </p:sp>
      <p:pic>
        <p:nvPicPr>
          <p:cNvPr id="5" name="Audio 4">
            <a:hlinkClick r:id="" action="ppaction://media"/>
            <a:extLst>
              <a:ext uri="{FF2B5EF4-FFF2-40B4-BE49-F238E27FC236}">
                <a16:creationId xmlns:a16="http://schemas.microsoft.com/office/drawing/2014/main" id="{444E869E-6850-3036-4C3A-1F3C9F49FB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20875536"/>
      </p:ext>
    </p:extLst>
  </p:cSld>
  <p:clrMapOvr>
    <a:masterClrMapping/>
  </p:clrMapOvr>
  <mc:AlternateContent xmlns:mc="http://schemas.openxmlformats.org/markup-compatibility/2006" xmlns:p14="http://schemas.microsoft.com/office/powerpoint/2010/main">
    <mc:Choice Requires="p14">
      <p:transition spd="slow" p14:dur="2000" advTm="46101"/>
    </mc:Choice>
    <mc:Fallback xmlns="">
      <p:transition spd="slow" advTm="46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DOBCEL and CEB">
      <a:dk1>
        <a:sysClr val="windowText" lastClr="000000"/>
      </a:dk1>
      <a:lt1>
        <a:sysClr val="window" lastClr="FFFFFF"/>
      </a:lt1>
      <a:dk2>
        <a:srgbClr val="D7D6E9"/>
      </a:dk2>
      <a:lt2>
        <a:srgbClr val="391B76"/>
      </a:lt2>
      <a:accent1>
        <a:srgbClr val="61A4D7"/>
      </a:accent1>
      <a:accent2>
        <a:srgbClr val="124499"/>
      </a:accent2>
      <a:accent3>
        <a:srgbClr val="499958"/>
      </a:accent3>
      <a:accent4>
        <a:srgbClr val="9F2D57"/>
      </a:accent4>
      <a:accent5>
        <a:srgbClr val="C57329"/>
      </a:accent5>
      <a:accent6>
        <a:srgbClr val="E4C23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E9914F304AF442A9D0867199E784E4" ma:contentTypeVersion="13" ma:contentTypeDescription="Create a new document." ma:contentTypeScope="" ma:versionID="247cc43bab6685afbad91afe5f7396f9">
  <xsd:schema xmlns:xsd="http://www.w3.org/2001/XMLSchema" xmlns:xs="http://www.w3.org/2001/XMLSchema" xmlns:p="http://schemas.microsoft.com/office/2006/metadata/properties" xmlns:ns3="db60e783-0292-4a9f-bb71-08a71c74b701" xmlns:ns4="99662155-f784-4fef-8f3e-ecb1ff31da16" targetNamespace="http://schemas.microsoft.com/office/2006/metadata/properties" ma:root="true" ma:fieldsID="9d336d3290165e45cf690df941034c17" ns3:_="" ns4:_="">
    <xsd:import namespace="db60e783-0292-4a9f-bb71-08a71c74b701"/>
    <xsd:import namespace="99662155-f784-4fef-8f3e-ecb1ff31da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0e783-0292-4a9f-bb71-08a71c74b7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62155-f784-4fef-8f3e-ecb1ff31da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6A607C-E8DB-47D6-8215-51205C712F39}">
  <ds:schemaRef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db60e783-0292-4a9f-bb71-08a71c74b701"/>
    <ds:schemaRef ds:uri="http://schemas.microsoft.com/office/2006/documentManagement/types"/>
    <ds:schemaRef ds:uri="99662155-f784-4fef-8f3e-ecb1ff31da16"/>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1368463-8059-4952-BF85-B68C75858940}">
  <ds:schemaRefs>
    <ds:schemaRef ds:uri="http://schemas.microsoft.com/sharepoint/v3/contenttype/forms"/>
  </ds:schemaRefs>
</ds:datastoreItem>
</file>

<file path=customXml/itemProps3.xml><?xml version="1.0" encoding="utf-8"?>
<ds:datastoreItem xmlns:ds="http://schemas.openxmlformats.org/officeDocument/2006/customXml" ds:itemID="{8B7AAFA5-E67D-4CA3-A51A-468BFFFFB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0e783-0292-4a9f-bb71-08a71c74b701"/>
    <ds:schemaRef ds:uri="99662155-f784-4fef-8f3e-ecb1ff31d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TotalTime>
  <Words>792</Words>
  <Application>Microsoft Macintosh PowerPoint</Application>
  <PresentationFormat>Widescreen</PresentationFormat>
  <Paragraphs>43</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Safeguarding Children &amp; Young People Code of Conduct </vt:lpstr>
      <vt:lpstr>MO 1359</vt:lpstr>
      <vt:lpstr>VRQA Compliance</vt:lpstr>
      <vt:lpstr>Cultural Safety</vt:lpstr>
      <vt:lpstr>New policies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Newman</dc:creator>
  <cp:lastModifiedBy>Jacqueline Righetti</cp:lastModifiedBy>
  <cp:revision>5</cp:revision>
  <cp:lastPrinted>2022-07-28T03:53:37Z</cp:lastPrinted>
  <dcterms:created xsi:type="dcterms:W3CDTF">2020-06-26T05:25:18Z</dcterms:created>
  <dcterms:modified xsi:type="dcterms:W3CDTF">2022-08-02T02:04:15Z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0x0101002BE9914F304AF442A9D0867199E784E4</vt:lpwstr>
  </property>
</Properties>
</file>