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04E05-E172-4074-A48F-1AA233BA3E77}" v="32" dt="2021-04-19T22:49:53.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05" autoAdjust="0"/>
  </p:normalViewPr>
  <p:slideViewPr>
    <p:cSldViewPr snapToGrid="0">
      <p:cViewPr varScale="1">
        <p:scale>
          <a:sx n="86" d="100"/>
          <a:sy n="86" d="100"/>
        </p:scale>
        <p:origin x="14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O'Farrell" userId="3cd512a1-6ae7-44b1-9230-e64e38daa0df" providerId="ADAL" clId="{FA504E05-E172-4074-A48F-1AA233BA3E77}"/>
    <pc:docChg chg="custSel addSld delSld modSld">
      <pc:chgData name="Tim O'Farrell" userId="3cd512a1-6ae7-44b1-9230-e64e38daa0df" providerId="ADAL" clId="{FA504E05-E172-4074-A48F-1AA233BA3E77}" dt="2021-04-19T22:47:23.495" v="13"/>
      <pc:docMkLst>
        <pc:docMk/>
      </pc:docMkLst>
      <pc:sldChg chg="modNotesTx">
        <pc:chgData name="Tim O'Farrell" userId="3cd512a1-6ae7-44b1-9230-e64e38daa0df" providerId="ADAL" clId="{FA504E05-E172-4074-A48F-1AA233BA3E77}" dt="2021-04-19T22:42:43.891" v="0" actId="20577"/>
        <pc:sldMkLst>
          <pc:docMk/>
          <pc:sldMk cId="3021964732" sldId="261"/>
        </pc:sldMkLst>
      </pc:sldChg>
      <pc:sldChg chg="modSp">
        <pc:chgData name="Tim O'Farrell" userId="3cd512a1-6ae7-44b1-9230-e64e38daa0df" providerId="ADAL" clId="{FA504E05-E172-4074-A48F-1AA233BA3E77}" dt="2021-04-19T22:43:47.405" v="5" actId="1076"/>
        <pc:sldMkLst>
          <pc:docMk/>
          <pc:sldMk cId="454277260" sldId="263"/>
        </pc:sldMkLst>
        <pc:spChg chg="mod">
          <ac:chgData name="Tim O'Farrell" userId="3cd512a1-6ae7-44b1-9230-e64e38daa0df" providerId="ADAL" clId="{FA504E05-E172-4074-A48F-1AA233BA3E77}" dt="2021-04-19T22:43:34.146" v="3" actId="1076"/>
          <ac:spMkLst>
            <pc:docMk/>
            <pc:sldMk cId="454277260" sldId="263"/>
            <ac:spMk id="3" creationId="{F5AB0EEF-5E26-4D12-9B76-5BB221F6E96A}"/>
          </ac:spMkLst>
        </pc:spChg>
        <pc:spChg chg="mod">
          <ac:chgData name="Tim O'Farrell" userId="3cd512a1-6ae7-44b1-9230-e64e38daa0df" providerId="ADAL" clId="{FA504E05-E172-4074-A48F-1AA233BA3E77}" dt="2021-04-19T22:43:41.118" v="4" actId="1076"/>
          <ac:spMkLst>
            <pc:docMk/>
            <pc:sldMk cId="454277260" sldId="263"/>
            <ac:spMk id="4" creationId="{159E8C98-A46D-4977-824F-F9A4A1E82008}"/>
          </ac:spMkLst>
        </pc:spChg>
        <pc:spChg chg="mod">
          <ac:chgData name="Tim O'Farrell" userId="3cd512a1-6ae7-44b1-9230-e64e38daa0df" providerId="ADAL" clId="{FA504E05-E172-4074-A48F-1AA233BA3E77}" dt="2021-04-19T22:43:47.405" v="5" actId="1076"/>
          <ac:spMkLst>
            <pc:docMk/>
            <pc:sldMk cId="454277260" sldId="263"/>
            <ac:spMk id="5" creationId="{ED110633-B81B-46B6-A1C1-8DC6B3F17550}"/>
          </ac:spMkLst>
        </pc:spChg>
        <pc:spChg chg="mod">
          <ac:chgData name="Tim O'Farrell" userId="3cd512a1-6ae7-44b1-9230-e64e38daa0df" providerId="ADAL" clId="{FA504E05-E172-4074-A48F-1AA233BA3E77}" dt="2021-04-19T22:43:29.139" v="2" actId="1076"/>
          <ac:spMkLst>
            <pc:docMk/>
            <pc:sldMk cId="454277260" sldId="263"/>
            <ac:spMk id="7" creationId="{789A953A-D9DE-4DB1-B9A8-EA92BCF7FA31}"/>
          </ac:spMkLst>
        </pc:spChg>
        <pc:picChg chg="mod">
          <ac:chgData name="Tim O'Farrell" userId="3cd512a1-6ae7-44b1-9230-e64e38daa0df" providerId="ADAL" clId="{FA504E05-E172-4074-A48F-1AA233BA3E77}" dt="2021-04-19T22:43:26.179" v="1" actId="14100"/>
          <ac:picMkLst>
            <pc:docMk/>
            <pc:sldMk cId="454277260" sldId="263"/>
            <ac:picMk id="6" creationId="{C2A26D2E-665C-47F8-BCAD-F5802D1C91F2}"/>
          </ac:picMkLst>
        </pc:picChg>
      </pc:sldChg>
      <pc:sldChg chg="modSp">
        <pc:chgData name="Tim O'Farrell" userId="3cd512a1-6ae7-44b1-9230-e64e38daa0df" providerId="ADAL" clId="{FA504E05-E172-4074-A48F-1AA233BA3E77}" dt="2021-04-19T22:44:45.893" v="9" actId="14100"/>
        <pc:sldMkLst>
          <pc:docMk/>
          <pc:sldMk cId="1961032711" sldId="265"/>
        </pc:sldMkLst>
        <pc:spChg chg="mod">
          <ac:chgData name="Tim O'Farrell" userId="3cd512a1-6ae7-44b1-9230-e64e38daa0df" providerId="ADAL" clId="{FA504E05-E172-4074-A48F-1AA233BA3E77}" dt="2021-04-19T22:44:45.893" v="9" actId="14100"/>
          <ac:spMkLst>
            <pc:docMk/>
            <pc:sldMk cId="1961032711" sldId="265"/>
            <ac:spMk id="4" creationId="{CC248300-A8FF-45EE-A934-385A423335B8}"/>
          </ac:spMkLst>
        </pc:spChg>
        <pc:picChg chg="mod">
          <ac:chgData name="Tim O'Farrell" userId="3cd512a1-6ae7-44b1-9230-e64e38daa0df" providerId="ADAL" clId="{FA504E05-E172-4074-A48F-1AA233BA3E77}" dt="2021-04-19T22:44:39.638" v="6" actId="14100"/>
          <ac:picMkLst>
            <pc:docMk/>
            <pc:sldMk cId="1961032711" sldId="265"/>
            <ac:picMk id="3" creationId="{C0C5823C-0F06-4ED6-B6F5-7C8D0E5E8B88}"/>
          </ac:picMkLst>
        </pc:picChg>
      </pc:sldChg>
      <pc:sldChg chg="add del">
        <pc:chgData name="Tim O'Farrell" userId="3cd512a1-6ae7-44b1-9230-e64e38daa0df" providerId="ADAL" clId="{FA504E05-E172-4074-A48F-1AA233BA3E77}" dt="2021-04-19T22:47:14.053" v="11"/>
        <pc:sldMkLst>
          <pc:docMk/>
          <pc:sldMk cId="672994724" sldId="275"/>
        </pc:sldMkLst>
      </pc:sldChg>
      <pc:sldChg chg="add del">
        <pc:chgData name="Tim O'Farrell" userId="3cd512a1-6ae7-44b1-9230-e64e38daa0df" providerId="ADAL" clId="{FA504E05-E172-4074-A48F-1AA233BA3E77}" dt="2021-04-19T22:47:23.495" v="13"/>
        <pc:sldMkLst>
          <pc:docMk/>
          <pc:sldMk cId="105200315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D151B-6145-479C-869C-6841D813A3A0}" type="datetimeFigureOut">
              <a:rPr lang="en-AU" smtClean="0"/>
              <a:t>20/04/2021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17798-BD49-4435-84E1-4AE546592753}" type="slidenum">
              <a:rPr lang="en-AU" smtClean="0"/>
              <a:t>‹#›</a:t>
            </a:fld>
            <a:endParaRPr lang="en-AU"/>
          </a:p>
        </p:txBody>
      </p:sp>
    </p:spTree>
    <p:extLst>
      <p:ext uri="{BB962C8B-B14F-4D97-AF65-F5344CB8AC3E}">
        <p14:creationId xmlns:p14="http://schemas.microsoft.com/office/powerpoint/2010/main" val="59429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Information sharing and family violence reforms</a:t>
            </a:r>
          </a:p>
          <a:p>
            <a:endParaRPr lang="en-US" dirty="0"/>
          </a:p>
          <a:p>
            <a:pPr marL="171450" indent="-171450">
              <a:buFont typeface="Arial" panose="020B0604020202020204" pitchFamily="34" charset="0"/>
              <a:buChar char="•"/>
            </a:pPr>
            <a:r>
              <a:rPr lang="en-US" dirty="0"/>
              <a:t>This </a:t>
            </a:r>
            <a:r>
              <a:rPr lang="en-US" dirty="0" err="1"/>
              <a:t>powerpoint</a:t>
            </a:r>
            <a:r>
              <a:rPr lang="en-US" dirty="0"/>
              <a:t> is designed to be </a:t>
            </a:r>
            <a:r>
              <a:rPr lang="en-US" b="1" dirty="0"/>
              <a:t>presented by school leaders to staff. </a:t>
            </a:r>
          </a:p>
          <a:p>
            <a:pPr marL="171450" indent="-171450">
              <a:buFont typeface="Arial" panose="020B0604020202020204" pitchFamily="34" charset="0"/>
              <a:buChar char="•"/>
            </a:pPr>
            <a:r>
              <a:rPr lang="en-US" b="1" dirty="0"/>
              <a:t>Guidance</a:t>
            </a:r>
            <a:r>
              <a:rPr lang="en-US" b="1" baseline="0" dirty="0"/>
              <a:t> notes are provided for each slide.</a:t>
            </a:r>
            <a:endParaRPr lang="en-US" b="1" dirty="0"/>
          </a:p>
          <a:p>
            <a:pPr marL="171450" indent="-171450">
              <a:buFont typeface="Arial" panose="020B0604020202020204" pitchFamily="34" charset="0"/>
              <a:buChar char="•"/>
            </a:pPr>
            <a:r>
              <a:rPr lang="en-US" b="1" dirty="0"/>
              <a:t>Allow 30-40 minutes </a:t>
            </a:r>
            <a:r>
              <a:rPr lang="en-US" dirty="0"/>
              <a:t>for the presentation (this will be dependent upon the level of detail covered in</a:t>
            </a:r>
            <a:r>
              <a:rPr lang="en-US" baseline="0" dirty="0"/>
              <a:t> the</a:t>
            </a:r>
            <a:r>
              <a:rPr lang="en-US" dirty="0"/>
              <a:t> explanation of the content &amp; time for discussion</a:t>
            </a:r>
            <a:r>
              <a:rPr lang="en-US" baseline="0" dirty="0"/>
              <a:t> of school procedures</a:t>
            </a:r>
            <a:r>
              <a:rPr lang="en-US" dirty="0"/>
              <a:t>)</a:t>
            </a:r>
          </a:p>
          <a:p>
            <a:pPr marL="171450" indent="-171450">
              <a:buFont typeface="Arial" panose="020B0604020202020204" pitchFamily="34" charset="0"/>
              <a:buChar char="•"/>
            </a:pPr>
            <a:r>
              <a:rPr lang="en-US" b="1" dirty="0"/>
              <a:t>School leaders should </a:t>
            </a:r>
            <a:r>
              <a:rPr lang="en-US" b="1" dirty="0" err="1"/>
              <a:t>contextualise</a:t>
            </a:r>
            <a:r>
              <a:rPr lang="en-US" b="1" dirty="0"/>
              <a:t> slides 17 &amp; 18 prior to the presentation to</a:t>
            </a:r>
            <a:r>
              <a:rPr lang="en-US" b="1" baseline="0" dirty="0"/>
              <a:t> ensure school procedures are reflected.</a:t>
            </a:r>
            <a:endParaRPr lang="en-US" b="1"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a:t>
            </a:fld>
            <a:endParaRPr lang="en-AU"/>
          </a:p>
        </p:txBody>
      </p:sp>
    </p:spTree>
    <p:extLst>
      <p:ext uri="{BB962C8B-B14F-4D97-AF65-F5344CB8AC3E}">
        <p14:creationId xmlns:p14="http://schemas.microsoft.com/office/powerpoint/2010/main" val="353371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FVISS – sharing information to assess or manage the risk of family violence</a:t>
            </a:r>
          </a:p>
          <a:p>
            <a:endParaRPr lang="en-US" b="1" dirty="0"/>
          </a:p>
          <a:p>
            <a:pPr marL="171450" indent="-171450" algn="l">
              <a:spcBef>
                <a:spcPts val="67"/>
              </a:spcBef>
              <a:buFont typeface="Arial" panose="020B0604020202020204" pitchFamily="34" charset="0"/>
              <a:buChar char="•"/>
            </a:pPr>
            <a:r>
              <a:rPr lang="en-US" sz="1200" spc="-4" dirty="0">
                <a:solidFill>
                  <a:srgbClr val="C5511A"/>
                </a:solidFill>
                <a:latin typeface="Arial"/>
                <a:cs typeface="Arial"/>
              </a:rPr>
              <a:t>FVISS is</a:t>
            </a:r>
            <a:r>
              <a:rPr lang="en-US" sz="1200" dirty="0">
                <a:solidFill>
                  <a:srgbClr val="C5511A"/>
                </a:solidFill>
                <a:latin typeface="Arial"/>
                <a:cs typeface="Arial"/>
              </a:rPr>
              <a:t> </a:t>
            </a:r>
            <a:r>
              <a:rPr lang="en-US" sz="1200" spc="-4" dirty="0">
                <a:solidFill>
                  <a:srgbClr val="C5511A"/>
                </a:solidFill>
                <a:latin typeface="Arial"/>
                <a:cs typeface="Arial"/>
              </a:rPr>
              <a:t>established under Part</a:t>
            </a:r>
            <a:r>
              <a:rPr lang="en-US" sz="1200" spc="-14" dirty="0">
                <a:solidFill>
                  <a:srgbClr val="C5511A"/>
                </a:solidFill>
                <a:latin typeface="Arial"/>
                <a:cs typeface="Arial"/>
              </a:rPr>
              <a:t> </a:t>
            </a:r>
            <a:r>
              <a:rPr lang="en-US" sz="1200" spc="-4" dirty="0">
                <a:solidFill>
                  <a:srgbClr val="C5511A"/>
                </a:solidFill>
                <a:latin typeface="Arial"/>
                <a:cs typeface="Arial"/>
              </a:rPr>
              <a:t>5A</a:t>
            </a:r>
            <a:r>
              <a:rPr lang="en-US" sz="1200" spc="-84" dirty="0">
                <a:solidFill>
                  <a:srgbClr val="C5511A"/>
                </a:solidFill>
                <a:latin typeface="Arial"/>
                <a:cs typeface="Arial"/>
              </a:rPr>
              <a:t> </a:t>
            </a:r>
            <a:r>
              <a:rPr lang="en-US" sz="1200" spc="-4" dirty="0">
                <a:solidFill>
                  <a:srgbClr val="C5511A"/>
                </a:solidFill>
                <a:latin typeface="Arial"/>
                <a:cs typeface="Arial"/>
              </a:rPr>
              <a:t>of</a:t>
            </a:r>
            <a:r>
              <a:rPr lang="en-US" sz="1200" spc="-11" dirty="0">
                <a:solidFill>
                  <a:srgbClr val="C5511A"/>
                </a:solidFill>
                <a:latin typeface="Arial"/>
                <a:cs typeface="Arial"/>
              </a:rPr>
              <a:t> </a:t>
            </a:r>
            <a:r>
              <a:rPr lang="en-US" sz="1200" spc="-4" dirty="0">
                <a:solidFill>
                  <a:srgbClr val="C5511A"/>
                </a:solidFill>
                <a:latin typeface="Arial"/>
                <a:cs typeface="Arial"/>
              </a:rPr>
              <a:t>the</a:t>
            </a:r>
            <a:r>
              <a:rPr lang="en-US" sz="1200" spc="0" baseline="0" dirty="0">
                <a:solidFill>
                  <a:schemeClr val="tx1"/>
                </a:solidFill>
                <a:latin typeface="Arial"/>
                <a:cs typeface="Arial"/>
              </a:rPr>
              <a:t> </a:t>
            </a:r>
            <a:r>
              <a:rPr lang="en-US" sz="1200" i="1" spc="-4" dirty="0">
                <a:solidFill>
                  <a:srgbClr val="C5511A"/>
                </a:solidFill>
                <a:latin typeface="Arial"/>
                <a:cs typeface="Arial"/>
              </a:rPr>
              <a:t>Family</a:t>
            </a:r>
            <a:r>
              <a:rPr lang="en-US" sz="1200" i="1" spc="4" dirty="0">
                <a:solidFill>
                  <a:srgbClr val="C5511A"/>
                </a:solidFill>
                <a:latin typeface="Arial"/>
                <a:cs typeface="Arial"/>
              </a:rPr>
              <a:t> </a:t>
            </a:r>
            <a:r>
              <a:rPr lang="en-US" sz="1200" i="1" spc="-7" dirty="0">
                <a:solidFill>
                  <a:srgbClr val="C5511A"/>
                </a:solidFill>
                <a:latin typeface="Arial"/>
                <a:cs typeface="Arial"/>
              </a:rPr>
              <a:t>Violence</a:t>
            </a:r>
            <a:r>
              <a:rPr lang="en-US" sz="1200" i="1" spc="7" dirty="0">
                <a:solidFill>
                  <a:srgbClr val="C5511A"/>
                </a:solidFill>
                <a:latin typeface="Arial"/>
                <a:cs typeface="Arial"/>
              </a:rPr>
              <a:t> </a:t>
            </a:r>
            <a:r>
              <a:rPr lang="en-US" sz="1200" i="1" spc="-4" dirty="0">
                <a:solidFill>
                  <a:srgbClr val="C5511A"/>
                </a:solidFill>
                <a:latin typeface="Arial"/>
                <a:cs typeface="Arial"/>
              </a:rPr>
              <a:t>Protection</a:t>
            </a:r>
            <a:r>
              <a:rPr lang="en-US" sz="1200" i="1" spc="-63" dirty="0">
                <a:solidFill>
                  <a:srgbClr val="C5511A"/>
                </a:solidFill>
                <a:latin typeface="Arial"/>
                <a:cs typeface="Arial"/>
              </a:rPr>
              <a:t> </a:t>
            </a:r>
            <a:r>
              <a:rPr lang="en-US" sz="1200" i="1" spc="-4" dirty="0">
                <a:solidFill>
                  <a:srgbClr val="C5511A"/>
                </a:solidFill>
                <a:latin typeface="Arial"/>
                <a:cs typeface="Arial"/>
              </a:rPr>
              <a:t>Act</a:t>
            </a:r>
            <a:r>
              <a:rPr lang="en-US" sz="1200" i="1" spc="-11" dirty="0">
                <a:solidFill>
                  <a:srgbClr val="C5511A"/>
                </a:solidFill>
                <a:latin typeface="Arial"/>
                <a:cs typeface="Arial"/>
              </a:rPr>
              <a:t> </a:t>
            </a:r>
            <a:r>
              <a:rPr lang="en-US" sz="1200" i="1" spc="-4" dirty="0">
                <a:solidFill>
                  <a:srgbClr val="C5511A"/>
                </a:solidFill>
                <a:latin typeface="Arial"/>
                <a:cs typeface="Arial"/>
              </a:rPr>
              <a:t>2005</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sz="1200" spc="-4" dirty="0">
                <a:solidFill>
                  <a:srgbClr val="333741"/>
                </a:solidFill>
                <a:latin typeface="Arial"/>
                <a:cs typeface="Arial"/>
              </a:rPr>
              <a:t>FVISS enables information to be shared between certain prescribed entities – ISE and Risk Assessment Entities (RAEs) to assess and manage family violence risk</a:t>
            </a:r>
          </a:p>
          <a:p>
            <a:pPr marL="0" marR="0" lvl="0" indent="0" algn="l" defTabSz="457200" rtl="0" eaLnBrk="1" fontAlgn="auto" latinLnBrk="0" hangingPunct="1">
              <a:lnSpc>
                <a:spcPct val="100000"/>
              </a:lnSpc>
              <a:spcBef>
                <a:spcPts val="67"/>
              </a:spcBef>
              <a:spcAft>
                <a:spcPts val="0"/>
              </a:spcAft>
              <a:buClrTx/>
              <a:buSzTx/>
              <a:buFont typeface="Arial" panose="020B0604020202020204" pitchFamily="34" charset="0"/>
              <a:buNone/>
              <a:tabLst/>
              <a:defRPr/>
            </a:pPr>
            <a:endParaRPr lang="en-US" sz="1200" spc="-4" dirty="0">
              <a:solidFill>
                <a:srgbClr val="333741"/>
              </a:solidFill>
              <a:latin typeface="Arial"/>
              <a:cs typeface="Arial"/>
            </a:endParaRPr>
          </a:p>
          <a:p>
            <a:pPr>
              <a:spcBef>
                <a:spcPts val="70"/>
              </a:spcBef>
            </a:pPr>
            <a:r>
              <a:rPr lang="en-US" sz="1200" spc="-4" dirty="0">
                <a:solidFill>
                  <a:srgbClr val="333741"/>
                </a:solidFill>
                <a:latin typeface="Arial"/>
                <a:cs typeface="Arial"/>
              </a:rPr>
              <a:t>Consent</a:t>
            </a:r>
            <a:r>
              <a:rPr lang="en-US" sz="1200" spc="-21" dirty="0">
                <a:solidFill>
                  <a:srgbClr val="333741"/>
                </a:solidFill>
                <a:latin typeface="Arial"/>
                <a:cs typeface="Arial"/>
              </a:rPr>
              <a:t> </a:t>
            </a:r>
            <a:r>
              <a:rPr lang="en-US" sz="1200" dirty="0">
                <a:solidFill>
                  <a:srgbClr val="333741"/>
                </a:solidFill>
                <a:latin typeface="Arial"/>
                <a:cs typeface="Arial"/>
              </a:rPr>
              <a:t>is</a:t>
            </a:r>
            <a:r>
              <a:rPr lang="en-US" sz="1200" spc="-11" dirty="0">
                <a:solidFill>
                  <a:srgbClr val="333741"/>
                </a:solidFill>
                <a:latin typeface="Arial"/>
                <a:cs typeface="Arial"/>
              </a:rPr>
              <a:t> </a:t>
            </a:r>
            <a:r>
              <a:rPr lang="en-US" sz="1200" dirty="0">
                <a:solidFill>
                  <a:srgbClr val="333741"/>
                </a:solidFill>
                <a:latin typeface="Arial"/>
                <a:cs typeface="Arial"/>
              </a:rPr>
              <a:t>not</a:t>
            </a:r>
            <a:r>
              <a:rPr lang="en-US" sz="1200" spc="-11" dirty="0">
                <a:solidFill>
                  <a:srgbClr val="333741"/>
                </a:solidFill>
                <a:latin typeface="Arial"/>
                <a:cs typeface="Arial"/>
              </a:rPr>
              <a:t> </a:t>
            </a:r>
            <a:r>
              <a:rPr lang="en-US" sz="1200" dirty="0">
                <a:solidFill>
                  <a:srgbClr val="333741"/>
                </a:solidFill>
                <a:latin typeface="Arial"/>
                <a:cs typeface="Arial"/>
              </a:rPr>
              <a:t>required:</a:t>
            </a:r>
            <a:endParaRPr lang="en-US" sz="1200" dirty="0">
              <a:latin typeface="Arial"/>
              <a:cs typeface="Arial"/>
            </a:endParaRPr>
          </a:p>
          <a:p>
            <a:pPr marL="240647" marR="154925" indent="-240647">
              <a:buChar char="•"/>
              <a:tabLst>
                <a:tab pos="240647" algn="l"/>
                <a:tab pos="241093" algn="l"/>
              </a:tabLst>
            </a:pPr>
            <a:r>
              <a:rPr lang="en-US" sz="1200" spc="-4" dirty="0">
                <a:solidFill>
                  <a:srgbClr val="333741"/>
                </a:solidFill>
                <a:latin typeface="Arial"/>
                <a:cs typeface="Arial"/>
              </a:rPr>
              <a:t>From</a:t>
            </a:r>
            <a:r>
              <a:rPr lang="en-US" sz="1200" dirty="0">
                <a:solidFill>
                  <a:srgbClr val="333741"/>
                </a:solidFill>
                <a:latin typeface="Arial"/>
                <a:cs typeface="Arial"/>
              </a:rPr>
              <a:t> any person</a:t>
            </a:r>
            <a:r>
              <a:rPr lang="en-US" sz="1200" spc="-4" dirty="0">
                <a:solidFill>
                  <a:srgbClr val="333741"/>
                </a:solidFill>
                <a:latin typeface="Arial"/>
                <a:cs typeface="Arial"/>
              </a:rPr>
              <a:t> to</a:t>
            </a:r>
            <a:r>
              <a:rPr lang="en-US" sz="1200" dirty="0">
                <a:solidFill>
                  <a:srgbClr val="333741"/>
                </a:solidFill>
                <a:latin typeface="Arial"/>
                <a:cs typeface="Arial"/>
              </a:rPr>
              <a:t> share </a:t>
            </a:r>
            <a:r>
              <a:rPr lang="en-US" sz="1200" spc="-4" dirty="0">
                <a:solidFill>
                  <a:srgbClr val="333741"/>
                </a:solidFill>
                <a:latin typeface="Arial"/>
                <a:cs typeface="Arial"/>
              </a:rPr>
              <a:t>information</a:t>
            </a:r>
            <a:r>
              <a:rPr lang="en-US" sz="1200" spc="-7" dirty="0">
                <a:solidFill>
                  <a:srgbClr val="333741"/>
                </a:solidFill>
                <a:latin typeface="Arial"/>
                <a:cs typeface="Arial"/>
              </a:rPr>
              <a:t> </a:t>
            </a:r>
            <a:r>
              <a:rPr lang="en-US" sz="1200" spc="-4" dirty="0">
                <a:solidFill>
                  <a:srgbClr val="333741"/>
                </a:solidFill>
                <a:latin typeface="Arial"/>
                <a:cs typeface="Arial"/>
              </a:rPr>
              <a:t>that</a:t>
            </a:r>
            <a:r>
              <a:rPr lang="en-US" sz="1200" spc="4" dirty="0">
                <a:solidFill>
                  <a:srgbClr val="333741"/>
                </a:solidFill>
                <a:latin typeface="Arial"/>
                <a:cs typeface="Arial"/>
              </a:rPr>
              <a:t> </a:t>
            </a:r>
            <a:r>
              <a:rPr lang="en-US" sz="1200" dirty="0">
                <a:solidFill>
                  <a:srgbClr val="333741"/>
                </a:solidFill>
                <a:latin typeface="Arial"/>
                <a:cs typeface="Arial"/>
              </a:rPr>
              <a:t>is </a:t>
            </a:r>
            <a:r>
              <a:rPr lang="en-US" sz="1200" spc="-4" dirty="0">
                <a:solidFill>
                  <a:srgbClr val="333741"/>
                </a:solidFill>
                <a:latin typeface="Arial"/>
                <a:cs typeface="Arial"/>
              </a:rPr>
              <a:t>relevant</a:t>
            </a:r>
            <a:r>
              <a:rPr lang="en-US" sz="1200" spc="-7" dirty="0">
                <a:solidFill>
                  <a:srgbClr val="333741"/>
                </a:solidFill>
                <a:latin typeface="Arial"/>
                <a:cs typeface="Arial"/>
              </a:rPr>
              <a:t> </a:t>
            </a:r>
            <a:r>
              <a:rPr lang="en-US" sz="1200" spc="-4" dirty="0">
                <a:solidFill>
                  <a:srgbClr val="333741"/>
                </a:solidFill>
                <a:latin typeface="Arial"/>
                <a:cs typeface="Arial"/>
              </a:rPr>
              <a:t>to</a:t>
            </a:r>
            <a:r>
              <a:rPr lang="en-US" sz="1200" dirty="0">
                <a:solidFill>
                  <a:srgbClr val="333741"/>
                </a:solidFill>
                <a:latin typeface="Arial"/>
                <a:cs typeface="Arial"/>
              </a:rPr>
              <a:t> </a:t>
            </a:r>
            <a:r>
              <a:rPr lang="en-US" sz="1200" spc="-4" dirty="0">
                <a:solidFill>
                  <a:srgbClr val="333741"/>
                </a:solidFill>
                <a:latin typeface="Arial"/>
                <a:cs typeface="Arial"/>
              </a:rPr>
              <a:t>assessing </a:t>
            </a:r>
            <a:r>
              <a:rPr lang="en-US" sz="1200" spc="-340" dirty="0">
                <a:solidFill>
                  <a:srgbClr val="333741"/>
                </a:solidFill>
                <a:latin typeface="Arial"/>
                <a:cs typeface="Arial"/>
              </a:rPr>
              <a:t> </a:t>
            </a:r>
            <a:r>
              <a:rPr lang="en-US" sz="1200" dirty="0">
                <a:solidFill>
                  <a:srgbClr val="333741"/>
                </a:solidFill>
                <a:latin typeface="Arial"/>
                <a:cs typeface="Arial"/>
              </a:rPr>
              <a:t>or</a:t>
            </a:r>
            <a:r>
              <a:rPr lang="en-US" sz="1200" spc="-7" dirty="0">
                <a:solidFill>
                  <a:srgbClr val="333741"/>
                </a:solidFill>
                <a:latin typeface="Arial"/>
                <a:cs typeface="Arial"/>
              </a:rPr>
              <a:t> </a:t>
            </a:r>
            <a:r>
              <a:rPr lang="en-US" sz="1200" dirty="0">
                <a:solidFill>
                  <a:srgbClr val="333741"/>
                </a:solidFill>
                <a:latin typeface="Arial"/>
                <a:cs typeface="Arial"/>
              </a:rPr>
              <a:t>managing</a:t>
            </a:r>
            <a:r>
              <a:rPr lang="en-US" sz="1200" spc="-11" dirty="0">
                <a:solidFill>
                  <a:srgbClr val="333741"/>
                </a:solidFill>
                <a:latin typeface="Arial"/>
                <a:cs typeface="Arial"/>
              </a:rPr>
              <a:t> </a:t>
            </a:r>
            <a:r>
              <a:rPr lang="en-US" sz="1200" spc="-4" dirty="0">
                <a:solidFill>
                  <a:srgbClr val="333741"/>
                </a:solidFill>
                <a:latin typeface="Arial"/>
                <a:cs typeface="Arial"/>
              </a:rPr>
              <a:t>family violence</a:t>
            </a:r>
            <a:r>
              <a:rPr lang="en-US" sz="1200" spc="-11" dirty="0">
                <a:solidFill>
                  <a:srgbClr val="333741"/>
                </a:solidFill>
                <a:latin typeface="Arial"/>
                <a:cs typeface="Arial"/>
              </a:rPr>
              <a:t> </a:t>
            </a:r>
            <a:r>
              <a:rPr lang="en-US" sz="1200" spc="-4" dirty="0">
                <a:solidFill>
                  <a:srgbClr val="333741"/>
                </a:solidFill>
                <a:latin typeface="Arial"/>
                <a:cs typeface="Arial"/>
              </a:rPr>
              <a:t>risk to </a:t>
            </a:r>
            <a:r>
              <a:rPr lang="en-US" sz="1200" dirty="0">
                <a:solidFill>
                  <a:srgbClr val="333741"/>
                </a:solidFill>
                <a:latin typeface="Arial"/>
                <a:cs typeface="Arial"/>
              </a:rPr>
              <a:t>a</a:t>
            </a:r>
            <a:r>
              <a:rPr lang="en-US" sz="1200" spc="-4" dirty="0">
                <a:solidFill>
                  <a:srgbClr val="333741"/>
                </a:solidFill>
                <a:latin typeface="Arial"/>
                <a:cs typeface="Arial"/>
              </a:rPr>
              <a:t> </a:t>
            </a:r>
            <a:r>
              <a:rPr lang="en-US" sz="1200" dirty="0">
                <a:solidFill>
                  <a:srgbClr val="333741"/>
                </a:solidFill>
                <a:latin typeface="Arial"/>
                <a:cs typeface="Arial"/>
              </a:rPr>
              <a:t>child</a:t>
            </a:r>
            <a:endParaRPr lang="en-US" sz="1200" dirty="0">
              <a:latin typeface="Arial"/>
              <a:cs typeface="Arial"/>
            </a:endParaRPr>
          </a:p>
          <a:p>
            <a:pPr marL="240647" marR="3572" indent="-240647">
              <a:buChar char="•"/>
              <a:tabLst>
                <a:tab pos="240647" algn="l"/>
                <a:tab pos="241093" algn="l"/>
              </a:tabLst>
            </a:pPr>
            <a:r>
              <a:rPr lang="en-US" sz="1200" spc="-4" dirty="0">
                <a:solidFill>
                  <a:srgbClr val="333741"/>
                </a:solidFill>
                <a:latin typeface="Arial"/>
                <a:cs typeface="Arial"/>
              </a:rPr>
              <a:t>If</a:t>
            </a:r>
            <a:r>
              <a:rPr lang="en-US" sz="1200" spc="4" dirty="0">
                <a:solidFill>
                  <a:srgbClr val="333741"/>
                </a:solidFill>
                <a:latin typeface="Arial"/>
                <a:cs typeface="Arial"/>
              </a:rPr>
              <a:t> </a:t>
            </a:r>
            <a:r>
              <a:rPr lang="en-US" sz="1200" dirty="0">
                <a:solidFill>
                  <a:srgbClr val="333741"/>
                </a:solidFill>
                <a:latin typeface="Arial"/>
                <a:cs typeface="Arial"/>
              </a:rPr>
              <a:t>sharing</a:t>
            </a:r>
            <a:r>
              <a:rPr lang="en-US" sz="1200" spc="-7" dirty="0">
                <a:solidFill>
                  <a:srgbClr val="333741"/>
                </a:solidFill>
                <a:latin typeface="Arial"/>
                <a:cs typeface="Arial"/>
              </a:rPr>
              <a:t> </a:t>
            </a:r>
            <a:r>
              <a:rPr lang="en-US" sz="1200" spc="-4" dirty="0">
                <a:solidFill>
                  <a:srgbClr val="333741"/>
                </a:solidFill>
                <a:latin typeface="Arial"/>
                <a:cs typeface="Arial"/>
              </a:rPr>
              <a:t>the</a:t>
            </a:r>
            <a:r>
              <a:rPr lang="en-US" sz="1200" dirty="0">
                <a:solidFill>
                  <a:srgbClr val="333741"/>
                </a:solidFill>
                <a:latin typeface="Arial"/>
                <a:cs typeface="Arial"/>
              </a:rPr>
              <a:t> </a:t>
            </a:r>
            <a:r>
              <a:rPr lang="en-US" sz="1200" spc="-4" dirty="0">
                <a:solidFill>
                  <a:srgbClr val="333741"/>
                </a:solidFill>
                <a:latin typeface="Arial"/>
                <a:cs typeface="Arial"/>
              </a:rPr>
              <a:t>information</a:t>
            </a:r>
            <a:r>
              <a:rPr lang="en-US" sz="1200" spc="-7" dirty="0">
                <a:solidFill>
                  <a:srgbClr val="333741"/>
                </a:solidFill>
                <a:latin typeface="Arial"/>
                <a:cs typeface="Arial"/>
              </a:rPr>
              <a:t> </a:t>
            </a:r>
            <a:r>
              <a:rPr lang="en-US" sz="1200" dirty="0">
                <a:solidFill>
                  <a:srgbClr val="333741"/>
                </a:solidFill>
                <a:latin typeface="Arial"/>
                <a:cs typeface="Arial"/>
              </a:rPr>
              <a:t>is </a:t>
            </a:r>
            <a:r>
              <a:rPr lang="en-US" sz="1200" spc="-4" dirty="0">
                <a:solidFill>
                  <a:srgbClr val="333741"/>
                </a:solidFill>
                <a:latin typeface="Arial"/>
                <a:cs typeface="Arial"/>
              </a:rPr>
              <a:t>necessary to</a:t>
            </a:r>
            <a:r>
              <a:rPr lang="en-US" sz="1200" spc="7" dirty="0">
                <a:solidFill>
                  <a:srgbClr val="333741"/>
                </a:solidFill>
                <a:latin typeface="Arial"/>
                <a:cs typeface="Arial"/>
              </a:rPr>
              <a:t> </a:t>
            </a:r>
            <a:r>
              <a:rPr lang="en-US" sz="1200" spc="-4" dirty="0">
                <a:solidFill>
                  <a:srgbClr val="333741"/>
                </a:solidFill>
                <a:latin typeface="Arial"/>
                <a:cs typeface="Arial"/>
              </a:rPr>
              <a:t>lessen </a:t>
            </a:r>
            <a:r>
              <a:rPr lang="en-US" sz="1200" dirty="0">
                <a:solidFill>
                  <a:srgbClr val="333741"/>
                </a:solidFill>
                <a:latin typeface="Arial"/>
                <a:cs typeface="Arial"/>
              </a:rPr>
              <a:t>or </a:t>
            </a:r>
            <a:r>
              <a:rPr lang="en-US" sz="1200" spc="-4" dirty="0">
                <a:solidFill>
                  <a:srgbClr val="333741"/>
                </a:solidFill>
                <a:latin typeface="Arial"/>
                <a:cs typeface="Arial"/>
              </a:rPr>
              <a:t>prevent</a:t>
            </a:r>
            <a:r>
              <a:rPr lang="en-US" sz="1200" spc="-7" dirty="0">
                <a:solidFill>
                  <a:srgbClr val="333741"/>
                </a:solidFill>
                <a:latin typeface="Arial"/>
                <a:cs typeface="Arial"/>
              </a:rPr>
              <a:t> </a:t>
            </a:r>
            <a:r>
              <a:rPr lang="en-US" sz="1200" dirty="0">
                <a:solidFill>
                  <a:srgbClr val="333741"/>
                </a:solidFill>
                <a:latin typeface="Arial"/>
                <a:cs typeface="Arial"/>
              </a:rPr>
              <a:t>a serious </a:t>
            </a:r>
            <a:r>
              <a:rPr lang="en-US" sz="1200" spc="-340" dirty="0">
                <a:solidFill>
                  <a:srgbClr val="333741"/>
                </a:solidFill>
                <a:latin typeface="Arial"/>
                <a:cs typeface="Arial"/>
              </a:rPr>
              <a:t> </a:t>
            </a:r>
            <a:r>
              <a:rPr lang="en-US" sz="1200" spc="-4" dirty="0">
                <a:solidFill>
                  <a:srgbClr val="333741"/>
                </a:solidFill>
                <a:latin typeface="Arial"/>
                <a:cs typeface="Arial"/>
              </a:rPr>
              <a:t>threat to life, health, safety </a:t>
            </a:r>
            <a:r>
              <a:rPr lang="en-US" sz="1200" dirty="0">
                <a:solidFill>
                  <a:srgbClr val="333741"/>
                </a:solidFill>
                <a:latin typeface="Arial"/>
                <a:cs typeface="Arial"/>
              </a:rPr>
              <a:t>or</a:t>
            </a:r>
            <a:r>
              <a:rPr lang="en-US" sz="1200" spc="-4" dirty="0">
                <a:solidFill>
                  <a:srgbClr val="333741"/>
                </a:solidFill>
                <a:latin typeface="Arial"/>
                <a:cs typeface="Arial"/>
              </a:rPr>
              <a:t> welfare</a:t>
            </a:r>
            <a:endParaRPr lang="en-US" sz="1200" dirty="0">
              <a:latin typeface="Arial"/>
              <a:cs typeface="Arial"/>
            </a:endParaRPr>
          </a:p>
          <a:p>
            <a:pPr marL="240647" indent="-240647">
              <a:buChar char="•"/>
              <a:tabLst>
                <a:tab pos="240647" algn="l"/>
                <a:tab pos="241093" algn="l"/>
              </a:tabLst>
            </a:pPr>
            <a:r>
              <a:rPr lang="en-US" sz="1200" spc="-70" dirty="0">
                <a:solidFill>
                  <a:srgbClr val="333741"/>
                </a:solidFill>
                <a:latin typeface="Arial"/>
                <a:cs typeface="Arial"/>
              </a:rPr>
              <a:t>To</a:t>
            </a:r>
            <a:r>
              <a:rPr lang="en-US" sz="1200" spc="-4" dirty="0">
                <a:solidFill>
                  <a:srgbClr val="333741"/>
                </a:solidFill>
                <a:latin typeface="Arial"/>
                <a:cs typeface="Arial"/>
              </a:rPr>
              <a:t> </a:t>
            </a:r>
            <a:r>
              <a:rPr lang="en-US" sz="1200" dirty="0">
                <a:solidFill>
                  <a:srgbClr val="333741"/>
                </a:solidFill>
                <a:latin typeface="Arial"/>
                <a:cs typeface="Arial"/>
              </a:rPr>
              <a:t>share</a:t>
            </a:r>
            <a:r>
              <a:rPr lang="en-US" sz="1200" spc="-4" dirty="0">
                <a:solidFill>
                  <a:srgbClr val="333741"/>
                </a:solidFill>
                <a:latin typeface="Arial"/>
                <a:cs typeface="Arial"/>
              </a:rPr>
              <a:t> information</a:t>
            </a:r>
            <a:r>
              <a:rPr lang="en-US" sz="1200" spc="-7" dirty="0">
                <a:solidFill>
                  <a:srgbClr val="333741"/>
                </a:solidFill>
                <a:latin typeface="Arial"/>
                <a:cs typeface="Arial"/>
              </a:rPr>
              <a:t> </a:t>
            </a:r>
            <a:r>
              <a:rPr lang="en-US" sz="1200" dirty="0">
                <a:solidFill>
                  <a:srgbClr val="333741"/>
                </a:solidFill>
                <a:latin typeface="Arial"/>
                <a:cs typeface="Arial"/>
              </a:rPr>
              <a:t>about</a:t>
            </a:r>
            <a:r>
              <a:rPr lang="en-US" sz="1200" spc="-7" dirty="0">
                <a:solidFill>
                  <a:srgbClr val="333741"/>
                </a:solidFill>
                <a:latin typeface="Arial"/>
                <a:cs typeface="Arial"/>
              </a:rPr>
              <a:t> </a:t>
            </a:r>
            <a:r>
              <a:rPr lang="en-US" sz="1200" dirty="0">
                <a:solidFill>
                  <a:srgbClr val="333741"/>
                </a:solidFill>
                <a:latin typeface="Arial"/>
                <a:cs typeface="Arial"/>
              </a:rPr>
              <a:t>a </a:t>
            </a:r>
            <a:r>
              <a:rPr lang="en-US" sz="1200" spc="-4" dirty="0">
                <a:solidFill>
                  <a:srgbClr val="333741"/>
                </a:solidFill>
                <a:latin typeface="Arial"/>
                <a:cs typeface="Arial"/>
              </a:rPr>
              <a:t>perpetrator</a:t>
            </a:r>
            <a:r>
              <a:rPr lang="en-US" sz="1200" spc="-7" dirty="0">
                <a:solidFill>
                  <a:srgbClr val="333741"/>
                </a:solidFill>
                <a:latin typeface="Arial"/>
                <a:cs typeface="Arial"/>
              </a:rPr>
              <a:t> </a:t>
            </a:r>
            <a:r>
              <a:rPr lang="en-US" sz="1200" dirty="0">
                <a:solidFill>
                  <a:srgbClr val="333741"/>
                </a:solidFill>
                <a:latin typeface="Arial"/>
                <a:cs typeface="Arial"/>
              </a:rPr>
              <a:t>or alleged</a:t>
            </a:r>
            <a:r>
              <a:rPr lang="en-US" sz="1200" spc="-11" dirty="0">
                <a:solidFill>
                  <a:srgbClr val="333741"/>
                </a:solidFill>
                <a:latin typeface="Arial"/>
                <a:cs typeface="Arial"/>
              </a:rPr>
              <a:t> </a:t>
            </a:r>
            <a:r>
              <a:rPr lang="en-US" sz="1200" spc="-4" dirty="0">
                <a:solidFill>
                  <a:srgbClr val="333741"/>
                </a:solidFill>
                <a:latin typeface="Arial"/>
                <a:cs typeface="Arial"/>
              </a:rPr>
              <a:t>perpetrator</a:t>
            </a:r>
            <a:endParaRPr lang="en-US" sz="1200" dirty="0">
              <a:latin typeface="Arial"/>
              <a:cs typeface="Arial"/>
            </a:endParaRP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endParaRPr lang="en-US" sz="1200" spc="-4" dirty="0">
              <a:solidFill>
                <a:srgbClr val="333741"/>
              </a:solidFill>
              <a:latin typeface="Arial"/>
              <a:cs typeface="Arial"/>
            </a:endParaRP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sz="1200" spc="-4" dirty="0">
                <a:solidFill>
                  <a:srgbClr val="333741"/>
                </a:solidFill>
                <a:latin typeface="Arial"/>
                <a:cs typeface="Arial"/>
              </a:rPr>
              <a:t>ISEs </a:t>
            </a:r>
            <a:r>
              <a:rPr lang="en-US" sz="1200" dirty="0">
                <a:solidFill>
                  <a:srgbClr val="333741"/>
                </a:solidFill>
                <a:latin typeface="Arial"/>
                <a:cs typeface="Arial"/>
              </a:rPr>
              <a:t>should seek and </a:t>
            </a:r>
            <a:r>
              <a:rPr lang="en-US" sz="1200" spc="-4" dirty="0">
                <a:solidFill>
                  <a:srgbClr val="333741"/>
                </a:solidFill>
                <a:latin typeface="Arial"/>
                <a:cs typeface="Arial"/>
              </a:rPr>
              <a:t>take into account the </a:t>
            </a:r>
            <a:r>
              <a:rPr lang="en-US" sz="1200" dirty="0">
                <a:solidFill>
                  <a:srgbClr val="333741"/>
                </a:solidFill>
                <a:latin typeface="Arial"/>
                <a:cs typeface="Arial"/>
              </a:rPr>
              <a:t>views and </a:t>
            </a:r>
            <a:r>
              <a:rPr lang="en-US" sz="1200" spc="-4" dirty="0">
                <a:solidFill>
                  <a:srgbClr val="333741"/>
                </a:solidFill>
                <a:latin typeface="Arial"/>
                <a:cs typeface="Arial"/>
              </a:rPr>
              <a:t>wishes </a:t>
            </a:r>
            <a:r>
              <a:rPr lang="en-US" sz="1200" dirty="0">
                <a:solidFill>
                  <a:srgbClr val="333741"/>
                </a:solidFill>
                <a:latin typeface="Arial"/>
                <a:cs typeface="Arial"/>
              </a:rPr>
              <a:t>of </a:t>
            </a:r>
            <a:r>
              <a:rPr lang="en-US" sz="1200" spc="-4" dirty="0">
                <a:solidFill>
                  <a:srgbClr val="333741"/>
                </a:solidFill>
                <a:latin typeface="Arial"/>
                <a:cs typeface="Arial"/>
              </a:rPr>
              <a:t>the </a:t>
            </a:r>
            <a:r>
              <a:rPr lang="en-US" sz="1200" spc="-345" dirty="0">
                <a:solidFill>
                  <a:srgbClr val="333741"/>
                </a:solidFill>
                <a:latin typeface="Arial"/>
                <a:cs typeface="Arial"/>
              </a:rPr>
              <a:t> </a:t>
            </a:r>
            <a:r>
              <a:rPr lang="en-US" sz="1200" dirty="0">
                <a:solidFill>
                  <a:srgbClr val="333741"/>
                </a:solidFill>
                <a:latin typeface="Arial"/>
                <a:cs typeface="Arial"/>
              </a:rPr>
              <a:t>child </a:t>
            </a:r>
            <a:r>
              <a:rPr lang="en-US" sz="1200" spc="-4" dirty="0">
                <a:solidFill>
                  <a:srgbClr val="333741"/>
                </a:solidFill>
                <a:latin typeface="Arial"/>
                <a:cs typeface="Arial"/>
              </a:rPr>
              <a:t>and/or </a:t>
            </a:r>
            <a:r>
              <a:rPr lang="en-US" sz="1200" dirty="0">
                <a:solidFill>
                  <a:srgbClr val="333741"/>
                </a:solidFill>
                <a:latin typeface="Arial"/>
                <a:cs typeface="Arial"/>
              </a:rPr>
              <a:t>parent (who is not </a:t>
            </a:r>
            <a:r>
              <a:rPr lang="en-US" sz="1200" spc="-4" dirty="0">
                <a:solidFill>
                  <a:srgbClr val="333741"/>
                </a:solidFill>
                <a:latin typeface="Arial"/>
                <a:cs typeface="Arial"/>
              </a:rPr>
              <a:t>the perpetrator) </a:t>
            </a:r>
            <a:r>
              <a:rPr lang="en-US" sz="1200" dirty="0">
                <a:solidFill>
                  <a:srgbClr val="333741"/>
                </a:solidFill>
                <a:latin typeface="Arial"/>
                <a:cs typeface="Arial"/>
              </a:rPr>
              <a:t>when it is </a:t>
            </a:r>
            <a:r>
              <a:rPr lang="en-US" sz="1200" spc="-4" dirty="0">
                <a:solidFill>
                  <a:srgbClr val="333741"/>
                </a:solidFill>
                <a:latin typeface="Arial"/>
                <a:cs typeface="Arial"/>
              </a:rPr>
              <a:t>safe, reasonable</a:t>
            </a:r>
            <a:r>
              <a:rPr lang="en-US" sz="1200" spc="-14" dirty="0">
                <a:solidFill>
                  <a:srgbClr val="333741"/>
                </a:solidFill>
                <a:latin typeface="Arial"/>
                <a:cs typeface="Arial"/>
              </a:rPr>
              <a:t> </a:t>
            </a:r>
            <a:r>
              <a:rPr lang="en-US" sz="1200" dirty="0">
                <a:solidFill>
                  <a:srgbClr val="333741"/>
                </a:solidFill>
                <a:latin typeface="Arial"/>
                <a:cs typeface="Arial"/>
              </a:rPr>
              <a:t>and</a:t>
            </a:r>
            <a:r>
              <a:rPr lang="en-US" sz="1200" spc="-7" dirty="0">
                <a:solidFill>
                  <a:srgbClr val="333741"/>
                </a:solidFill>
                <a:latin typeface="Arial"/>
                <a:cs typeface="Arial"/>
              </a:rPr>
              <a:t> </a:t>
            </a:r>
            <a:r>
              <a:rPr lang="en-US" sz="1200" spc="-4" dirty="0">
                <a:solidFill>
                  <a:srgbClr val="333741"/>
                </a:solidFill>
                <a:latin typeface="Arial"/>
                <a:cs typeface="Arial"/>
              </a:rPr>
              <a:t>appropriate to do so</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endParaRPr lang="en-US" sz="1200" spc="-4" dirty="0">
              <a:solidFill>
                <a:srgbClr val="333741"/>
              </a:solidFill>
              <a:latin typeface="Arial"/>
              <a:cs typeface="Arial"/>
            </a:endParaRPr>
          </a:p>
          <a:p>
            <a:pPr marL="0" marR="0" lvl="0" indent="0" algn="l" defTabSz="457200" rtl="0" eaLnBrk="1" fontAlgn="auto" latinLnBrk="0" hangingPunct="1">
              <a:lnSpc>
                <a:spcPct val="100000"/>
              </a:lnSpc>
              <a:spcBef>
                <a:spcPts val="67"/>
              </a:spcBef>
              <a:spcAft>
                <a:spcPts val="0"/>
              </a:spcAft>
              <a:buClrTx/>
              <a:buSzTx/>
              <a:buFont typeface="Arial" panose="020B0604020202020204" pitchFamily="34" charset="0"/>
              <a:buNone/>
              <a:tabLst/>
              <a:defRPr/>
            </a:pPr>
            <a:r>
              <a:rPr lang="en-US" sz="1200" b="1" dirty="0"/>
              <a:t>Three part </a:t>
            </a:r>
            <a:r>
              <a:rPr lang="en-US" sz="1200" b="1" i="1" dirty="0"/>
              <a:t>threshold test </a:t>
            </a:r>
            <a:r>
              <a:rPr lang="en-US" sz="1200" b="1" dirty="0"/>
              <a:t>must be met to</a:t>
            </a:r>
            <a:r>
              <a:rPr lang="en-US" sz="1200" b="1" baseline="0" dirty="0"/>
              <a:t> </a:t>
            </a:r>
            <a:r>
              <a:rPr lang="en-US" sz="1200" b="1" dirty="0"/>
              <a:t>share information with another ISE.</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endParaRPr lang="en-US" sz="1200" spc="-4" dirty="0">
              <a:solidFill>
                <a:srgbClr val="333741"/>
              </a:solidFill>
              <a:latin typeface="Arial"/>
              <a:cs typeface="Arial"/>
            </a:endParaRPr>
          </a:p>
          <a:p>
            <a:pPr marL="0" indent="0" algn="l">
              <a:spcBef>
                <a:spcPts val="67"/>
              </a:spcBef>
              <a:buFont typeface="Arial" panose="020B0604020202020204" pitchFamily="34" charset="0"/>
              <a:buNone/>
            </a:pPr>
            <a:endParaRPr lang="en-US" sz="1200" dirty="0">
              <a:latin typeface="Arial"/>
              <a:cs typeface="Arial"/>
            </a:endParaRP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10</a:t>
            </a:fld>
            <a:endParaRPr lang="en-AU"/>
          </a:p>
        </p:txBody>
      </p:sp>
    </p:spTree>
    <p:extLst>
      <p:ext uri="{BB962C8B-B14F-4D97-AF65-F5344CB8AC3E}">
        <p14:creationId xmlns:p14="http://schemas.microsoft.com/office/powerpoint/2010/main" val="211755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Threshold Part 1: The purpose of sharing is to assess family violence risk OR protect victim survivors from family violence risk</a:t>
            </a:r>
          </a:p>
          <a:p>
            <a:endParaRPr lang="en-US" b="1" dirty="0"/>
          </a:p>
          <a:p>
            <a:pPr marL="171450" indent="-171450">
              <a:buFont typeface="Arial" panose="020B0604020202020204" pitchFamily="34" charset="0"/>
              <a:buChar char="•"/>
            </a:pPr>
            <a:r>
              <a:rPr lang="en-US" dirty="0"/>
              <a:t>There are two purposes for which information can be shared between ISEs </a:t>
            </a:r>
          </a:p>
          <a:p>
            <a:pPr marL="628650" lvl="1" indent="-171450">
              <a:buFont typeface="Arial" panose="020B0604020202020204" pitchFamily="34" charset="0"/>
              <a:buChar char="•"/>
            </a:pPr>
            <a:r>
              <a:rPr lang="en-US" b="1" dirty="0"/>
              <a:t>Family violence assessment purpose</a:t>
            </a:r>
            <a:r>
              <a:rPr lang="en-US" dirty="0"/>
              <a:t>: the purpose of establishing or assessing the risk of a person committing family violence or being the subject of family violence. </a:t>
            </a:r>
          </a:p>
          <a:p>
            <a:pPr marL="628650" lvl="1" indent="-171450">
              <a:buFont typeface="Arial" panose="020B0604020202020204" pitchFamily="34" charset="0"/>
              <a:buChar char="•"/>
            </a:pPr>
            <a:r>
              <a:rPr lang="en-US" b="1" dirty="0"/>
              <a:t>Family violence protection purpose: </a:t>
            </a:r>
            <a:r>
              <a:rPr lang="en-US" dirty="0"/>
              <a:t>once family violence risk is established, to manage the risk to the victim survivor. This includes information sharing to support ongoing risk assessment</a:t>
            </a: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Threshold Part 2: The applicable consent requirements are met</a:t>
            </a:r>
          </a:p>
          <a:p>
            <a:pPr marL="171450" indent="-171450">
              <a:buFont typeface="Arial" panose="020B0604020202020204" pitchFamily="34" charset="0"/>
              <a:buChar char="•"/>
            </a:pPr>
            <a:r>
              <a:rPr lang="en-US" dirty="0"/>
              <a:t>Consent is not required from any person to share information relevant to assessing or managing family violence risk to a child. However you should seek the views of the child and non-violent family members where it is safe, reasonable and appropriate to do so. </a:t>
            </a:r>
          </a:p>
          <a:p>
            <a:pPr marL="171450" indent="-171450">
              <a:buFont typeface="Arial" panose="020B0604020202020204" pitchFamily="34" charset="0"/>
              <a:buChar char="•"/>
            </a:pPr>
            <a:r>
              <a:rPr lang="en-US" dirty="0"/>
              <a:t>Where a student is 18 years of age or older, they are an adult and so you may need their consent to share their information, or the information of third parties, unless you can legally share under existing privacy laws or when there is a child at risk. </a:t>
            </a:r>
          </a:p>
          <a:p>
            <a:pPr marL="171450" indent="-171450">
              <a:buFont typeface="Arial" panose="020B0604020202020204" pitchFamily="34" charset="0"/>
              <a:buChar char="•"/>
            </a:pPr>
            <a:r>
              <a:rPr lang="en-US" dirty="0"/>
              <a:t>In situations where an adolescent is using family violence against an adult family member, you may need the consent of the adult victim survivor to share their information.</a:t>
            </a:r>
          </a:p>
          <a:p>
            <a:pPr marL="0" indent="0">
              <a:buFont typeface="Arial" panose="020B0604020202020204" pitchFamily="34" charset="0"/>
              <a:buNone/>
            </a:pPr>
            <a:endParaRPr lang="en-US" dirty="0"/>
          </a:p>
          <a:p>
            <a:r>
              <a:rPr lang="en-US" b="1" dirty="0"/>
              <a:t>Threshold Part 3: The information is not excluded information (refer to slide – as</a:t>
            </a:r>
            <a:r>
              <a:rPr lang="en-US" b="1" baseline="0" dirty="0"/>
              <a:t> per CISS)</a:t>
            </a:r>
            <a:endParaRPr lang="en-AU" b="1"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11</a:t>
            </a:fld>
            <a:endParaRPr lang="en-AU"/>
          </a:p>
        </p:txBody>
      </p:sp>
    </p:spTree>
    <p:extLst>
      <p:ext uri="{BB962C8B-B14F-4D97-AF65-F5344CB8AC3E}">
        <p14:creationId xmlns:p14="http://schemas.microsoft.com/office/powerpoint/2010/main" val="334345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Multi-Agency Risk Assessment Management (MARAM) Framework</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Family Violence Multi-Agency Risk Assessment and Management Framework (MARAM) ensures services are effectively identifying, assessing and managing family violence risk.</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aim of MARAM is to increase the safety and wellbeing of Victorians. It will do this by ensuring relevant services can effectively identify, assess and manage family violence risk.</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means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that are </a:t>
            </a:r>
            <a:r>
              <a:rPr lang="en-US" sz="1200" b="0" i="0" kern="1200" dirty="0" err="1">
                <a:solidFill>
                  <a:schemeClr val="tx1"/>
                </a:solidFill>
                <a:effectLst/>
                <a:latin typeface="+mn-lt"/>
                <a:ea typeface="+mn-ea"/>
                <a:cs typeface="+mn-cs"/>
              </a:rPr>
              <a:t>authorised</a:t>
            </a:r>
            <a:r>
              <a:rPr lang="en-US" sz="1200" b="0" i="0" kern="1200" dirty="0">
                <a:solidFill>
                  <a:schemeClr val="tx1"/>
                </a:solidFill>
                <a:effectLst/>
                <a:latin typeface="+mn-lt"/>
                <a:ea typeface="+mn-ea"/>
                <a:cs typeface="+mn-cs"/>
              </a:rPr>
              <a:t> through regulations, as well as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providing funded services relevant to family violence risk assessment and management, must align their policies, procedures, practice guidance and tools to the MARAM Framework.</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schools (shown in green box) there will be more detailed training regarding the MARAM during Terms 2 &amp; 3. For now, our focus is on CISS &amp; FVISS.</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12</a:t>
            </a:fld>
            <a:endParaRPr lang="en-AU"/>
          </a:p>
        </p:txBody>
      </p:sp>
    </p:spTree>
    <p:extLst>
      <p:ext uri="{BB962C8B-B14F-4D97-AF65-F5344CB8AC3E}">
        <p14:creationId xmlns:p14="http://schemas.microsoft.com/office/powerpoint/2010/main" val="3477398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video</a:t>
            </a:r>
            <a:r>
              <a:rPr lang="en-US" baseline="0" dirty="0"/>
              <a:t> (4 mins)</a:t>
            </a:r>
            <a:r>
              <a:rPr lang="en-US" dirty="0"/>
              <a:t> to hear about MARAM</a:t>
            </a:r>
            <a:r>
              <a:rPr lang="en-US" baseline="0" dirty="0"/>
              <a:t> and its links to CISS &amp; FVISS</a:t>
            </a:r>
            <a:endParaRPr lang="en-AU"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13</a:t>
            </a:fld>
            <a:endParaRPr lang="en-AU"/>
          </a:p>
        </p:txBody>
      </p:sp>
    </p:spTree>
    <p:extLst>
      <p:ext uri="{BB962C8B-B14F-4D97-AF65-F5344CB8AC3E}">
        <p14:creationId xmlns:p14="http://schemas.microsoft.com/office/powerpoint/2010/main" val="379820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Sharing and Family Violence </a:t>
            </a:r>
            <a:r>
              <a:rPr lang="en-US" dirty="0" err="1"/>
              <a:t>Contextualised</a:t>
            </a:r>
            <a:r>
              <a:rPr lang="en-US" dirty="0"/>
              <a:t> Guidance resource and</a:t>
            </a:r>
            <a:r>
              <a:rPr lang="en-US" baseline="0" dirty="0"/>
              <a:t> Toolkit are part of </a:t>
            </a:r>
            <a:r>
              <a:rPr lang="en-US" dirty="0"/>
              <a:t>a suite of training resources that sits alongside, and complement, face-to-face training sessions and eLearning modules.</a:t>
            </a:r>
          </a:p>
          <a:p>
            <a:endParaRPr lang="en-US" dirty="0"/>
          </a:p>
          <a:p>
            <a:r>
              <a:rPr lang="en-US" dirty="0"/>
              <a:t>These are evolving reforms. Resources / information will be forthcoming during Term 2 and beyond</a:t>
            </a:r>
            <a:r>
              <a:rPr lang="en-US" baseline="0" dirty="0"/>
              <a:t> as the reforms take effect.</a:t>
            </a:r>
          </a:p>
          <a:p>
            <a:endParaRPr lang="en-US" baseline="0" dirty="0"/>
          </a:p>
          <a:p>
            <a:r>
              <a:rPr lang="en-US" b="1" baseline="0" dirty="0"/>
              <a:t>All staff should have an awareness of the reforms.</a:t>
            </a:r>
          </a:p>
          <a:p>
            <a:endParaRPr lang="en-US" b="1" baseline="0" dirty="0"/>
          </a:p>
          <a:p>
            <a:r>
              <a:rPr lang="en-US" b="1" baseline="0" dirty="0"/>
              <a:t>There are clear procedures in our school for who can share information and the way we will respond to requests.</a:t>
            </a:r>
            <a:endParaRPr lang="en-US" b="1" dirty="0"/>
          </a:p>
          <a:p>
            <a:endParaRPr lang="en-US"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14</a:t>
            </a:fld>
            <a:endParaRPr lang="en-AU"/>
          </a:p>
        </p:txBody>
      </p:sp>
    </p:spTree>
    <p:extLst>
      <p:ext uri="{BB962C8B-B14F-4D97-AF65-F5344CB8AC3E}">
        <p14:creationId xmlns:p14="http://schemas.microsoft.com/office/powerpoint/2010/main" val="276440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information on this slide.</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16</a:t>
            </a:fld>
            <a:endParaRPr lang="en-AU"/>
          </a:p>
        </p:txBody>
      </p:sp>
    </p:spTree>
    <p:extLst>
      <p:ext uri="{BB962C8B-B14F-4D97-AF65-F5344CB8AC3E}">
        <p14:creationId xmlns:p14="http://schemas.microsoft.com/office/powerpoint/2010/main" val="85462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Add relevant details to the slide</a:t>
            </a:r>
            <a:r>
              <a:rPr lang="en-US" baseline="0" dirty="0">
                <a:solidFill>
                  <a:schemeClr val="tx1"/>
                </a:solidFill>
              </a:rPr>
              <a:t> / or edit as required.</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17</a:t>
            </a:fld>
            <a:endParaRPr lang="en-AU"/>
          </a:p>
        </p:txBody>
      </p:sp>
    </p:spTree>
    <p:extLst>
      <p:ext uri="{BB962C8B-B14F-4D97-AF65-F5344CB8AC3E}">
        <p14:creationId xmlns:p14="http://schemas.microsoft.com/office/powerpoint/2010/main" val="387103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school’s</a:t>
            </a:r>
            <a:r>
              <a:rPr lang="en-US" sz="1200" b="1" dirty="0"/>
              <a:t> Information Sharing Coordinator (ISC) has oversight on all requests.</a:t>
            </a:r>
          </a:p>
          <a:p>
            <a:endParaRPr lang="en-US" sz="1200" b="1" dirty="0"/>
          </a:p>
          <a:p>
            <a:r>
              <a:rPr lang="en-US" sz="1200" b="1" dirty="0"/>
              <a:t>No staff member should be acting in isolation.</a:t>
            </a:r>
            <a:r>
              <a:rPr lang="en-US" sz="1200" b="1" baseline="0" dirty="0"/>
              <a:t> There are very specific thresholds for sharing information.</a:t>
            </a:r>
          </a:p>
          <a:p>
            <a:endParaRPr lang="en-US" sz="1200" b="1" baseline="0" dirty="0"/>
          </a:p>
          <a:p>
            <a:r>
              <a:rPr lang="en-US" b="1" dirty="0"/>
              <a:t>The school’s</a:t>
            </a:r>
            <a:r>
              <a:rPr lang="en-US" sz="1200" b="1" dirty="0"/>
              <a:t> Information Sharing Coordinator (ISC) will address all requests in conjunction with the principal.</a:t>
            </a:r>
          </a:p>
          <a:p>
            <a:endParaRPr lang="en-US" sz="1200" b="1" dirty="0"/>
          </a:p>
          <a:p>
            <a:r>
              <a:rPr lang="en-US" sz="1200" b="1" dirty="0"/>
              <a:t>These Reforms enable us to develop a more holistic picture of students in our care. All</a:t>
            </a:r>
            <a:r>
              <a:rPr lang="en-US" sz="1200" b="1" baseline="0" dirty="0"/>
              <a:t> staff members should feel able to discuss the possibility of seeking additional information from a range of </a:t>
            </a:r>
            <a:r>
              <a:rPr lang="en-US" sz="1200" b="1" baseline="0" dirty="0" err="1"/>
              <a:t>authorised</a:t>
            </a:r>
            <a:r>
              <a:rPr lang="en-US" sz="1200" b="1" baseline="0" dirty="0"/>
              <a:t> Information Sharing Entities (</a:t>
            </a:r>
            <a:r>
              <a:rPr lang="en-US" sz="1200" b="1" baseline="0" dirty="0" err="1"/>
              <a:t>eg.</a:t>
            </a:r>
            <a:r>
              <a:rPr lang="en-US" sz="1200" b="1" baseline="0" dirty="0"/>
              <a:t> early learning, government schools </a:t>
            </a:r>
            <a:r>
              <a:rPr lang="en-US" sz="1200" b="1" baseline="0" dirty="0" err="1"/>
              <a:t>etc</a:t>
            </a:r>
            <a:r>
              <a:rPr lang="en-US" sz="1200" b="1" baseline="0" dirty="0"/>
              <a:t>) to better enable us to support the wellbeing, safety and learning outcomes of young people. </a:t>
            </a:r>
          </a:p>
          <a:p>
            <a:endParaRPr lang="en-US" sz="1200" b="1" baseline="0" dirty="0"/>
          </a:p>
          <a:p>
            <a:r>
              <a:rPr lang="en-US" sz="1200" b="1" baseline="0" dirty="0"/>
              <a:t>I would encourage you to discuss your professional judgements in this space with the ISC or with me (the Principal). The Schemes are here to support and protect young people as well as enable professionals to have a more coordinated response approach. Importantly, we must remember that any request for/sharing of information must meet the thresholds and be actioned through appropriate processes. These Schemes operate within firm boundaries and I don’t want to give the impression that we can seek any and all information if it doesn’t meet the thresholds.</a:t>
            </a:r>
          </a:p>
          <a:p>
            <a:endParaRPr lang="en-US" sz="1200" b="1" baseline="0" dirty="0"/>
          </a:p>
          <a:p>
            <a:r>
              <a:rPr lang="en-US" sz="1200" b="1" baseline="0" dirty="0"/>
              <a:t>As always, the Schemes do not replace our professional obligations, including mandatory reporting, reportable conduct etc. If you form the belief that a young person is at risk of harm, particularly in relation to family violence, you must act in accordance with the established PROTECT protocols and our school procedures.</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18</a:t>
            </a:fld>
            <a:endParaRPr lang="en-AU"/>
          </a:p>
        </p:txBody>
      </p:sp>
    </p:spTree>
    <p:extLst>
      <p:ext uri="{BB962C8B-B14F-4D97-AF65-F5344CB8AC3E}">
        <p14:creationId xmlns:p14="http://schemas.microsoft.com/office/powerpoint/2010/main" val="71405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all staff to </a:t>
            </a:r>
            <a:r>
              <a:rPr lang="en-US" dirty="0" err="1"/>
              <a:t>familiarise</a:t>
            </a:r>
            <a:r>
              <a:rPr lang="en-US" dirty="0"/>
              <a:t> themselves with the reforms. Self-guided eLearning modules</a:t>
            </a:r>
            <a:r>
              <a:rPr lang="en-US" baseline="0" dirty="0"/>
              <a:t> can be accessed at any time.</a:t>
            </a:r>
            <a:endParaRPr lang="en-US" dirty="0"/>
          </a:p>
          <a:p>
            <a:endParaRPr lang="en-US" dirty="0"/>
          </a:p>
          <a:p>
            <a:r>
              <a:rPr lang="en-US" dirty="0"/>
              <a:t>Staff should note the school procedures for information</a:t>
            </a:r>
            <a:r>
              <a:rPr lang="en-US" baseline="0" dirty="0"/>
              <a:t> sharing.</a:t>
            </a:r>
            <a:endParaRPr lang="en-US"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19</a:t>
            </a:fld>
            <a:endParaRPr lang="en-AU"/>
          </a:p>
        </p:txBody>
      </p:sp>
    </p:spTree>
    <p:extLst>
      <p:ext uri="{BB962C8B-B14F-4D97-AF65-F5344CB8AC3E}">
        <p14:creationId xmlns:p14="http://schemas.microsoft.com/office/powerpoint/2010/main" val="328748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commencing - discuss with staff the sensitive nature</a:t>
            </a:r>
            <a:r>
              <a:rPr lang="en-US" baseline="0" dirty="0"/>
              <a:t> of the reforms.</a:t>
            </a:r>
          </a:p>
          <a:p>
            <a:pPr marL="171450" indent="-171450">
              <a:buFont typeface="Arial" panose="020B0604020202020204" pitchFamily="34" charset="0"/>
              <a:buChar char="•"/>
            </a:pPr>
            <a:r>
              <a:rPr lang="en-US" baseline="0" dirty="0"/>
              <a:t>Each has their own personal circumstances where they or members of their family / friends may have been impacted.</a:t>
            </a:r>
          </a:p>
          <a:p>
            <a:pPr marL="171450" indent="-171450">
              <a:buFont typeface="Arial" panose="020B0604020202020204" pitchFamily="34" charset="0"/>
              <a:buChar char="•"/>
            </a:pPr>
            <a:r>
              <a:rPr lang="en-US" baseline="0" dirty="0"/>
              <a:t>Practice self care and briefly note support available from the details on the slide.</a:t>
            </a:r>
          </a:p>
          <a:p>
            <a:r>
              <a:rPr lang="en-US" baseline="0" dirty="0"/>
              <a:t> </a:t>
            </a:r>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2</a:t>
            </a:fld>
            <a:endParaRPr lang="en-AU"/>
          </a:p>
        </p:txBody>
      </p:sp>
    </p:spTree>
    <p:extLst>
      <p:ext uri="{BB962C8B-B14F-4D97-AF65-F5344CB8AC3E}">
        <p14:creationId xmlns:p14="http://schemas.microsoft.com/office/powerpoint/2010/main" val="90084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Three interrelated reforms,</a:t>
            </a:r>
            <a:r>
              <a:rPr lang="en-US" sz="1200" b="0" kern="1200" baseline="0" dirty="0">
                <a:solidFill>
                  <a:schemeClr val="tx1"/>
                </a:solidFill>
                <a:effectLst/>
                <a:latin typeface="+mn-lt"/>
                <a:ea typeface="+mn-ea"/>
                <a:cs typeface="+mn-cs"/>
              </a:rPr>
              <a:t> which includes two separate Information Sharing Schemes.</a:t>
            </a:r>
          </a:p>
          <a:p>
            <a:endParaRPr lang="en-AU"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Child Information Sharing Scheme (CISS)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CISS enables </a:t>
            </a:r>
            <a:r>
              <a:rPr lang="en-US" sz="1200" b="1" kern="1200" dirty="0" err="1">
                <a:solidFill>
                  <a:schemeClr val="tx1"/>
                </a:solidFill>
                <a:effectLst/>
                <a:latin typeface="+mn-lt"/>
                <a:ea typeface="+mn-ea"/>
                <a:cs typeface="+mn-cs"/>
              </a:rPr>
              <a:t>authorised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organisations</a:t>
            </a:r>
            <a:r>
              <a:rPr lang="en-US" sz="1200" b="1" kern="1200" dirty="0">
                <a:solidFill>
                  <a:schemeClr val="tx1"/>
                </a:solidFill>
                <a:effectLst/>
                <a:latin typeface="+mn-lt"/>
                <a:ea typeface="+mn-ea"/>
                <a:cs typeface="+mn-cs"/>
              </a:rPr>
              <a:t> and services to share information to promote the wellbeing or safety of children.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CISS prioritises wellbeing and safety over privacy. This allows professionals to collaborate and share information, without consent, where they can prevent potential future harm or help a child thrive.</a:t>
            </a:r>
          </a:p>
          <a:p>
            <a:endParaRPr lang="en-AU"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Family Violence Information Sharing Scheme (FVISS)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FVISS enables </a:t>
            </a:r>
            <a:r>
              <a:rPr lang="en-US" sz="1200" b="1" kern="1200" dirty="0" err="1">
                <a:solidFill>
                  <a:schemeClr val="tx1"/>
                </a:solidFill>
                <a:effectLst/>
                <a:latin typeface="+mn-lt"/>
                <a:ea typeface="+mn-ea"/>
                <a:cs typeface="+mn-cs"/>
              </a:rPr>
              <a:t>authorised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organisations</a:t>
            </a:r>
            <a:r>
              <a:rPr lang="en-US" sz="1200" b="1" kern="1200" dirty="0">
                <a:solidFill>
                  <a:schemeClr val="tx1"/>
                </a:solidFill>
                <a:effectLst/>
                <a:latin typeface="+mn-lt"/>
                <a:ea typeface="+mn-ea"/>
                <a:cs typeface="+mn-cs"/>
              </a:rPr>
              <a:t> and services to share information to facilitate assessment and management of family violence risk to children and adults.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Consent is not required to share information from anyone when a child is involved. Where no children are involved, consent from the adult victim survivor is required, only when it is appropriate, safe and reasonable to do so.</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Information sharing requests made under FVISS must relate to one of the following purposes: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 for a family violence assessment purpose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 for a family violence protection purpose (to manage risk, including ongoing risk assessment and management).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Under the FVISS, prescribed organisations/workforces can share perpetrator (or alleged perpetrator) information without consent.</a:t>
            </a:r>
          </a:p>
          <a:p>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Multi-Agency Risk Assessment and Management Framework (MARAM)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MARAM sets out the responsibilities of different workforces in identifying, assessing and managing family violence risk across the family violence and broader service system.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MARAM will guide information sharing under both information sharing schemes wherever family violence is present.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CISS</a:t>
            </a:r>
            <a:r>
              <a:rPr lang="en-AU" sz="1200" b="1" kern="1200" baseline="0" dirty="0">
                <a:solidFill>
                  <a:schemeClr val="tx1"/>
                </a:solidFill>
                <a:effectLst/>
                <a:latin typeface="+mn-lt"/>
                <a:ea typeface="+mn-ea"/>
                <a:cs typeface="+mn-cs"/>
              </a:rPr>
              <a:t> &amp; FVISS </a:t>
            </a:r>
            <a:r>
              <a:rPr lang="en-AU" sz="1200" b="1" kern="1200" dirty="0">
                <a:solidFill>
                  <a:schemeClr val="tx1"/>
                </a:solidFill>
                <a:effectLst/>
                <a:latin typeface="+mn-lt"/>
                <a:ea typeface="+mn-ea"/>
                <a:cs typeface="+mn-cs"/>
              </a:rPr>
              <a:t>aim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streamline information sharing arrangements and are designed to work together to supplement existing legislation.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expand legal permissions to support professionals that work with children, families, victim survivors and perpetrators of family violence and help to create a more collaborative, integrated system to improve safety and wellbeing outcomes for all Victorians. </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3</a:t>
            </a:fld>
            <a:endParaRPr lang="en-AU"/>
          </a:p>
        </p:txBody>
      </p:sp>
    </p:spTree>
    <p:extLst>
      <p:ext uri="{BB962C8B-B14F-4D97-AF65-F5344CB8AC3E}">
        <p14:creationId xmlns:p14="http://schemas.microsoft.com/office/powerpoint/2010/main" val="210634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1" kern="1200" dirty="0">
                <a:solidFill>
                  <a:schemeClr val="tx1"/>
                </a:solidFill>
                <a:effectLst/>
                <a:latin typeface="+mn-lt"/>
                <a:ea typeface="+mn-ea"/>
                <a:cs typeface="+mn-cs"/>
              </a:rPr>
              <a:t>The Victorian Government is progressing child information sharing and family violence reforms to make it easier for professionals to collaborate with each other, and better support the children and families they are working with.</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Whole of Government Reforms, not just within education.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From 19 April (start</a:t>
            </a:r>
            <a:r>
              <a:rPr lang="en-US" baseline="0" dirty="0"/>
              <a:t> of </a:t>
            </a:r>
            <a:r>
              <a:rPr lang="en-US" dirty="0"/>
              <a:t>Term 2), the information sharing schemes expand to include a range of Victorian education workforces</a:t>
            </a:r>
            <a:r>
              <a:rPr lang="en-US" baseline="0" dirty="0"/>
              <a:t> (includes: </a:t>
            </a:r>
            <a:r>
              <a:rPr lang="en-AU" sz="1200" kern="1200" baseline="0" dirty="0">
                <a:solidFill>
                  <a:schemeClr val="tx1"/>
                </a:solidFill>
                <a:effectLst/>
                <a:latin typeface="+mn-lt"/>
                <a:ea typeface="+mn-ea"/>
                <a:cs typeface="+mn-cs"/>
              </a:rPr>
              <a:t>a</a:t>
            </a:r>
            <a:r>
              <a:rPr lang="en-AU" sz="1200" kern="1200" dirty="0">
                <a:solidFill>
                  <a:schemeClr val="tx1"/>
                </a:solidFill>
                <a:effectLst/>
                <a:latin typeface="+mn-lt"/>
                <a:ea typeface="+mn-ea"/>
                <a:cs typeface="+mn-cs"/>
              </a:rPr>
              <a:t>uthorised early childhood services; schools; system and statutory bodies; and education health, wellbeing and inclusion workforces)</a:t>
            </a:r>
            <a:endParaRPr lang="en-US" dirty="0"/>
          </a:p>
          <a:p>
            <a:pPr marL="171450" indent="-17145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Reforms: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expand the</a:t>
            </a:r>
            <a:r>
              <a:rPr lang="en-US" sz="1200" b="0" kern="1200" baseline="0" dirty="0">
                <a:solidFill>
                  <a:schemeClr val="tx1"/>
                </a:solidFill>
                <a:effectLst/>
                <a:latin typeface="+mn-lt"/>
                <a:ea typeface="+mn-ea"/>
                <a:cs typeface="+mn-cs"/>
              </a:rPr>
              <a:t> circumstances (</a:t>
            </a:r>
            <a:r>
              <a:rPr lang="en-US" sz="1200" b="0" kern="1200" baseline="0" dirty="0" err="1">
                <a:solidFill>
                  <a:schemeClr val="tx1"/>
                </a:solidFill>
                <a:effectLst/>
                <a:latin typeface="+mn-lt"/>
                <a:ea typeface="+mn-ea"/>
                <a:cs typeface="+mn-cs"/>
              </a:rPr>
              <a:t>ie</a:t>
            </a:r>
            <a:r>
              <a:rPr lang="en-US" sz="1200" b="0" kern="1200" baseline="0" dirty="0">
                <a:solidFill>
                  <a:schemeClr val="tx1"/>
                </a:solidFill>
                <a:effectLst/>
                <a:latin typeface="+mn-lt"/>
                <a:ea typeface="+mn-ea"/>
                <a:cs typeface="+mn-cs"/>
              </a:rPr>
              <a:t>. extra tools/permissions) in which confidential information can be shared between professionals, where that information could serve to promote a child or young person’s wellbeing or safety, or identify and respond to family violence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complement what is already in place to enable sharing to occur in the best interest of students.</a:t>
            </a:r>
            <a:endParaRPr lang="en-US"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4</a:t>
            </a:fld>
            <a:endParaRPr lang="en-AU"/>
          </a:p>
        </p:txBody>
      </p:sp>
    </p:spTree>
    <p:extLst>
      <p:ext uri="{BB962C8B-B14F-4D97-AF65-F5344CB8AC3E}">
        <p14:creationId xmlns:p14="http://schemas.microsoft.com/office/powerpoint/2010/main" val="260943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video</a:t>
            </a:r>
            <a:r>
              <a:rPr lang="en-US" baseline="0" dirty="0"/>
              <a:t> (2 mins)</a:t>
            </a:r>
            <a:r>
              <a:rPr lang="en-US" dirty="0"/>
              <a:t> to hear about how sharing can make the difference.</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5</a:t>
            </a:fld>
            <a:endParaRPr lang="en-AU"/>
          </a:p>
        </p:txBody>
      </p:sp>
    </p:spTree>
    <p:extLst>
      <p:ext uri="{BB962C8B-B14F-4D97-AF65-F5344CB8AC3E}">
        <p14:creationId xmlns:p14="http://schemas.microsoft.com/office/powerpoint/2010/main" val="391895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none" dirty="0"/>
              <a:t>Only </a:t>
            </a:r>
            <a:r>
              <a:rPr lang="en-US" b="1" u="none" dirty="0" err="1"/>
              <a:t>authorised</a:t>
            </a:r>
            <a:r>
              <a:rPr lang="en-US" b="1" u="none" dirty="0"/>
              <a:t>/prescribed Information</a:t>
            </a:r>
            <a:r>
              <a:rPr lang="en-US" b="1" u="none" baseline="0" dirty="0"/>
              <a:t> Sharing Entities (ISEs) are permitted to operate under the Schemes.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From 19 April, all education workforces, including Victorian schools and early learning services, enter as Phase 2 ISEs.</a:t>
            </a:r>
          </a:p>
          <a:p>
            <a:pPr marL="171450" indent="-171450">
              <a:buFont typeface="Arial" panose="020B0604020202020204" pitchFamily="34" charset="0"/>
              <a:buChar char="•"/>
            </a:pPr>
            <a:r>
              <a:rPr lang="en-US" baseline="0" dirty="0"/>
              <a:t>Other ISEs (</a:t>
            </a:r>
            <a:r>
              <a:rPr lang="en-US" baseline="0" dirty="0" err="1"/>
              <a:t>ie</a:t>
            </a:r>
            <a:r>
              <a:rPr lang="en-US" baseline="0" dirty="0"/>
              <a:t>. police, child protection) entered the Schemes in late 2018 under Phase 1.</a:t>
            </a:r>
          </a:p>
          <a:p>
            <a:pPr>
              <a:lnSpc>
                <a:spcPct val="100000"/>
              </a:lnSpc>
            </a:pPr>
            <a:endParaRPr lang="en-US" sz="1200" dirty="0"/>
          </a:p>
          <a:p>
            <a:pPr>
              <a:lnSpc>
                <a:spcPct val="100000"/>
              </a:lnSpc>
            </a:pPr>
            <a:r>
              <a:rPr lang="en-US" sz="1200" b="1" dirty="0"/>
              <a:t>Information</a:t>
            </a:r>
            <a:r>
              <a:rPr lang="en-US" sz="1200" b="1" baseline="0" dirty="0"/>
              <a:t> Sharing Entities (I</a:t>
            </a:r>
            <a:r>
              <a:rPr lang="en-US" sz="1200" b="1" dirty="0"/>
              <a:t>SE):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Must share on request </a:t>
            </a:r>
            <a:r>
              <a:rPr lang="en-US" sz="1200" dirty="0"/>
              <a:t>(must respond to a request, but do not have to share if doesn’t meet thresholds) with another ISE</a:t>
            </a:r>
          </a:p>
          <a:p>
            <a:pPr marL="342900" indent="-342900">
              <a:lnSpc>
                <a:spcPct val="100000"/>
              </a:lnSpc>
              <a:buFont typeface="Arial" panose="020B0604020202020204" pitchFamily="34" charset="0"/>
              <a:buChar char="•"/>
            </a:pPr>
            <a:r>
              <a:rPr lang="en-US" sz="1200" b="1" dirty="0"/>
              <a:t>Can request information </a:t>
            </a:r>
            <a:r>
              <a:rPr lang="en-US" sz="1200" dirty="0"/>
              <a:t>from another ISE</a:t>
            </a:r>
          </a:p>
          <a:p>
            <a:pPr marL="342900" indent="-342900">
              <a:lnSpc>
                <a:spcPct val="100000"/>
              </a:lnSpc>
              <a:buFont typeface="Arial" panose="020B0604020202020204" pitchFamily="34" charset="0"/>
              <a:buChar char="•"/>
            </a:pPr>
            <a:r>
              <a:rPr lang="en-US" sz="1200" b="1" dirty="0"/>
              <a:t>Can share proactively with another ISE</a:t>
            </a:r>
            <a:r>
              <a:rPr lang="en-US" sz="1200" b="0" dirty="0"/>
              <a:t>.</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6</a:t>
            </a:fld>
            <a:endParaRPr lang="en-AU"/>
          </a:p>
        </p:txBody>
      </p:sp>
    </p:spTree>
    <p:extLst>
      <p:ext uri="{BB962C8B-B14F-4D97-AF65-F5344CB8AC3E}">
        <p14:creationId xmlns:p14="http://schemas.microsoft.com/office/powerpoint/2010/main" val="319453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spc="-4" dirty="0">
                <a:solidFill>
                  <a:srgbClr val="37393D"/>
                </a:solidFill>
                <a:cs typeface="Arial"/>
              </a:rPr>
              <a:t>Existing</a:t>
            </a:r>
            <a:r>
              <a:rPr lang="en-US" b="1" dirty="0">
                <a:solidFill>
                  <a:srgbClr val="37393D"/>
                </a:solidFill>
                <a:cs typeface="Arial"/>
              </a:rPr>
              <a:t> </a:t>
            </a:r>
            <a:r>
              <a:rPr lang="en-US" b="1" spc="-4" dirty="0">
                <a:solidFill>
                  <a:srgbClr val="37393D"/>
                </a:solidFill>
                <a:cs typeface="Arial"/>
              </a:rPr>
              <a:t>obligations</a:t>
            </a:r>
            <a:r>
              <a:rPr lang="en-US" b="1" spc="14" dirty="0">
                <a:solidFill>
                  <a:srgbClr val="37393D"/>
                </a:solidFill>
                <a:cs typeface="Arial"/>
              </a:rPr>
              <a:t> </a:t>
            </a:r>
            <a:r>
              <a:rPr lang="en-US" b="1" spc="-4" dirty="0">
                <a:solidFill>
                  <a:srgbClr val="37393D"/>
                </a:solidFill>
                <a:cs typeface="Arial"/>
              </a:rPr>
              <a:t>continue</a:t>
            </a:r>
            <a:r>
              <a:rPr lang="en-US" b="1" spc="4" dirty="0">
                <a:solidFill>
                  <a:srgbClr val="37393D"/>
                </a:solidFill>
                <a:cs typeface="Arial"/>
              </a:rPr>
              <a:t> </a:t>
            </a:r>
            <a:r>
              <a:rPr lang="en-US" b="1" spc="-4" dirty="0">
                <a:solidFill>
                  <a:srgbClr val="37393D"/>
                </a:solidFill>
                <a:cs typeface="Arial"/>
              </a:rPr>
              <a:t>to</a:t>
            </a:r>
            <a:r>
              <a:rPr lang="en-US" b="1" spc="-11" dirty="0">
                <a:solidFill>
                  <a:srgbClr val="37393D"/>
                </a:solidFill>
                <a:cs typeface="Arial"/>
              </a:rPr>
              <a:t> </a:t>
            </a:r>
            <a:r>
              <a:rPr lang="en-US" b="1" spc="-21" dirty="0">
                <a:solidFill>
                  <a:srgbClr val="37393D"/>
                </a:solidFill>
                <a:cs typeface="Arial"/>
              </a:rPr>
              <a:t>apply,</a:t>
            </a:r>
            <a:r>
              <a:rPr lang="en-US" b="1" dirty="0">
                <a:solidFill>
                  <a:srgbClr val="37393D"/>
                </a:solidFill>
                <a:cs typeface="Arial"/>
              </a:rPr>
              <a:t> </a:t>
            </a:r>
            <a:r>
              <a:rPr lang="en-US" b="1" spc="-4" dirty="0">
                <a:solidFill>
                  <a:srgbClr val="37393D"/>
                </a:solidFill>
                <a:cs typeface="Arial"/>
              </a:rPr>
              <a:t>including</a:t>
            </a:r>
            <a:r>
              <a:rPr lang="en-US" b="1" spc="18" dirty="0">
                <a:solidFill>
                  <a:srgbClr val="37393D"/>
                </a:solidFill>
                <a:cs typeface="Arial"/>
              </a:rPr>
              <a:t> </a:t>
            </a:r>
            <a:r>
              <a:rPr lang="en-US" b="1" spc="-4" dirty="0">
                <a:solidFill>
                  <a:srgbClr val="37393D"/>
                </a:solidFill>
                <a:cs typeface="Arial"/>
              </a:rPr>
              <a:t>mandatory</a:t>
            </a:r>
            <a:r>
              <a:rPr lang="en-US" b="1" spc="-7" dirty="0">
                <a:solidFill>
                  <a:srgbClr val="37393D"/>
                </a:solidFill>
                <a:cs typeface="Arial"/>
              </a:rPr>
              <a:t> </a:t>
            </a:r>
            <a:r>
              <a:rPr lang="en-US" b="1" spc="-4" dirty="0">
                <a:solidFill>
                  <a:srgbClr val="37393D"/>
                </a:solidFill>
                <a:cs typeface="Arial"/>
              </a:rPr>
              <a:t>reporting, Child</a:t>
            </a:r>
            <a:r>
              <a:rPr lang="en-US" b="1" spc="-4" baseline="0" dirty="0">
                <a:solidFill>
                  <a:srgbClr val="37393D"/>
                </a:solidFill>
                <a:cs typeface="Arial"/>
              </a:rPr>
              <a:t> Safe Standards, Reportable Conduct, Duty of Care, Privacy Laws &amp; Criminal Laws.</a:t>
            </a:r>
            <a:endParaRPr lang="en-US" b="1" dirty="0">
              <a:cs typeface="Arial"/>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pc="-4" dirty="0">
                <a:solidFill>
                  <a:srgbClr val="37393D"/>
                </a:solidFill>
                <a:cs typeface="Arial"/>
              </a:rPr>
              <a:t>CISS</a:t>
            </a:r>
            <a:r>
              <a:rPr lang="en-US" dirty="0">
                <a:solidFill>
                  <a:srgbClr val="37393D"/>
                </a:solidFill>
                <a:cs typeface="Arial"/>
              </a:rPr>
              <a:t> </a:t>
            </a:r>
            <a:r>
              <a:rPr lang="en-US" spc="-4" dirty="0">
                <a:solidFill>
                  <a:srgbClr val="37393D"/>
                </a:solidFill>
                <a:cs typeface="Arial"/>
              </a:rPr>
              <a:t>and</a:t>
            </a:r>
            <a:r>
              <a:rPr lang="en-US" dirty="0">
                <a:solidFill>
                  <a:srgbClr val="37393D"/>
                </a:solidFill>
                <a:cs typeface="Arial"/>
              </a:rPr>
              <a:t> </a:t>
            </a:r>
            <a:r>
              <a:rPr lang="en-US" spc="-4" dirty="0">
                <a:solidFill>
                  <a:srgbClr val="37393D"/>
                </a:solidFill>
                <a:cs typeface="Arial"/>
              </a:rPr>
              <a:t>FVISS</a:t>
            </a:r>
            <a:r>
              <a:rPr lang="en-US" spc="4" dirty="0">
                <a:solidFill>
                  <a:srgbClr val="37393D"/>
                </a:solidFill>
                <a:cs typeface="Arial"/>
              </a:rPr>
              <a:t> </a:t>
            </a:r>
            <a:r>
              <a:rPr lang="en-US" spc="-4" dirty="0">
                <a:solidFill>
                  <a:srgbClr val="37393D"/>
                </a:solidFill>
                <a:cs typeface="Arial"/>
              </a:rPr>
              <a:t>provide</a:t>
            </a:r>
            <a:r>
              <a:rPr lang="en-US" dirty="0">
                <a:solidFill>
                  <a:srgbClr val="37393D"/>
                </a:solidFill>
                <a:cs typeface="Arial"/>
              </a:rPr>
              <a:t> </a:t>
            </a:r>
            <a:r>
              <a:rPr lang="en-US" b="1" spc="-4" dirty="0">
                <a:solidFill>
                  <a:srgbClr val="37393D"/>
                </a:solidFill>
                <a:cs typeface="Arial"/>
              </a:rPr>
              <a:t>additional</a:t>
            </a:r>
            <a:r>
              <a:rPr lang="en-US" b="1" dirty="0">
                <a:solidFill>
                  <a:srgbClr val="37393D"/>
                </a:solidFill>
                <a:cs typeface="Arial"/>
              </a:rPr>
              <a:t> </a:t>
            </a:r>
            <a:r>
              <a:rPr lang="en-US" spc="-4" dirty="0">
                <a:solidFill>
                  <a:srgbClr val="37393D"/>
                </a:solidFill>
                <a:cs typeface="Arial"/>
              </a:rPr>
              <a:t>permissions</a:t>
            </a:r>
            <a:r>
              <a:rPr lang="en-US" spc="7" dirty="0">
                <a:solidFill>
                  <a:srgbClr val="37393D"/>
                </a:solidFill>
                <a:cs typeface="Arial"/>
              </a:rPr>
              <a:t> </a:t>
            </a:r>
            <a:r>
              <a:rPr lang="en-US" spc="-4" dirty="0">
                <a:solidFill>
                  <a:srgbClr val="37393D"/>
                </a:solidFill>
                <a:cs typeface="Arial"/>
              </a:rPr>
              <a:t>to</a:t>
            </a:r>
            <a:r>
              <a:rPr lang="en-US" spc="-11" dirty="0">
                <a:solidFill>
                  <a:srgbClr val="37393D"/>
                </a:solidFill>
                <a:cs typeface="Arial"/>
              </a:rPr>
              <a:t> </a:t>
            </a:r>
            <a:r>
              <a:rPr lang="en-US" spc="-4" dirty="0">
                <a:solidFill>
                  <a:srgbClr val="37393D"/>
                </a:solidFill>
                <a:cs typeface="Arial"/>
              </a:rPr>
              <a:t>share relevant </a:t>
            </a:r>
            <a:r>
              <a:rPr lang="en-US" spc="-380" dirty="0">
                <a:solidFill>
                  <a:srgbClr val="37393D"/>
                </a:solidFill>
                <a:cs typeface="Arial"/>
              </a:rPr>
              <a:t> </a:t>
            </a:r>
            <a:r>
              <a:rPr lang="en-US" spc="-4" dirty="0">
                <a:solidFill>
                  <a:srgbClr val="37393D"/>
                </a:solidFill>
                <a:cs typeface="Arial"/>
              </a:rPr>
              <a:t>information.</a:t>
            </a:r>
            <a:endParaRPr lang="en-US" dirty="0">
              <a:cs typeface="Arial"/>
            </a:endParaRP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7</a:t>
            </a:fld>
            <a:endParaRPr lang="en-AU"/>
          </a:p>
        </p:txBody>
      </p:sp>
    </p:spTree>
    <p:extLst>
      <p:ext uri="{BB962C8B-B14F-4D97-AF65-F5344CB8AC3E}">
        <p14:creationId xmlns:p14="http://schemas.microsoft.com/office/powerpoint/2010/main" val="53474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CISS – sharing information to promote the wellbeing or safety of children</a:t>
            </a:r>
          </a:p>
          <a:p>
            <a:pPr marL="171450" indent="-171450" algn="l">
              <a:spcBef>
                <a:spcPts val="67"/>
              </a:spcBef>
              <a:buFont typeface="Arial" panose="020B0604020202020204" pitchFamily="34" charset="0"/>
              <a:buChar char="•"/>
            </a:pPr>
            <a:r>
              <a:rPr lang="en-US" sz="1200" spc="-4" dirty="0">
                <a:solidFill>
                  <a:srgbClr val="C5511A"/>
                </a:solidFill>
                <a:latin typeface="Arial"/>
                <a:cs typeface="Arial"/>
              </a:rPr>
              <a:t>CISS is</a:t>
            </a:r>
            <a:r>
              <a:rPr lang="en-US" sz="1200" spc="-7" dirty="0">
                <a:solidFill>
                  <a:srgbClr val="C5511A"/>
                </a:solidFill>
                <a:latin typeface="Arial"/>
                <a:cs typeface="Arial"/>
              </a:rPr>
              <a:t> </a:t>
            </a:r>
            <a:r>
              <a:rPr lang="en-US" sz="1200" spc="-4" dirty="0">
                <a:solidFill>
                  <a:srgbClr val="C5511A"/>
                </a:solidFill>
                <a:latin typeface="Arial"/>
                <a:cs typeface="Arial"/>
              </a:rPr>
              <a:t>established</a:t>
            </a:r>
            <a:r>
              <a:rPr lang="en-US" sz="1200" dirty="0">
                <a:solidFill>
                  <a:srgbClr val="C5511A"/>
                </a:solidFill>
                <a:latin typeface="Arial"/>
                <a:cs typeface="Arial"/>
              </a:rPr>
              <a:t> </a:t>
            </a:r>
            <a:r>
              <a:rPr lang="en-US" sz="1200" spc="-4" dirty="0">
                <a:solidFill>
                  <a:srgbClr val="C5511A"/>
                </a:solidFill>
                <a:latin typeface="Arial"/>
                <a:cs typeface="Arial"/>
              </a:rPr>
              <a:t>under</a:t>
            </a:r>
            <a:r>
              <a:rPr lang="en-US" sz="1200" spc="-7" dirty="0">
                <a:solidFill>
                  <a:srgbClr val="C5511A"/>
                </a:solidFill>
                <a:latin typeface="Arial"/>
                <a:cs typeface="Arial"/>
              </a:rPr>
              <a:t> </a:t>
            </a:r>
            <a:r>
              <a:rPr lang="en-US" sz="1200" spc="-4" dirty="0">
                <a:solidFill>
                  <a:srgbClr val="C5511A"/>
                </a:solidFill>
                <a:latin typeface="Arial"/>
                <a:cs typeface="Arial"/>
              </a:rPr>
              <a:t>Part</a:t>
            </a:r>
            <a:r>
              <a:rPr lang="en-US" sz="1200" spc="-11" dirty="0">
                <a:solidFill>
                  <a:srgbClr val="C5511A"/>
                </a:solidFill>
                <a:latin typeface="Arial"/>
                <a:cs typeface="Arial"/>
              </a:rPr>
              <a:t> </a:t>
            </a:r>
            <a:r>
              <a:rPr lang="en-US" sz="1200" spc="-4" dirty="0">
                <a:solidFill>
                  <a:srgbClr val="C5511A"/>
                </a:solidFill>
                <a:latin typeface="Arial"/>
                <a:cs typeface="Arial"/>
              </a:rPr>
              <a:t>6A</a:t>
            </a:r>
            <a:r>
              <a:rPr lang="en-US" sz="1200" spc="-80" dirty="0">
                <a:solidFill>
                  <a:srgbClr val="C5511A"/>
                </a:solidFill>
                <a:latin typeface="Arial"/>
                <a:cs typeface="Arial"/>
              </a:rPr>
              <a:t> </a:t>
            </a:r>
            <a:r>
              <a:rPr lang="en-US" sz="1200" spc="-4" dirty="0">
                <a:solidFill>
                  <a:srgbClr val="C5511A"/>
                </a:solidFill>
                <a:latin typeface="Arial"/>
                <a:cs typeface="Arial"/>
              </a:rPr>
              <a:t>of</a:t>
            </a:r>
            <a:r>
              <a:rPr lang="en-US" sz="1200" spc="-11" dirty="0">
                <a:solidFill>
                  <a:srgbClr val="C5511A"/>
                </a:solidFill>
                <a:latin typeface="Arial"/>
                <a:cs typeface="Arial"/>
              </a:rPr>
              <a:t> </a:t>
            </a:r>
            <a:r>
              <a:rPr lang="en-US" sz="1200" spc="-4" dirty="0">
                <a:solidFill>
                  <a:srgbClr val="C5511A"/>
                </a:solidFill>
                <a:latin typeface="Arial"/>
                <a:cs typeface="Arial"/>
              </a:rPr>
              <a:t>the</a:t>
            </a:r>
            <a:r>
              <a:rPr lang="en-US" sz="1200" spc="0" baseline="0" dirty="0">
                <a:solidFill>
                  <a:schemeClr val="tx1"/>
                </a:solidFill>
                <a:latin typeface="Arial"/>
                <a:cs typeface="Arial"/>
              </a:rPr>
              <a:t> </a:t>
            </a:r>
            <a:r>
              <a:rPr lang="en-US" sz="1200" i="1" spc="-4" dirty="0">
                <a:solidFill>
                  <a:srgbClr val="C5511A"/>
                </a:solidFill>
                <a:latin typeface="Arial"/>
                <a:cs typeface="Arial"/>
              </a:rPr>
              <a:t>Child</a:t>
            </a:r>
            <a:r>
              <a:rPr lang="en-US" sz="1200" i="1" spc="7" dirty="0">
                <a:solidFill>
                  <a:srgbClr val="C5511A"/>
                </a:solidFill>
                <a:latin typeface="Arial"/>
                <a:cs typeface="Arial"/>
              </a:rPr>
              <a:t> </a:t>
            </a:r>
            <a:r>
              <a:rPr lang="en-US" sz="1200" i="1" spc="-7" dirty="0">
                <a:solidFill>
                  <a:srgbClr val="C5511A"/>
                </a:solidFill>
                <a:latin typeface="Arial"/>
                <a:cs typeface="Arial"/>
              </a:rPr>
              <a:t>Wellbeing</a:t>
            </a:r>
            <a:r>
              <a:rPr lang="en-US" sz="1200" i="1" spc="11" dirty="0">
                <a:solidFill>
                  <a:srgbClr val="C5511A"/>
                </a:solidFill>
                <a:latin typeface="Arial"/>
                <a:cs typeface="Arial"/>
              </a:rPr>
              <a:t> </a:t>
            </a:r>
            <a:r>
              <a:rPr lang="en-US" sz="1200" i="1" spc="-4" dirty="0">
                <a:solidFill>
                  <a:srgbClr val="C5511A"/>
                </a:solidFill>
                <a:latin typeface="Arial"/>
                <a:cs typeface="Arial"/>
              </a:rPr>
              <a:t>and</a:t>
            </a:r>
            <a:r>
              <a:rPr lang="en-US" sz="1200" i="1" spc="-11" dirty="0">
                <a:solidFill>
                  <a:srgbClr val="C5511A"/>
                </a:solidFill>
                <a:latin typeface="Arial"/>
                <a:cs typeface="Arial"/>
              </a:rPr>
              <a:t> </a:t>
            </a:r>
            <a:r>
              <a:rPr lang="en-US" sz="1200" i="1" spc="-4" dirty="0">
                <a:solidFill>
                  <a:srgbClr val="C5511A"/>
                </a:solidFill>
                <a:latin typeface="Arial"/>
                <a:cs typeface="Arial"/>
              </a:rPr>
              <a:t>Safety</a:t>
            </a:r>
            <a:r>
              <a:rPr lang="en-US" sz="1200" i="1" spc="-56" dirty="0">
                <a:solidFill>
                  <a:srgbClr val="C5511A"/>
                </a:solidFill>
                <a:latin typeface="Arial"/>
                <a:cs typeface="Arial"/>
              </a:rPr>
              <a:t> </a:t>
            </a:r>
            <a:r>
              <a:rPr lang="en-US" sz="1200" i="1" spc="-4" dirty="0">
                <a:solidFill>
                  <a:srgbClr val="C5511A"/>
                </a:solidFill>
                <a:latin typeface="Arial"/>
                <a:cs typeface="Arial"/>
              </a:rPr>
              <a:t>Act</a:t>
            </a:r>
            <a:r>
              <a:rPr lang="en-US" sz="1200" i="1" spc="-14" dirty="0">
                <a:solidFill>
                  <a:srgbClr val="C5511A"/>
                </a:solidFill>
                <a:latin typeface="Arial"/>
                <a:cs typeface="Arial"/>
              </a:rPr>
              <a:t> </a:t>
            </a:r>
            <a:r>
              <a:rPr lang="en-US" sz="1200" i="1" spc="-7" dirty="0">
                <a:solidFill>
                  <a:srgbClr val="C5511A"/>
                </a:solidFill>
                <a:latin typeface="Arial"/>
                <a:cs typeface="Arial"/>
              </a:rPr>
              <a:t>2005</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sz="1200" spc="-4" dirty="0">
                <a:solidFill>
                  <a:srgbClr val="333741"/>
                </a:solidFill>
                <a:cs typeface="Arial"/>
              </a:rPr>
              <a:t>CISS enables information to be shared by prescribed ISEs to </a:t>
            </a:r>
            <a:r>
              <a:rPr lang="en-US" sz="1200" spc="-383" dirty="0">
                <a:solidFill>
                  <a:srgbClr val="333741"/>
                </a:solidFill>
                <a:cs typeface="Arial"/>
              </a:rPr>
              <a:t> </a:t>
            </a:r>
            <a:r>
              <a:rPr lang="en-US" sz="1200" spc="-4" dirty="0">
                <a:solidFill>
                  <a:srgbClr val="333741"/>
                </a:solidFill>
                <a:cs typeface="Arial"/>
              </a:rPr>
              <a:t>promote the </a:t>
            </a:r>
            <a:r>
              <a:rPr lang="en-US" sz="1200" b="1" spc="-4" dirty="0">
                <a:solidFill>
                  <a:srgbClr val="333741"/>
                </a:solidFill>
                <a:cs typeface="Arial"/>
              </a:rPr>
              <a:t>wellbeing or safety of a child(ren) </a:t>
            </a:r>
            <a:r>
              <a:rPr lang="en-US" sz="1200" spc="-383" dirty="0">
                <a:solidFill>
                  <a:srgbClr val="333741"/>
                </a:solidFill>
                <a:cs typeface="Arial"/>
              </a:rPr>
              <a:t> </a:t>
            </a:r>
            <a:r>
              <a:rPr lang="en-US" sz="1200" spc="-4" dirty="0">
                <a:solidFill>
                  <a:srgbClr val="333741"/>
                </a:solidFill>
                <a:cs typeface="Arial"/>
              </a:rPr>
              <a:t>under the</a:t>
            </a:r>
            <a:r>
              <a:rPr lang="en-US" sz="1200" spc="-11" dirty="0">
                <a:solidFill>
                  <a:srgbClr val="333741"/>
                </a:solidFill>
                <a:cs typeface="Arial"/>
              </a:rPr>
              <a:t> </a:t>
            </a:r>
            <a:r>
              <a:rPr lang="en-US" sz="1200" spc="-4" dirty="0">
                <a:solidFill>
                  <a:srgbClr val="333741"/>
                </a:solidFill>
                <a:cs typeface="Arial"/>
              </a:rPr>
              <a:t>age</a:t>
            </a:r>
            <a:r>
              <a:rPr lang="en-US" sz="1200" dirty="0">
                <a:solidFill>
                  <a:srgbClr val="333741"/>
                </a:solidFill>
                <a:cs typeface="Arial"/>
              </a:rPr>
              <a:t> </a:t>
            </a:r>
            <a:r>
              <a:rPr lang="en-US" sz="1200" spc="-4" dirty="0">
                <a:solidFill>
                  <a:srgbClr val="333741"/>
                </a:solidFill>
                <a:cs typeface="Arial"/>
              </a:rPr>
              <a:t>of</a:t>
            </a:r>
            <a:r>
              <a:rPr lang="en-US" sz="1200" spc="-7" dirty="0">
                <a:solidFill>
                  <a:srgbClr val="333741"/>
                </a:solidFill>
                <a:cs typeface="Arial"/>
              </a:rPr>
              <a:t> </a:t>
            </a:r>
            <a:r>
              <a:rPr lang="en-US" sz="1200" spc="-4" dirty="0">
                <a:solidFill>
                  <a:srgbClr val="333741"/>
                </a:solidFill>
                <a:cs typeface="Arial"/>
              </a:rPr>
              <a:t>18</a:t>
            </a:r>
            <a:r>
              <a:rPr lang="en-US" sz="1200" spc="-7" dirty="0">
                <a:solidFill>
                  <a:srgbClr val="333741"/>
                </a:solidFill>
                <a:cs typeface="Arial"/>
              </a:rPr>
              <a:t> </a:t>
            </a:r>
            <a:r>
              <a:rPr lang="en-US" sz="1200" spc="-4" dirty="0">
                <a:solidFill>
                  <a:srgbClr val="333741"/>
                </a:solidFill>
                <a:cs typeface="Arial"/>
              </a:rPr>
              <a:t>years</a:t>
            </a:r>
            <a:endParaRPr lang="en-US" sz="1200" dirty="0">
              <a:cs typeface="Arial"/>
            </a:endParaRP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sz="1200" spc="-4" dirty="0">
                <a:solidFill>
                  <a:srgbClr val="333741"/>
                </a:solidFill>
                <a:cs typeface="Arial"/>
              </a:rPr>
              <a:t>Consent is not required from any person to share or request </a:t>
            </a:r>
            <a:r>
              <a:rPr lang="en-US" sz="1200" dirty="0">
                <a:solidFill>
                  <a:srgbClr val="333741"/>
                </a:solidFill>
                <a:cs typeface="Arial"/>
              </a:rPr>
              <a:t> </a:t>
            </a:r>
            <a:r>
              <a:rPr lang="en-US" sz="1200" spc="-4" dirty="0">
                <a:solidFill>
                  <a:srgbClr val="333741"/>
                </a:solidFill>
                <a:cs typeface="Arial"/>
              </a:rPr>
              <a:t>information that is relevant to promoting the safety of a child(ren)</a:t>
            </a:r>
            <a:endParaRPr lang="en-US" sz="1200" dirty="0">
              <a:cs typeface="Arial"/>
            </a:endParaRP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sz="1200" b="1" spc="-4" dirty="0">
                <a:solidFill>
                  <a:srgbClr val="333741"/>
                </a:solidFill>
                <a:cs typeface="Arial"/>
              </a:rPr>
              <a:t>ISEs should seek and take into account the views and wishes </a:t>
            </a:r>
            <a:r>
              <a:rPr lang="en-US" sz="1200" b="1" spc="-383" dirty="0">
                <a:solidFill>
                  <a:srgbClr val="333741"/>
                </a:solidFill>
                <a:cs typeface="Arial"/>
              </a:rPr>
              <a:t> </a:t>
            </a:r>
            <a:r>
              <a:rPr lang="en-US" sz="1200" b="1" spc="-4" dirty="0">
                <a:solidFill>
                  <a:srgbClr val="333741"/>
                </a:solidFill>
                <a:cs typeface="Arial"/>
              </a:rPr>
              <a:t>of</a:t>
            </a:r>
            <a:r>
              <a:rPr lang="en-US" sz="1200" b="1" spc="-11" dirty="0">
                <a:solidFill>
                  <a:srgbClr val="333741"/>
                </a:solidFill>
                <a:cs typeface="Arial"/>
              </a:rPr>
              <a:t> </a:t>
            </a:r>
            <a:r>
              <a:rPr lang="en-US" sz="1200" b="1" spc="-4" dirty="0">
                <a:solidFill>
                  <a:srgbClr val="333741"/>
                </a:solidFill>
                <a:cs typeface="Arial"/>
              </a:rPr>
              <a:t>those</a:t>
            </a:r>
            <a:r>
              <a:rPr lang="en-US" sz="1200" b="1" spc="-11" dirty="0">
                <a:solidFill>
                  <a:srgbClr val="333741"/>
                </a:solidFill>
                <a:cs typeface="Arial"/>
              </a:rPr>
              <a:t> </a:t>
            </a:r>
            <a:r>
              <a:rPr lang="en-US" sz="1200" b="1" spc="-4" dirty="0">
                <a:solidFill>
                  <a:srgbClr val="333741"/>
                </a:solidFill>
                <a:cs typeface="Arial"/>
              </a:rPr>
              <a:t>involved</a:t>
            </a:r>
            <a:r>
              <a:rPr lang="en-US" sz="1200" b="1" spc="7" dirty="0">
                <a:solidFill>
                  <a:srgbClr val="333741"/>
                </a:solidFill>
                <a:cs typeface="Arial"/>
              </a:rPr>
              <a:t> (</a:t>
            </a:r>
            <a:r>
              <a:rPr lang="en-US" sz="1200" b="1" spc="7" dirty="0" err="1">
                <a:solidFill>
                  <a:srgbClr val="333741"/>
                </a:solidFill>
                <a:cs typeface="Arial"/>
              </a:rPr>
              <a:t>ie</a:t>
            </a:r>
            <a:r>
              <a:rPr lang="en-US" sz="1200" b="1" spc="7" dirty="0">
                <a:solidFill>
                  <a:srgbClr val="333741"/>
                </a:solidFill>
                <a:cs typeface="Arial"/>
              </a:rPr>
              <a:t>. child and/or family) </a:t>
            </a:r>
            <a:r>
              <a:rPr lang="en-US" sz="1200" b="1" spc="-4" dirty="0">
                <a:solidFill>
                  <a:srgbClr val="333741"/>
                </a:solidFill>
                <a:cs typeface="Arial"/>
              </a:rPr>
              <a:t>when</a:t>
            </a:r>
            <a:r>
              <a:rPr lang="en-US" sz="1200" b="1" dirty="0">
                <a:solidFill>
                  <a:srgbClr val="333741"/>
                </a:solidFill>
                <a:cs typeface="Arial"/>
              </a:rPr>
              <a:t> </a:t>
            </a:r>
            <a:r>
              <a:rPr lang="en-US" sz="1200" b="1" spc="-4" dirty="0">
                <a:solidFill>
                  <a:srgbClr val="333741"/>
                </a:solidFill>
                <a:cs typeface="Arial"/>
              </a:rPr>
              <a:t>it is safe,</a:t>
            </a:r>
            <a:r>
              <a:rPr lang="en-US" sz="1200" b="1" spc="-14" dirty="0">
                <a:solidFill>
                  <a:srgbClr val="333741"/>
                </a:solidFill>
                <a:cs typeface="Arial"/>
              </a:rPr>
              <a:t> </a:t>
            </a:r>
            <a:r>
              <a:rPr lang="en-US" sz="1200" b="1" spc="-4" dirty="0">
                <a:solidFill>
                  <a:srgbClr val="333741"/>
                </a:solidFill>
                <a:cs typeface="Arial"/>
              </a:rPr>
              <a:t>reasonable</a:t>
            </a:r>
            <a:r>
              <a:rPr lang="en-US" sz="1200" b="1" spc="4" dirty="0">
                <a:solidFill>
                  <a:srgbClr val="333741"/>
                </a:solidFill>
                <a:cs typeface="Arial"/>
              </a:rPr>
              <a:t> </a:t>
            </a:r>
            <a:r>
              <a:rPr lang="en-US" sz="1200" b="1" spc="-4" dirty="0">
                <a:solidFill>
                  <a:srgbClr val="333741"/>
                </a:solidFill>
                <a:cs typeface="Arial"/>
              </a:rPr>
              <a:t>and</a:t>
            </a:r>
            <a:r>
              <a:rPr lang="en-US" sz="1200" b="1" dirty="0">
                <a:solidFill>
                  <a:srgbClr val="333741"/>
                </a:solidFill>
                <a:cs typeface="Arial"/>
              </a:rPr>
              <a:t> </a:t>
            </a:r>
            <a:r>
              <a:rPr lang="en-US" sz="1200" b="1" spc="-4" dirty="0">
                <a:solidFill>
                  <a:srgbClr val="333741"/>
                </a:solidFill>
                <a:cs typeface="Arial"/>
              </a:rPr>
              <a:t>appropriate</a:t>
            </a:r>
            <a:r>
              <a:rPr lang="en-US" sz="1200" b="1" dirty="0">
                <a:solidFill>
                  <a:srgbClr val="333741"/>
                </a:solidFill>
                <a:cs typeface="Arial"/>
              </a:rPr>
              <a:t> </a:t>
            </a:r>
            <a:r>
              <a:rPr lang="en-US" sz="1200" b="1" spc="-4" dirty="0">
                <a:solidFill>
                  <a:srgbClr val="333741"/>
                </a:solidFill>
                <a:cs typeface="Arial"/>
              </a:rPr>
              <a:t>to</a:t>
            </a:r>
            <a:r>
              <a:rPr lang="en-US" sz="1200" b="1" spc="-14" dirty="0">
                <a:solidFill>
                  <a:srgbClr val="333741"/>
                </a:solidFill>
                <a:cs typeface="Arial"/>
              </a:rPr>
              <a:t> </a:t>
            </a:r>
            <a:r>
              <a:rPr lang="en-US" sz="1200" b="1" spc="-4" dirty="0">
                <a:solidFill>
                  <a:srgbClr val="333741"/>
                </a:solidFill>
                <a:cs typeface="Arial"/>
              </a:rPr>
              <a:t>do so</a:t>
            </a:r>
            <a:endParaRPr lang="en-US" sz="1200" b="1" dirty="0">
              <a:cs typeface="Arial"/>
            </a:endParaRPr>
          </a:p>
          <a:p>
            <a:endParaRPr lang="en-US" dirty="0"/>
          </a:p>
          <a:p>
            <a:r>
              <a:rPr lang="en-US" dirty="0"/>
              <a:t>Examples:</a:t>
            </a:r>
          </a:p>
          <a:p>
            <a:pPr marL="171450" indent="-171450">
              <a:buFont typeface="Arial" panose="020B0604020202020204" pitchFamily="34" charset="0"/>
              <a:buChar char="•"/>
            </a:pPr>
            <a:r>
              <a:rPr lang="en-US" dirty="0"/>
              <a:t>Seek information from a government</a:t>
            </a:r>
            <a:r>
              <a:rPr lang="en-US" baseline="0" dirty="0"/>
              <a:t> school when a student has transferred our school (or vice-versa).</a:t>
            </a:r>
          </a:p>
          <a:p>
            <a:pPr marL="171450" indent="-171450">
              <a:buFont typeface="Arial" panose="020B0604020202020204" pitchFamily="34" charset="0"/>
              <a:buChar char="•"/>
            </a:pPr>
            <a:r>
              <a:rPr lang="en-US" baseline="0" dirty="0"/>
              <a:t>Seek information from an Early Learning Service regarding one of our students.</a:t>
            </a:r>
          </a:p>
          <a:p>
            <a:pPr marL="0" indent="0">
              <a:buFont typeface="Arial" panose="020B0604020202020204" pitchFamily="34" charset="0"/>
              <a:buNone/>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Three part </a:t>
            </a:r>
            <a:r>
              <a:rPr lang="en-US" sz="1200" b="1" i="1" dirty="0"/>
              <a:t>threshold test </a:t>
            </a:r>
            <a:r>
              <a:rPr lang="en-US" sz="1200" b="1" dirty="0"/>
              <a:t>must be met to</a:t>
            </a:r>
            <a:r>
              <a:rPr lang="en-US" sz="1200" b="1" baseline="0" dirty="0"/>
              <a:t> </a:t>
            </a:r>
            <a:r>
              <a:rPr lang="en-US" sz="1200" b="1" dirty="0"/>
              <a:t>share information with another ISE.</a:t>
            </a:r>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8</a:t>
            </a:fld>
            <a:endParaRPr lang="en-AU"/>
          </a:p>
        </p:txBody>
      </p:sp>
    </p:spTree>
    <p:extLst>
      <p:ext uri="{BB962C8B-B14F-4D97-AF65-F5344CB8AC3E}">
        <p14:creationId xmlns:p14="http://schemas.microsoft.com/office/powerpoint/2010/main" val="184113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67"/>
              </a:spcBef>
              <a:spcAft>
                <a:spcPts val="0"/>
              </a:spcAft>
              <a:buClrTx/>
              <a:buSzTx/>
              <a:buFont typeface="Arial" panose="020B0604020202020204" pitchFamily="34" charset="0"/>
              <a:buNone/>
              <a:tabLst/>
              <a:defRPr/>
            </a:pPr>
            <a:r>
              <a:rPr lang="en-US" b="1" dirty="0"/>
              <a:t>Threshold Part 1: Promoting child wellbeing or safety </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An ISE can request or disclose information about any person for the purpose of promoting the wellbeing or safety of a child or group of children. </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endParaRPr lang="en-US" dirty="0"/>
          </a:p>
          <a:p>
            <a:pPr marL="0" marR="0" lvl="0" indent="0" algn="l" defTabSz="457200" rtl="0" eaLnBrk="1" fontAlgn="auto" latinLnBrk="0" hangingPunct="1">
              <a:lnSpc>
                <a:spcPct val="100000"/>
              </a:lnSpc>
              <a:spcBef>
                <a:spcPts val="67"/>
              </a:spcBef>
              <a:spcAft>
                <a:spcPts val="0"/>
              </a:spcAft>
              <a:buClrTx/>
              <a:buSzTx/>
              <a:buFont typeface="Arial" panose="020B0604020202020204" pitchFamily="34" charset="0"/>
              <a:buNone/>
              <a:tabLst/>
              <a:defRPr/>
            </a:pPr>
            <a:r>
              <a:rPr lang="en-US" b="1" dirty="0"/>
              <a:t>Threshold Part 2: Sharing to assist another ISE </a:t>
            </a:r>
          </a:p>
          <a:p>
            <a:pPr marL="171450" marR="0" lvl="0"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The disclosing ISE must reasonably believe that sharing the information may assist the receiving ISE to carry out one or more of the following activities: </a:t>
            </a:r>
          </a:p>
          <a:p>
            <a:pPr marL="628650" marR="0" lvl="1"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making a decision, an assessment or a plan relating to a child or group of children </a:t>
            </a:r>
          </a:p>
          <a:p>
            <a:pPr marL="628650" marR="0" lvl="1"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initiating or conducting an investigation relating to a child or group of children </a:t>
            </a:r>
          </a:p>
          <a:p>
            <a:pPr marL="628650" marR="0" lvl="1"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providing a service relating to a child or group of children </a:t>
            </a:r>
          </a:p>
          <a:p>
            <a:pPr marL="628650" marR="0" lvl="1" indent="-171450" algn="l" defTabSz="457200" rtl="0" eaLnBrk="1" fontAlgn="auto" latinLnBrk="0" hangingPunct="1">
              <a:lnSpc>
                <a:spcPct val="100000"/>
              </a:lnSpc>
              <a:spcBef>
                <a:spcPts val="67"/>
              </a:spcBef>
              <a:spcAft>
                <a:spcPts val="0"/>
              </a:spcAft>
              <a:buClrTx/>
              <a:buSzTx/>
              <a:buFont typeface="Arial" panose="020B0604020202020204" pitchFamily="34" charset="0"/>
              <a:buChar char="•"/>
              <a:tabLst/>
              <a:defRPr/>
            </a:pPr>
            <a:r>
              <a:rPr lang="en-US" dirty="0"/>
              <a:t>managing any risk to a child or group of children.</a:t>
            </a:r>
            <a:endParaRPr lang="en-US" sz="1200" b="1"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Threshold Part 3: The</a:t>
            </a:r>
            <a:r>
              <a:rPr lang="en-US" b="1" baseline="0" dirty="0"/>
              <a:t> Information is not excluded information (refer to the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is ‘excluded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Information that could: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endanger a person’s life or result in physical injury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prejudice a police investigation or interfere with the enforcement or administration of the law; prejudice a coronial inquest; prejudice a fair trial of a person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be legally privileged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reveal a confidential police 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contravene a court order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be contrary to the public interest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information sharing would contravene another law.</a:t>
            </a:r>
            <a:endParaRPr lang="en-US" b="1" dirty="0"/>
          </a:p>
          <a:p>
            <a:endParaRPr lang="en-AU" dirty="0"/>
          </a:p>
        </p:txBody>
      </p:sp>
      <p:sp>
        <p:nvSpPr>
          <p:cNvPr id="4" name="Slide Number Placeholder 3"/>
          <p:cNvSpPr>
            <a:spLocks noGrp="1"/>
          </p:cNvSpPr>
          <p:nvPr>
            <p:ph type="sldNum" sz="quarter" idx="5"/>
          </p:nvPr>
        </p:nvSpPr>
        <p:spPr/>
        <p:txBody>
          <a:bodyPr/>
          <a:lstStyle/>
          <a:p>
            <a:fld id="{BD017798-BD49-4435-84E1-4AE546592753}" type="slidenum">
              <a:rPr lang="en-AU" smtClean="0"/>
              <a:t>9</a:t>
            </a:fld>
            <a:endParaRPr lang="en-AU"/>
          </a:p>
        </p:txBody>
      </p:sp>
    </p:spTree>
    <p:extLst>
      <p:ext uri="{BB962C8B-B14F-4D97-AF65-F5344CB8AC3E}">
        <p14:creationId xmlns:p14="http://schemas.microsoft.com/office/powerpoint/2010/main" val="85767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02" b="10548"/>
          <a:stretch/>
        </p:blipFill>
        <p:spPr>
          <a:xfrm>
            <a:off x="9469212" y="4382325"/>
            <a:ext cx="2722788" cy="2475675"/>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61A4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a:blip r:embed="rId3">
            <a:extLst>
              <a:ext uri="{28A0092B-C50C-407E-A947-70E740481C1C}">
                <a14:useLocalDpi xmlns:a14="http://schemas.microsoft.com/office/drawing/2010/main" val="0"/>
              </a:ext>
            </a:extLst>
          </a:blip>
          <a:srcRect/>
          <a:stretch/>
        </p:blipFill>
        <p:spPr>
          <a:xfrm>
            <a:off x="381000" y="5575107"/>
            <a:ext cx="2101849" cy="1051311"/>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20/04/2021</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61A4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a:blip r:embed="rId13">
            <a:extLst>
              <a:ext uri="{28A0092B-C50C-407E-A947-70E740481C1C}">
                <a14:useLocalDpi xmlns:a14="http://schemas.microsoft.com/office/drawing/2010/main" val="0"/>
              </a:ext>
            </a:extLst>
          </a:blip>
          <a:srcRect/>
          <a:stretch/>
        </p:blipFill>
        <p:spPr>
          <a:xfrm>
            <a:off x="10581376" y="5966516"/>
            <a:ext cx="1340113" cy="670303"/>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vic.gov.au/child-information-sharing-scheme#how-sharing-can-make-a-differ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evn.cecv.catholic.edu.au/Melb/Student-Support/Child-Information-Sharing-and-Family-Violence" TargetMode="External"/><Relationship Id="rId5" Type="http://schemas.openxmlformats.org/officeDocument/2006/relationships/hyperlink" Target="https://www.education.vic.gov.au/school/teachers/health/childprotection/Pages/infosharing.aspx"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infosharing.asp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eventbrite.com.au/e/practical-workshop-for-professionals-registration-129621692973" TargetMode="External"/><Relationship Id="rId4" Type="http://schemas.openxmlformats.org/officeDocument/2006/relationships/hyperlink" Target="https://elearn.childlink.com.au/login/index.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vic.gov.au/child-information-sharing-scheme#how-sharing-can-make-a-differe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p:txBody>
          <a:bodyPr/>
          <a:lstStyle/>
          <a:p>
            <a:r>
              <a:rPr lang="en-US" dirty="0"/>
              <a:t>Information sharing and family violence reforms</a:t>
            </a:r>
            <a:endParaRPr lang="en-AU" dirty="0"/>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p:txBody>
          <a:bodyPr/>
          <a:lstStyle/>
          <a:p>
            <a:r>
              <a:rPr lang="en-US" dirty="0"/>
              <a:t>Child Information Sharing Scheme (CISS)</a:t>
            </a:r>
          </a:p>
          <a:p>
            <a:r>
              <a:rPr lang="en-US" dirty="0"/>
              <a:t>Family Violence Information Sharing Scheme (FVISS)</a:t>
            </a:r>
          </a:p>
          <a:p>
            <a:r>
              <a:rPr lang="en-US" dirty="0"/>
              <a:t>Multi-Agency Risk Assessment Management (MARAM) Framework</a:t>
            </a:r>
          </a:p>
          <a:p>
            <a:endParaRPr lang="en-AU" dirty="0"/>
          </a:p>
        </p:txBody>
      </p:sp>
    </p:spTree>
    <p:extLst>
      <p:ext uri="{BB962C8B-B14F-4D97-AF65-F5344CB8AC3E}">
        <p14:creationId xmlns:p14="http://schemas.microsoft.com/office/powerpoint/2010/main" val="258312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9DB338C-DAC9-4783-A7DC-E7162D3E9BDD}"/>
              </a:ext>
            </a:extLst>
          </p:cNvPr>
          <p:cNvSpPr txBox="1">
            <a:spLocks/>
          </p:cNvSpPr>
          <p:nvPr/>
        </p:nvSpPr>
        <p:spPr>
          <a:xfrm>
            <a:off x="457200" y="399418"/>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3200" dirty="0"/>
              <a:t>Family Violence Information Sharing Scheme</a:t>
            </a:r>
          </a:p>
        </p:txBody>
      </p:sp>
      <p:pic>
        <p:nvPicPr>
          <p:cNvPr id="3" name="Picture 2">
            <a:extLst>
              <a:ext uri="{FF2B5EF4-FFF2-40B4-BE49-F238E27FC236}">
                <a16:creationId xmlns:a16="http://schemas.microsoft.com/office/drawing/2014/main" id="{C0C5823C-0F06-4ED6-B6F5-7C8D0E5E8B88}"/>
              </a:ext>
            </a:extLst>
          </p:cNvPr>
          <p:cNvPicPr>
            <a:picLocks noChangeAspect="1"/>
          </p:cNvPicPr>
          <p:nvPr/>
        </p:nvPicPr>
        <p:blipFill>
          <a:blip r:embed="rId3"/>
          <a:stretch>
            <a:fillRect/>
          </a:stretch>
        </p:blipFill>
        <p:spPr>
          <a:xfrm>
            <a:off x="594217" y="1369816"/>
            <a:ext cx="7390056" cy="4756960"/>
          </a:xfrm>
          <a:prstGeom prst="rect">
            <a:avLst/>
          </a:prstGeom>
        </p:spPr>
      </p:pic>
      <p:sp>
        <p:nvSpPr>
          <p:cNvPr id="4" name="Content Placeholder 3">
            <a:extLst>
              <a:ext uri="{FF2B5EF4-FFF2-40B4-BE49-F238E27FC236}">
                <a16:creationId xmlns:a16="http://schemas.microsoft.com/office/drawing/2014/main" id="{CC248300-A8FF-45EE-A934-385A423335B8}"/>
              </a:ext>
            </a:extLst>
          </p:cNvPr>
          <p:cNvSpPr txBox="1">
            <a:spLocks/>
          </p:cNvSpPr>
          <p:nvPr/>
        </p:nvSpPr>
        <p:spPr>
          <a:xfrm>
            <a:off x="8520294" y="3072451"/>
            <a:ext cx="2642077" cy="1599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dirty="0"/>
              <a:t>Three part </a:t>
            </a:r>
            <a:r>
              <a:rPr lang="en-US" sz="1800" i="1" dirty="0"/>
              <a:t>threshold test </a:t>
            </a:r>
            <a:r>
              <a:rPr lang="en-US" sz="1800" b="1" dirty="0"/>
              <a:t>must</a:t>
            </a:r>
            <a:r>
              <a:rPr lang="en-US" sz="1800" dirty="0"/>
              <a:t> be met to </a:t>
            </a:r>
            <a:br>
              <a:rPr lang="en-US" sz="1800" dirty="0"/>
            </a:br>
            <a:r>
              <a:rPr lang="en-US" sz="1800" dirty="0"/>
              <a:t>share information with </a:t>
            </a:r>
            <a:br>
              <a:rPr lang="en-US" sz="1800" dirty="0"/>
            </a:br>
            <a:r>
              <a:rPr lang="en-US" sz="1800" dirty="0"/>
              <a:t>another ISE</a:t>
            </a:r>
          </a:p>
          <a:p>
            <a:pPr>
              <a:lnSpc>
                <a:spcPct val="100000"/>
              </a:lnSpc>
            </a:pPr>
            <a:endParaRPr lang="en-US" sz="1600" dirty="0"/>
          </a:p>
        </p:txBody>
      </p:sp>
    </p:spTree>
    <p:extLst>
      <p:ext uri="{BB962C8B-B14F-4D97-AF65-F5344CB8AC3E}">
        <p14:creationId xmlns:p14="http://schemas.microsoft.com/office/powerpoint/2010/main" val="196103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B56D81-9C37-4CD3-BB02-3A90428F69E8}"/>
              </a:ext>
            </a:extLst>
          </p:cNvPr>
          <p:cNvPicPr>
            <a:picLocks noChangeAspect="1"/>
          </p:cNvPicPr>
          <p:nvPr/>
        </p:nvPicPr>
        <p:blipFill rotWithShape="1">
          <a:blip r:embed="rId3"/>
          <a:srcRect l="35731" t="19729" r="13049" b="5691"/>
          <a:stretch/>
        </p:blipFill>
        <p:spPr>
          <a:xfrm>
            <a:off x="3924311" y="683022"/>
            <a:ext cx="6368982" cy="5216498"/>
          </a:xfrm>
          <a:prstGeom prst="rect">
            <a:avLst/>
          </a:prstGeom>
        </p:spPr>
      </p:pic>
      <p:sp>
        <p:nvSpPr>
          <p:cNvPr id="3" name="Rectangle 2">
            <a:extLst>
              <a:ext uri="{FF2B5EF4-FFF2-40B4-BE49-F238E27FC236}">
                <a16:creationId xmlns:a16="http://schemas.microsoft.com/office/drawing/2014/main" id="{A9095BC0-799D-4FC3-8283-8DC85CFDF44D}"/>
              </a:ext>
            </a:extLst>
          </p:cNvPr>
          <p:cNvSpPr/>
          <p:nvPr/>
        </p:nvSpPr>
        <p:spPr>
          <a:xfrm>
            <a:off x="802376" y="2757015"/>
            <a:ext cx="2062975" cy="1477328"/>
          </a:xfrm>
          <a:prstGeom prst="rect">
            <a:avLst/>
          </a:prstGeom>
        </p:spPr>
        <p:txBody>
          <a:bodyPr wrap="square">
            <a:spAutoFit/>
          </a:bodyPr>
          <a:lstStyle/>
          <a:p>
            <a:pPr lvl="0">
              <a:spcBef>
                <a:spcPts val="67"/>
              </a:spcBef>
              <a:defRPr/>
            </a:pPr>
            <a:r>
              <a:rPr lang="en-US" b="1" dirty="0">
                <a:solidFill>
                  <a:srgbClr val="58595B"/>
                </a:solidFill>
              </a:rPr>
              <a:t>Three part </a:t>
            </a:r>
            <a:r>
              <a:rPr lang="en-US" b="1" i="1" dirty="0">
                <a:solidFill>
                  <a:srgbClr val="58595B"/>
                </a:solidFill>
              </a:rPr>
              <a:t>threshold test </a:t>
            </a:r>
            <a:r>
              <a:rPr lang="en-US" b="1" dirty="0">
                <a:solidFill>
                  <a:srgbClr val="58595B"/>
                </a:solidFill>
              </a:rPr>
              <a:t>must be met to  share information with another ISE</a:t>
            </a:r>
          </a:p>
        </p:txBody>
      </p:sp>
      <p:sp>
        <p:nvSpPr>
          <p:cNvPr id="4" name="Rectangle 3">
            <a:extLst>
              <a:ext uri="{FF2B5EF4-FFF2-40B4-BE49-F238E27FC236}">
                <a16:creationId xmlns:a16="http://schemas.microsoft.com/office/drawing/2014/main" id="{0E9C89F3-E719-41AC-8039-6005B115A3D6}"/>
              </a:ext>
            </a:extLst>
          </p:cNvPr>
          <p:cNvSpPr/>
          <p:nvPr/>
        </p:nvSpPr>
        <p:spPr>
          <a:xfrm>
            <a:off x="2594652" y="6174978"/>
            <a:ext cx="6440291" cy="307777"/>
          </a:xfrm>
          <a:prstGeom prst="rect">
            <a:avLst/>
          </a:prstGeom>
        </p:spPr>
        <p:txBody>
          <a:bodyPr wrap="square">
            <a:spAutoFit/>
          </a:bodyPr>
          <a:lstStyle/>
          <a:p>
            <a:r>
              <a:rPr lang="en-US" sz="1400" i="1" dirty="0">
                <a:solidFill>
                  <a:srgbClr val="58595B"/>
                </a:solidFill>
              </a:rPr>
              <a:t>Information Sharing and Family Violence Reforms Toolkit p.13</a:t>
            </a:r>
            <a:endParaRPr lang="en-AU" sz="1400" i="1" dirty="0">
              <a:solidFill>
                <a:srgbClr val="58595B"/>
              </a:solidFill>
            </a:endParaRPr>
          </a:p>
        </p:txBody>
      </p:sp>
    </p:spTree>
    <p:extLst>
      <p:ext uri="{BB962C8B-B14F-4D97-AF65-F5344CB8AC3E}">
        <p14:creationId xmlns:p14="http://schemas.microsoft.com/office/powerpoint/2010/main" val="106494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71F786-CB45-4D78-984D-52F4CD3A09FE}"/>
              </a:ext>
            </a:extLst>
          </p:cNvPr>
          <p:cNvSpPr txBox="1">
            <a:spLocks/>
          </p:cNvSpPr>
          <p:nvPr/>
        </p:nvSpPr>
        <p:spPr>
          <a:xfrm>
            <a:off x="457199" y="399418"/>
            <a:ext cx="9425032"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2400"/>
              <a:t>Multi-Agency Risk Assessment Management Framework (MARAM)</a:t>
            </a:r>
            <a:endParaRPr lang="en-US" sz="2400" dirty="0"/>
          </a:p>
        </p:txBody>
      </p:sp>
      <p:pic>
        <p:nvPicPr>
          <p:cNvPr id="3" name="Picture 2">
            <a:extLst>
              <a:ext uri="{FF2B5EF4-FFF2-40B4-BE49-F238E27FC236}">
                <a16:creationId xmlns:a16="http://schemas.microsoft.com/office/drawing/2014/main" id="{65C621B8-20C4-4114-9078-6F3C1F9A0DCD}"/>
              </a:ext>
            </a:extLst>
          </p:cNvPr>
          <p:cNvPicPr>
            <a:picLocks noChangeAspect="1"/>
          </p:cNvPicPr>
          <p:nvPr/>
        </p:nvPicPr>
        <p:blipFill rotWithShape="1">
          <a:blip r:embed="rId3"/>
          <a:srcRect l="2648" t="3326" b="1645"/>
          <a:stretch/>
        </p:blipFill>
        <p:spPr>
          <a:xfrm>
            <a:off x="1426671" y="1007668"/>
            <a:ext cx="8455560" cy="4789647"/>
          </a:xfrm>
          <a:prstGeom prst="rect">
            <a:avLst/>
          </a:prstGeom>
        </p:spPr>
      </p:pic>
    </p:spTree>
    <p:extLst>
      <p:ext uri="{BB962C8B-B14F-4D97-AF65-F5344CB8AC3E}">
        <p14:creationId xmlns:p14="http://schemas.microsoft.com/office/powerpoint/2010/main" val="191647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FC60DC-C6E7-489A-96A7-F9E5BDF629FC}"/>
              </a:ext>
            </a:extLst>
          </p:cNvPr>
          <p:cNvPicPr>
            <a:picLocks noChangeAspect="1"/>
          </p:cNvPicPr>
          <p:nvPr/>
        </p:nvPicPr>
        <p:blipFill rotWithShape="1">
          <a:blip r:embed="rId3"/>
          <a:srcRect l="7699" t="16888" r="44201" b="31734"/>
          <a:stretch/>
        </p:blipFill>
        <p:spPr>
          <a:xfrm>
            <a:off x="2745248" y="1397319"/>
            <a:ext cx="5724144" cy="3275246"/>
          </a:xfrm>
          <a:prstGeom prst="rect">
            <a:avLst/>
          </a:prstGeom>
        </p:spPr>
      </p:pic>
      <p:sp>
        <p:nvSpPr>
          <p:cNvPr id="3" name="Rectangle 2">
            <a:extLst>
              <a:ext uri="{FF2B5EF4-FFF2-40B4-BE49-F238E27FC236}">
                <a16:creationId xmlns:a16="http://schemas.microsoft.com/office/drawing/2014/main" id="{BC79D866-093F-46F7-9637-49A40BE86E3F}"/>
              </a:ext>
            </a:extLst>
          </p:cNvPr>
          <p:cNvSpPr/>
          <p:nvPr/>
        </p:nvSpPr>
        <p:spPr>
          <a:xfrm>
            <a:off x="685380" y="5343479"/>
            <a:ext cx="8869680" cy="584775"/>
          </a:xfrm>
          <a:prstGeom prst="rect">
            <a:avLst/>
          </a:prstGeom>
        </p:spPr>
        <p:txBody>
          <a:bodyPr wrap="square">
            <a:spAutoFit/>
          </a:bodyPr>
          <a:lstStyle/>
          <a:p>
            <a:r>
              <a:rPr lang="en-US" sz="1600" b="1" dirty="0">
                <a:solidFill>
                  <a:srgbClr val="58595B"/>
                </a:solidFill>
              </a:rPr>
              <a:t>Click on the link below to watch the MARAM video (4 mins):</a:t>
            </a:r>
            <a:endParaRPr lang="en-AU" sz="1600" dirty="0">
              <a:solidFill>
                <a:srgbClr val="58595B"/>
              </a:solidFill>
              <a:hlinkClick r:id="rId4"/>
            </a:endParaRPr>
          </a:p>
          <a:p>
            <a:r>
              <a:rPr lang="en-AU" sz="1600" dirty="0">
                <a:hlinkClick r:id="rId4"/>
              </a:rPr>
              <a:t>https://www.vic.gov.au/child-information-sharing-scheme#how-sharing-can-make-a-difference</a:t>
            </a:r>
            <a:endParaRPr lang="en-AU" sz="1600" dirty="0"/>
          </a:p>
        </p:txBody>
      </p:sp>
    </p:spTree>
    <p:extLst>
      <p:ext uri="{BB962C8B-B14F-4D97-AF65-F5344CB8AC3E}">
        <p14:creationId xmlns:p14="http://schemas.microsoft.com/office/powerpoint/2010/main" val="299898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763F6A9-FF03-4ABA-8BC9-25A04079AFCA}"/>
              </a:ext>
            </a:extLst>
          </p:cNvPr>
          <p:cNvSpPr txBox="1">
            <a:spLocks/>
          </p:cNvSpPr>
          <p:nvPr/>
        </p:nvSpPr>
        <p:spPr>
          <a:xfrm>
            <a:off x="339922" y="601529"/>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a:t>Guidance resources </a:t>
            </a:r>
            <a:endParaRPr lang="en-AU" dirty="0"/>
          </a:p>
        </p:txBody>
      </p:sp>
      <p:pic>
        <p:nvPicPr>
          <p:cNvPr id="3" name="Picture 2">
            <a:extLst>
              <a:ext uri="{FF2B5EF4-FFF2-40B4-BE49-F238E27FC236}">
                <a16:creationId xmlns:a16="http://schemas.microsoft.com/office/drawing/2014/main" id="{40DA1B5E-78BC-4905-A9A0-5BC4AC3DF5DB}"/>
              </a:ext>
            </a:extLst>
          </p:cNvPr>
          <p:cNvPicPr>
            <a:picLocks noChangeAspect="1"/>
          </p:cNvPicPr>
          <p:nvPr/>
        </p:nvPicPr>
        <p:blipFill rotWithShape="1">
          <a:blip r:embed="rId3"/>
          <a:srcRect l="45500" t="17956" r="23800" b="6489"/>
          <a:stretch/>
        </p:blipFill>
        <p:spPr>
          <a:xfrm>
            <a:off x="373609" y="1591056"/>
            <a:ext cx="3056207" cy="4230904"/>
          </a:xfrm>
          <a:prstGeom prst="rect">
            <a:avLst/>
          </a:prstGeom>
        </p:spPr>
      </p:pic>
      <p:pic>
        <p:nvPicPr>
          <p:cNvPr id="4" name="Picture 3">
            <a:extLst>
              <a:ext uri="{FF2B5EF4-FFF2-40B4-BE49-F238E27FC236}">
                <a16:creationId xmlns:a16="http://schemas.microsoft.com/office/drawing/2014/main" id="{9E3814CA-23B1-45A6-95C6-5CA93E009141}"/>
              </a:ext>
            </a:extLst>
          </p:cNvPr>
          <p:cNvPicPr>
            <a:picLocks noChangeAspect="1"/>
          </p:cNvPicPr>
          <p:nvPr/>
        </p:nvPicPr>
        <p:blipFill rotWithShape="1">
          <a:blip r:embed="rId4"/>
          <a:srcRect l="45500" t="18133" r="23600" b="5600"/>
          <a:stretch/>
        </p:blipFill>
        <p:spPr>
          <a:xfrm>
            <a:off x="3731906" y="1591055"/>
            <a:ext cx="3047434" cy="4230903"/>
          </a:xfrm>
          <a:prstGeom prst="rect">
            <a:avLst/>
          </a:prstGeom>
        </p:spPr>
      </p:pic>
      <p:sp>
        <p:nvSpPr>
          <p:cNvPr id="5" name="Rectangle 4">
            <a:extLst>
              <a:ext uri="{FF2B5EF4-FFF2-40B4-BE49-F238E27FC236}">
                <a16:creationId xmlns:a16="http://schemas.microsoft.com/office/drawing/2014/main" id="{9E0ACDE9-452A-49B8-B6E4-A7ADB817A762}"/>
              </a:ext>
            </a:extLst>
          </p:cNvPr>
          <p:cNvSpPr/>
          <p:nvPr/>
        </p:nvSpPr>
        <p:spPr>
          <a:xfrm>
            <a:off x="7139452" y="1733397"/>
            <a:ext cx="2756916" cy="1754326"/>
          </a:xfrm>
          <a:prstGeom prst="rect">
            <a:avLst/>
          </a:prstGeom>
        </p:spPr>
        <p:txBody>
          <a:bodyPr wrap="square">
            <a:spAutoFit/>
          </a:bodyPr>
          <a:lstStyle/>
          <a:p>
            <a:r>
              <a:rPr lang="en-US" dirty="0">
                <a:solidFill>
                  <a:srgbClr val="58595B"/>
                </a:solidFill>
              </a:rPr>
              <a:t>Guidance for staff on specific information sharing requirements can be found on the DET PROTECT &amp; CEVN Information Sharing webpages </a:t>
            </a:r>
            <a:endParaRPr lang="en-AU" dirty="0">
              <a:solidFill>
                <a:srgbClr val="58595B"/>
              </a:solidFill>
            </a:endParaRPr>
          </a:p>
        </p:txBody>
      </p:sp>
      <p:sp>
        <p:nvSpPr>
          <p:cNvPr id="6" name="Rectangle 5">
            <a:extLst>
              <a:ext uri="{FF2B5EF4-FFF2-40B4-BE49-F238E27FC236}">
                <a16:creationId xmlns:a16="http://schemas.microsoft.com/office/drawing/2014/main" id="{99EC68FE-B309-4704-B89D-CD6EBD4524AA}"/>
              </a:ext>
            </a:extLst>
          </p:cNvPr>
          <p:cNvSpPr/>
          <p:nvPr/>
        </p:nvSpPr>
        <p:spPr>
          <a:xfrm>
            <a:off x="7173416" y="3666506"/>
            <a:ext cx="2967228" cy="1600438"/>
          </a:xfrm>
          <a:prstGeom prst="rect">
            <a:avLst/>
          </a:prstGeom>
        </p:spPr>
        <p:txBody>
          <a:bodyPr wrap="square">
            <a:spAutoFit/>
          </a:bodyPr>
          <a:lstStyle/>
          <a:p>
            <a:r>
              <a:rPr lang="en-AU" sz="1400" dirty="0">
                <a:solidFill>
                  <a:srgbClr val="3E9DC8"/>
                </a:solidFill>
                <a:hlinkClick r:id="rId5"/>
              </a:rPr>
              <a:t>https://www.education.vic.gov.au/school/teachers/health/childprotection/Pages/infosharing.aspx</a:t>
            </a:r>
            <a:r>
              <a:rPr lang="en-AU" sz="1400" dirty="0">
                <a:solidFill>
                  <a:srgbClr val="3E9DC8"/>
                </a:solidFill>
              </a:rPr>
              <a:t> </a:t>
            </a:r>
          </a:p>
          <a:p>
            <a:endParaRPr lang="en-US" sz="1400" dirty="0">
              <a:solidFill>
                <a:srgbClr val="3E9DC8"/>
              </a:solidFill>
            </a:endParaRPr>
          </a:p>
          <a:p>
            <a:r>
              <a:rPr lang="en-AU" sz="1400" dirty="0">
                <a:solidFill>
                  <a:srgbClr val="3E9DC8"/>
                </a:solidFill>
                <a:hlinkClick r:id="rId6"/>
              </a:rPr>
              <a:t>https://cevn.cecv.catholic.edu.au/Melb/Student-Support/Child-Information-Sharing-and-Family-Violence</a:t>
            </a:r>
            <a:r>
              <a:rPr lang="en-AU" sz="1400" dirty="0">
                <a:solidFill>
                  <a:srgbClr val="3E9DC8"/>
                </a:solidFill>
              </a:rPr>
              <a:t> </a:t>
            </a:r>
          </a:p>
        </p:txBody>
      </p:sp>
    </p:spTree>
    <p:extLst>
      <p:ext uri="{BB962C8B-B14F-4D97-AF65-F5344CB8AC3E}">
        <p14:creationId xmlns:p14="http://schemas.microsoft.com/office/powerpoint/2010/main" val="28169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9404452-3C32-41B3-983C-25672B270C9B}"/>
              </a:ext>
            </a:extLst>
          </p:cNvPr>
          <p:cNvSpPr txBox="1">
            <a:spLocks/>
          </p:cNvSpPr>
          <p:nvPr/>
        </p:nvSpPr>
        <p:spPr>
          <a:xfrm>
            <a:off x="3100140" y="1325461"/>
            <a:ext cx="4748213" cy="366610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Information sharing and </a:t>
            </a:r>
            <a:br>
              <a:rPr lang="en-US" sz="2400" b="1"/>
            </a:br>
            <a:r>
              <a:rPr lang="en-US" sz="2400" b="1"/>
              <a:t>family violence reforms</a:t>
            </a:r>
          </a:p>
          <a:p>
            <a:endParaRPr lang="en-US" sz="2400" b="1"/>
          </a:p>
          <a:p>
            <a:endParaRPr lang="en-US" sz="800" b="1"/>
          </a:p>
          <a:p>
            <a:pPr algn="ctr"/>
            <a:r>
              <a:rPr lang="en-US" sz="2400" b="1">
                <a:solidFill>
                  <a:srgbClr val="3E9DC8"/>
                </a:solidFill>
              </a:rPr>
              <a:t>School Processes &amp; Procedures</a:t>
            </a:r>
            <a:endParaRPr lang="en-AU" sz="2400" b="1" dirty="0">
              <a:solidFill>
                <a:srgbClr val="3E9DC8"/>
              </a:solidFill>
            </a:endParaRPr>
          </a:p>
        </p:txBody>
      </p:sp>
    </p:spTree>
    <p:extLst>
      <p:ext uri="{BB962C8B-B14F-4D97-AF65-F5344CB8AC3E}">
        <p14:creationId xmlns:p14="http://schemas.microsoft.com/office/powerpoint/2010/main" val="133652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218ABAC-BD93-4A88-B934-0D30513960A3}"/>
              </a:ext>
            </a:extLst>
          </p:cNvPr>
          <p:cNvSpPr txBox="1">
            <a:spLocks/>
          </p:cNvSpPr>
          <p:nvPr/>
        </p:nvSpPr>
        <p:spPr>
          <a:xfrm>
            <a:off x="1061206" y="1748183"/>
            <a:ext cx="8229600" cy="36265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800" dirty="0">
                <a:solidFill>
                  <a:srgbClr val="4E4E4E"/>
                </a:solidFill>
              </a:rPr>
              <a:t>Under CISS and FVISS, our school:</a:t>
            </a:r>
          </a:p>
          <a:p>
            <a:pPr marL="0" indent="0">
              <a:buFont typeface="Arial" panose="020B0604020202020204" pitchFamily="34" charset="0"/>
              <a:buNone/>
              <a:defRPr/>
            </a:pPr>
            <a:endParaRPr lang="en-AU" sz="1800" u="sng" dirty="0">
              <a:solidFill>
                <a:srgbClr val="4E4E4E"/>
              </a:solidFill>
            </a:endParaRPr>
          </a:p>
          <a:p>
            <a:pPr marL="0" indent="0">
              <a:buFont typeface="Arial" panose="020B0604020202020204" pitchFamily="34" charset="0"/>
              <a:buNone/>
              <a:defRPr/>
            </a:pPr>
            <a:r>
              <a:rPr lang="en-AU" sz="1800" b="1" dirty="0">
                <a:solidFill>
                  <a:srgbClr val="4E4E4E"/>
                </a:solidFill>
              </a:rPr>
              <a:t>Will be required to:</a:t>
            </a:r>
          </a:p>
          <a:p>
            <a:pPr>
              <a:defRPr/>
            </a:pPr>
            <a:r>
              <a:rPr lang="en-AU" sz="1800" b="1" dirty="0">
                <a:solidFill>
                  <a:srgbClr val="4E4E4E"/>
                </a:solidFill>
              </a:rPr>
              <a:t>respond to requests for information </a:t>
            </a:r>
            <a:r>
              <a:rPr lang="en-AU" sz="1800" dirty="0">
                <a:solidFill>
                  <a:srgbClr val="4E4E4E"/>
                </a:solidFill>
              </a:rPr>
              <a:t>to promote child wellbeing or safety, and/or manage risk of family violence</a:t>
            </a:r>
          </a:p>
          <a:p>
            <a:pPr>
              <a:defRPr/>
            </a:pPr>
            <a:r>
              <a:rPr lang="en-US" sz="1800" dirty="0">
                <a:solidFill>
                  <a:srgbClr val="4E4E4E"/>
                </a:solidFill>
              </a:rPr>
              <a:t>comply with record keeping requirements </a:t>
            </a:r>
          </a:p>
          <a:p>
            <a:pPr>
              <a:defRPr/>
            </a:pPr>
            <a:r>
              <a:rPr lang="en-US" sz="1800" dirty="0">
                <a:solidFill>
                  <a:srgbClr val="4E4E4E"/>
                </a:solidFill>
              </a:rPr>
              <a:t>review and develop/update policies and procedures – </a:t>
            </a:r>
            <a:r>
              <a:rPr lang="en-US" sz="1800" i="1" dirty="0">
                <a:solidFill>
                  <a:srgbClr val="3E9DC8"/>
                </a:solidFill>
              </a:rPr>
              <a:t>DOBCEL will provide further guidance during Term 2.</a:t>
            </a:r>
          </a:p>
          <a:p>
            <a:pPr>
              <a:defRPr/>
            </a:pPr>
            <a:endParaRPr lang="en-US" sz="1800" dirty="0">
              <a:solidFill>
                <a:srgbClr val="4E4E4E"/>
              </a:solidFill>
            </a:endParaRPr>
          </a:p>
          <a:p>
            <a:pPr marL="0" indent="0">
              <a:buFont typeface="Arial" panose="020B0604020202020204" pitchFamily="34" charset="0"/>
              <a:buNone/>
              <a:defRPr/>
            </a:pPr>
            <a:r>
              <a:rPr lang="en-US" sz="1800" b="1" dirty="0">
                <a:solidFill>
                  <a:srgbClr val="4E4E4E"/>
                </a:solidFill>
              </a:rPr>
              <a:t>Can:</a:t>
            </a:r>
          </a:p>
          <a:p>
            <a:pPr>
              <a:defRPr/>
            </a:pPr>
            <a:r>
              <a:rPr lang="en-AU" sz="1800" b="1" dirty="0">
                <a:solidFill>
                  <a:srgbClr val="4E4E4E"/>
                </a:solidFill>
              </a:rPr>
              <a:t>request and proactively share information </a:t>
            </a:r>
            <a:r>
              <a:rPr lang="en-AU" sz="1800" dirty="0">
                <a:solidFill>
                  <a:srgbClr val="4E4E4E"/>
                </a:solidFill>
              </a:rPr>
              <a:t>to promote child wellbeing or safety, and/or manage risk of family violence.</a:t>
            </a:r>
          </a:p>
          <a:p>
            <a:pPr marL="0" indent="0">
              <a:buFont typeface="Arial" panose="020B0604020202020204" pitchFamily="34" charset="0"/>
              <a:buNone/>
            </a:pPr>
            <a:endParaRPr lang="en-US" dirty="0"/>
          </a:p>
        </p:txBody>
      </p:sp>
      <p:sp>
        <p:nvSpPr>
          <p:cNvPr id="3" name="Title 3">
            <a:extLst>
              <a:ext uri="{FF2B5EF4-FFF2-40B4-BE49-F238E27FC236}">
                <a16:creationId xmlns:a16="http://schemas.microsoft.com/office/drawing/2014/main" id="{AF98464D-6B37-4100-98BE-63F2EF1081B1}"/>
              </a:ext>
            </a:extLst>
          </p:cNvPr>
          <p:cNvSpPr txBox="1">
            <a:spLocks/>
          </p:cNvSpPr>
          <p:nvPr/>
        </p:nvSpPr>
        <p:spPr>
          <a:xfrm>
            <a:off x="457199" y="640707"/>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4000" dirty="0"/>
              <a:t>What does this mean for our school?</a:t>
            </a:r>
          </a:p>
        </p:txBody>
      </p:sp>
    </p:spTree>
    <p:extLst>
      <p:ext uri="{BB962C8B-B14F-4D97-AF65-F5344CB8AC3E}">
        <p14:creationId xmlns:p14="http://schemas.microsoft.com/office/powerpoint/2010/main" val="404680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2A83BE5-F1E6-42D8-A13F-6087DDD51A6E}"/>
              </a:ext>
            </a:extLst>
          </p:cNvPr>
          <p:cNvSpPr txBox="1">
            <a:spLocks/>
          </p:cNvSpPr>
          <p:nvPr/>
        </p:nvSpPr>
        <p:spPr>
          <a:xfrm>
            <a:off x="356616" y="206661"/>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3600" dirty="0"/>
              <a:t>School preparation for implementation</a:t>
            </a:r>
            <a:endParaRPr lang="en-AU" sz="3600" dirty="0"/>
          </a:p>
        </p:txBody>
      </p:sp>
      <p:sp>
        <p:nvSpPr>
          <p:cNvPr id="3" name="Content Placeholder 1">
            <a:extLst>
              <a:ext uri="{FF2B5EF4-FFF2-40B4-BE49-F238E27FC236}">
                <a16:creationId xmlns:a16="http://schemas.microsoft.com/office/drawing/2014/main" id="{1A4E8F64-2B48-4975-BEF8-452E94D2AAEC}"/>
              </a:ext>
            </a:extLst>
          </p:cNvPr>
          <p:cNvSpPr txBox="1">
            <a:spLocks/>
          </p:cNvSpPr>
          <p:nvPr/>
        </p:nvSpPr>
        <p:spPr>
          <a:xfrm>
            <a:off x="457199" y="837247"/>
            <a:ext cx="9777370" cy="513571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leaders have completed Leaders Briefing</a:t>
            </a:r>
          </a:p>
          <a:p>
            <a:pPr marL="271463" lvl="1" indent="0">
              <a:buFont typeface="Arial" panose="020B0604020202020204" pitchFamily="34" charset="0"/>
              <a:buNone/>
            </a:pPr>
            <a:r>
              <a:rPr lang="en-US" i="1" dirty="0">
                <a:solidFill>
                  <a:srgbClr val="FF0000"/>
                </a:solidFill>
              </a:rPr>
              <a:t>May wish to include the name/s staff members</a:t>
            </a:r>
          </a:p>
          <a:p>
            <a:r>
              <a:rPr lang="en-US" dirty="0"/>
              <a:t>Identified a school Information Sharing Coordinator (ISC)</a:t>
            </a:r>
          </a:p>
          <a:p>
            <a:pPr marL="271463" lvl="1" indent="0">
              <a:buFont typeface="Arial" panose="020B0604020202020204" pitchFamily="34" charset="0"/>
              <a:buNone/>
            </a:pPr>
            <a:r>
              <a:rPr lang="en-US" i="1" dirty="0">
                <a:solidFill>
                  <a:srgbClr val="FF0000"/>
                </a:solidFill>
              </a:rPr>
              <a:t>May wish to include the name/s staff members</a:t>
            </a:r>
            <a:endParaRPr lang="en-US" dirty="0"/>
          </a:p>
          <a:p>
            <a:r>
              <a:rPr lang="en-US" dirty="0"/>
              <a:t>Staff identified as Information Sharers have completed Practical Workshops</a:t>
            </a:r>
          </a:p>
          <a:p>
            <a:pPr marL="258763" lvl="1" indent="0">
              <a:buFont typeface="Arial" panose="020B0604020202020204" pitchFamily="34" charset="0"/>
              <a:buNone/>
            </a:pPr>
            <a:r>
              <a:rPr lang="en-US" i="1" dirty="0">
                <a:solidFill>
                  <a:srgbClr val="FF0000"/>
                </a:solidFill>
              </a:rPr>
              <a:t>May wish to include the name/s staff members</a:t>
            </a:r>
            <a:endParaRPr lang="en-US" dirty="0"/>
          </a:p>
          <a:p>
            <a:pPr marL="0" indent="0">
              <a:buFont typeface="Arial" panose="020B0604020202020204" pitchFamily="34" charset="0"/>
              <a:buNone/>
            </a:pPr>
            <a:endParaRPr lang="en-US" dirty="0"/>
          </a:p>
          <a:p>
            <a:r>
              <a:rPr lang="en-US" dirty="0"/>
              <a:t>Newsletter communication to parents / </a:t>
            </a:r>
            <a:r>
              <a:rPr lang="en-US" dirty="0" err="1"/>
              <a:t>carers</a:t>
            </a:r>
            <a:r>
              <a:rPr lang="en-US" dirty="0"/>
              <a:t> about the Reforms </a:t>
            </a:r>
            <a:r>
              <a:rPr lang="en-US" i="1" dirty="0">
                <a:solidFill>
                  <a:srgbClr val="FF0000"/>
                </a:solidFill>
              </a:rPr>
              <a:t>add date</a:t>
            </a:r>
          </a:p>
          <a:p>
            <a:pPr lvl="1"/>
            <a:r>
              <a:rPr lang="en-US" dirty="0"/>
              <a:t>there may be a mixed response or concerns from parents about the Reforms especially as consent is not required. Seeking the views and wishes of children and families, when it is safe, reasonable and appropriate, is our priority</a:t>
            </a:r>
          </a:p>
          <a:p>
            <a:pPr lvl="1"/>
            <a:r>
              <a:rPr lang="en-US" dirty="0"/>
              <a:t>direct all enquiries to the principal or the ISC.</a:t>
            </a:r>
          </a:p>
          <a:p>
            <a:pPr marL="0" indent="0">
              <a:buFont typeface="Arial" panose="020B0604020202020204" pitchFamily="34" charset="0"/>
              <a:buNone/>
            </a:pPr>
            <a:endParaRPr lang="en-US" dirty="0"/>
          </a:p>
          <a:p>
            <a:r>
              <a:rPr lang="en-US" dirty="0"/>
              <a:t>School policies to be updated during Term 2 with guidance from DOBCEL.</a:t>
            </a:r>
          </a:p>
          <a:p>
            <a:endParaRPr lang="en-AU" dirty="0"/>
          </a:p>
        </p:txBody>
      </p:sp>
    </p:spTree>
    <p:extLst>
      <p:ext uri="{BB962C8B-B14F-4D97-AF65-F5344CB8AC3E}">
        <p14:creationId xmlns:p14="http://schemas.microsoft.com/office/powerpoint/2010/main" val="372349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2D9E795-EDB9-4D6C-918B-193C8FFF4874}"/>
              </a:ext>
            </a:extLst>
          </p:cNvPr>
          <p:cNvSpPr txBox="1">
            <a:spLocks/>
          </p:cNvSpPr>
          <p:nvPr/>
        </p:nvSpPr>
        <p:spPr>
          <a:xfrm>
            <a:off x="532701" y="634499"/>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a:t>School procedures</a:t>
            </a:r>
            <a:endParaRPr lang="en-AU" dirty="0"/>
          </a:p>
        </p:txBody>
      </p:sp>
      <p:sp>
        <p:nvSpPr>
          <p:cNvPr id="3" name="Content Placeholder 1">
            <a:extLst>
              <a:ext uri="{FF2B5EF4-FFF2-40B4-BE49-F238E27FC236}">
                <a16:creationId xmlns:a16="http://schemas.microsoft.com/office/drawing/2014/main" id="{1F8B88F6-23B0-439A-A7B6-88A27BDD92D1}"/>
              </a:ext>
            </a:extLst>
          </p:cNvPr>
          <p:cNvSpPr txBox="1">
            <a:spLocks/>
          </p:cNvSpPr>
          <p:nvPr/>
        </p:nvSpPr>
        <p:spPr>
          <a:xfrm>
            <a:off x="775980" y="1558842"/>
            <a:ext cx="9517312" cy="4288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t>School Information Sharing Coordinator (ISC) </a:t>
            </a:r>
            <a:r>
              <a:rPr lang="en-US" sz="1800"/>
              <a:t>– </a:t>
            </a:r>
            <a:r>
              <a:rPr lang="en-US" sz="1800">
                <a:solidFill>
                  <a:srgbClr val="FF0000"/>
                </a:solidFill>
              </a:rPr>
              <a:t>&lt;insert name and role&gt;</a:t>
            </a:r>
          </a:p>
          <a:p>
            <a:endParaRPr lang="en-US" sz="1800"/>
          </a:p>
          <a:p>
            <a:pPr>
              <a:spcBef>
                <a:spcPts val="600"/>
              </a:spcBef>
            </a:pPr>
            <a:r>
              <a:rPr lang="en-US" sz="1800"/>
              <a:t>Refer to </a:t>
            </a:r>
            <a:r>
              <a:rPr lang="en-US" sz="1800">
                <a:solidFill>
                  <a:srgbClr val="FF0000"/>
                </a:solidFill>
              </a:rPr>
              <a:t>school flowcharts (if developed and available).</a:t>
            </a:r>
          </a:p>
          <a:p>
            <a:pPr>
              <a:spcBef>
                <a:spcPts val="600"/>
              </a:spcBef>
            </a:pPr>
            <a:r>
              <a:rPr lang="en-US" sz="1800"/>
              <a:t>If you receive an information sharing request or a query from a parent/carer, </a:t>
            </a:r>
            <a:r>
              <a:rPr lang="en-US" sz="1800" b="1"/>
              <a:t>direct them to the ISC.</a:t>
            </a:r>
          </a:p>
          <a:p>
            <a:pPr>
              <a:spcBef>
                <a:spcPts val="600"/>
              </a:spcBef>
            </a:pPr>
            <a:r>
              <a:rPr lang="en-US" sz="1800"/>
              <a:t>If you take a phone call regarding an information sharing request, make a note of caller’s name, position/role, organisation and </a:t>
            </a:r>
            <a:r>
              <a:rPr lang="en-US" sz="1800" b="1"/>
              <a:t>provide details to ISC to follow-up.</a:t>
            </a:r>
          </a:p>
          <a:p>
            <a:pPr>
              <a:spcBef>
                <a:spcPts val="600"/>
              </a:spcBef>
            </a:pPr>
            <a:r>
              <a:rPr lang="en-US" sz="1800"/>
              <a:t>If you feel information about a student is needed or should be shared proactively with another ISE, </a:t>
            </a:r>
            <a:r>
              <a:rPr lang="en-US" sz="1800" b="1"/>
              <a:t>discuss with the ISC.</a:t>
            </a:r>
          </a:p>
          <a:p>
            <a:endParaRPr lang="en-AU" dirty="0"/>
          </a:p>
        </p:txBody>
      </p:sp>
    </p:spTree>
    <p:extLst>
      <p:ext uri="{BB962C8B-B14F-4D97-AF65-F5344CB8AC3E}">
        <p14:creationId xmlns:p14="http://schemas.microsoft.com/office/powerpoint/2010/main" val="336187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2F37EC0-D613-4BEA-A93E-D00573FE5B46}"/>
              </a:ext>
            </a:extLst>
          </p:cNvPr>
          <p:cNvSpPr txBox="1">
            <a:spLocks/>
          </p:cNvSpPr>
          <p:nvPr/>
        </p:nvSpPr>
        <p:spPr>
          <a:xfrm>
            <a:off x="291937" y="617720"/>
            <a:ext cx="8503920" cy="732907"/>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dirty="0"/>
              <a:t>What’s next?</a:t>
            </a:r>
          </a:p>
        </p:txBody>
      </p:sp>
      <p:sp>
        <p:nvSpPr>
          <p:cNvPr id="3" name="Content Placeholder 4">
            <a:extLst>
              <a:ext uri="{FF2B5EF4-FFF2-40B4-BE49-F238E27FC236}">
                <a16:creationId xmlns:a16="http://schemas.microsoft.com/office/drawing/2014/main" id="{DBCEDC6B-5B8D-49B0-BF9E-77AA8D840A02}"/>
              </a:ext>
            </a:extLst>
          </p:cNvPr>
          <p:cNvSpPr txBox="1">
            <a:spLocks/>
          </p:cNvSpPr>
          <p:nvPr/>
        </p:nvSpPr>
        <p:spPr>
          <a:xfrm>
            <a:off x="199658" y="1522475"/>
            <a:ext cx="8503919" cy="43426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Evolving whole of government reforms</a:t>
            </a:r>
          </a:p>
          <a:p>
            <a:r>
              <a:rPr lang="en-US" sz="2000" dirty="0"/>
              <a:t>Updated documentation from DOBCEL developed over Term 2</a:t>
            </a:r>
          </a:p>
          <a:p>
            <a:r>
              <a:rPr lang="en-US" sz="2000" dirty="0"/>
              <a:t>Ongoing staff updates as required</a:t>
            </a:r>
          </a:p>
          <a:p>
            <a:r>
              <a:rPr lang="en-US" sz="2000" dirty="0"/>
              <a:t>Further reading/professional learning:</a:t>
            </a:r>
          </a:p>
          <a:p>
            <a:pPr marL="271463" lvl="1" indent="0">
              <a:buFont typeface="Arial" panose="020B0604020202020204" pitchFamily="34" charset="0"/>
              <a:buNone/>
            </a:pPr>
            <a:r>
              <a:rPr lang="en-US" sz="2000" b="1" dirty="0" err="1"/>
              <a:t>Contextualised</a:t>
            </a:r>
            <a:r>
              <a:rPr lang="en-US" sz="2000" b="1" dirty="0"/>
              <a:t> Guidance &amp; Toolkit (accessible to all)</a:t>
            </a:r>
          </a:p>
          <a:p>
            <a:pPr marL="271463" lvl="1" indent="0">
              <a:buFont typeface="Arial" panose="020B0604020202020204" pitchFamily="34" charset="0"/>
              <a:buNone/>
            </a:pPr>
            <a:r>
              <a:rPr lang="en-AU" sz="2000" dirty="0">
                <a:hlinkClick r:id="rId3"/>
              </a:rPr>
              <a:t>https://www.education.vic.gov.au/school/teachers/health/childprotection/Pages/infosharing.aspx</a:t>
            </a:r>
            <a:r>
              <a:rPr lang="en-AU" sz="2000" dirty="0"/>
              <a:t> </a:t>
            </a:r>
            <a:endParaRPr lang="en-US" sz="2000" dirty="0"/>
          </a:p>
          <a:p>
            <a:pPr marL="271463" lvl="1" indent="0">
              <a:buFont typeface="Arial" panose="020B0604020202020204" pitchFamily="34" charset="0"/>
              <a:buNone/>
            </a:pPr>
            <a:r>
              <a:rPr lang="en-US" sz="2000" b="1" dirty="0"/>
              <a:t>Self-guided eLearning modules (accessible to all)</a:t>
            </a:r>
          </a:p>
          <a:p>
            <a:pPr marL="271463" lvl="1" indent="0">
              <a:buFont typeface="Arial" panose="020B0604020202020204" pitchFamily="34" charset="0"/>
              <a:buNone/>
            </a:pPr>
            <a:r>
              <a:rPr lang="en-AU" sz="2000" dirty="0">
                <a:hlinkClick r:id="rId4"/>
              </a:rPr>
              <a:t>https://elearn.childlink.com.au/login/index.php</a:t>
            </a:r>
            <a:r>
              <a:rPr lang="en-AU" sz="2000" dirty="0"/>
              <a:t> </a:t>
            </a:r>
          </a:p>
          <a:p>
            <a:pPr marL="271463" lvl="1" indent="0">
              <a:buFont typeface="Arial" panose="020B0604020202020204" pitchFamily="34" charset="0"/>
              <a:buNone/>
            </a:pPr>
            <a:r>
              <a:rPr lang="en-AU" sz="2000" b="1" dirty="0"/>
              <a:t>Practical Workshop for Professionals (staff nominated by principal) </a:t>
            </a:r>
            <a:endParaRPr lang="en-US" sz="2000" b="1" dirty="0"/>
          </a:p>
          <a:p>
            <a:pPr marL="271463" lvl="1" indent="0">
              <a:buFont typeface="Arial" panose="020B0604020202020204" pitchFamily="34" charset="0"/>
              <a:buNone/>
            </a:pPr>
            <a:r>
              <a:rPr lang="en-US" sz="2000" dirty="0">
                <a:hlinkClick r:id="rId5"/>
              </a:rPr>
              <a:t>https://www.eventbrite.com.au/e/practical-workshop-for-professionals-registration-129621692973</a:t>
            </a:r>
            <a:r>
              <a:rPr lang="en-US" sz="2000" dirty="0"/>
              <a:t> </a:t>
            </a:r>
          </a:p>
          <a:p>
            <a:pPr marL="271463" lvl="1" indent="0">
              <a:buFont typeface="Arial" panose="020B0604020202020204" pitchFamily="34" charset="0"/>
              <a:buNone/>
            </a:pPr>
            <a:endParaRPr lang="en-US" sz="1400" dirty="0"/>
          </a:p>
          <a:p>
            <a:pPr marL="271463" lvl="1" indent="0">
              <a:buFont typeface="Arial" panose="020B0604020202020204" pitchFamily="34" charset="0"/>
              <a:buNone/>
            </a:pPr>
            <a:endParaRPr lang="en-US" sz="1400" dirty="0"/>
          </a:p>
          <a:p>
            <a:r>
              <a:rPr lang="en-US" sz="1700" dirty="0"/>
              <a:t>Adapted and used with acknowledgment of MACS for shared resource.</a:t>
            </a:r>
          </a:p>
        </p:txBody>
      </p:sp>
    </p:spTree>
    <p:extLst>
      <p:ext uri="{BB962C8B-B14F-4D97-AF65-F5344CB8AC3E}">
        <p14:creationId xmlns:p14="http://schemas.microsoft.com/office/powerpoint/2010/main" val="183209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F9CE2-429C-4591-A523-7EB8755EED89}"/>
              </a:ext>
            </a:extLst>
          </p:cNvPr>
          <p:cNvSpPr txBox="1">
            <a:spLocks/>
          </p:cNvSpPr>
          <p:nvPr/>
        </p:nvSpPr>
        <p:spPr>
          <a:xfrm>
            <a:off x="1346431" y="1517904"/>
            <a:ext cx="9206919" cy="3822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a:t>This presentation addresses issues of family violence. </a:t>
            </a:r>
          </a:p>
          <a:p>
            <a:pPr>
              <a:spcBef>
                <a:spcPts val="600"/>
              </a:spcBef>
            </a:pPr>
            <a:r>
              <a:rPr lang="en-US" sz="1800"/>
              <a:t>If you are concerned for your safety or that of someone else, contact the police &amp; call 000 for emergency assistance. </a:t>
            </a:r>
          </a:p>
          <a:p>
            <a:pPr>
              <a:spcBef>
                <a:spcPts val="600"/>
              </a:spcBef>
            </a:pPr>
            <a:r>
              <a:rPr lang="en-US" sz="1800"/>
              <a:t>If you have experienced violence or sexual assault and require immediate or ongoing assistance, contact 1800 RESPECT (1800 737 732) to talk to a counsellor from the National Sexual Assault and Domestic Violence hotline. </a:t>
            </a:r>
          </a:p>
          <a:p>
            <a:pPr>
              <a:spcBef>
                <a:spcPts val="600"/>
              </a:spcBef>
            </a:pPr>
            <a:r>
              <a:rPr lang="en-US" sz="1800"/>
              <a:t>For confidential support and information, contact Safe Steps 24/7 family violence response line on 1800 015 188. </a:t>
            </a:r>
          </a:p>
          <a:p>
            <a:pPr>
              <a:spcBef>
                <a:spcPts val="600"/>
              </a:spcBef>
            </a:pPr>
            <a:r>
              <a:rPr lang="en-US" sz="1800"/>
              <a:t>If you need to talk to someone: </a:t>
            </a:r>
          </a:p>
          <a:p>
            <a:pPr lvl="1">
              <a:spcBef>
                <a:spcPts val="600"/>
              </a:spcBef>
            </a:pPr>
            <a:r>
              <a:rPr lang="en-US" sz="1800"/>
              <a:t>speak to principal / leadership team member about arranging appropriate support</a:t>
            </a:r>
          </a:p>
          <a:p>
            <a:pPr lvl="1">
              <a:spcBef>
                <a:spcPts val="600"/>
              </a:spcBef>
            </a:pPr>
            <a:r>
              <a:rPr lang="en-US" sz="1800"/>
              <a:t>contact ACCESS EAP 24/7 for confidential counselling.</a:t>
            </a:r>
          </a:p>
          <a:p>
            <a:pPr>
              <a:spcBef>
                <a:spcPts val="600"/>
              </a:spcBef>
            </a:pPr>
            <a:r>
              <a:rPr lang="en-US" sz="1800"/>
              <a:t>You can also talk to your GP or an allied health professional.</a:t>
            </a:r>
            <a:endParaRPr lang="en-AU" sz="1800" dirty="0"/>
          </a:p>
        </p:txBody>
      </p:sp>
      <p:sp>
        <p:nvSpPr>
          <p:cNvPr id="4" name="Title 2">
            <a:extLst>
              <a:ext uri="{FF2B5EF4-FFF2-40B4-BE49-F238E27FC236}">
                <a16:creationId xmlns:a16="http://schemas.microsoft.com/office/drawing/2014/main" id="{D6D27048-93A8-4EE3-8476-457EDCE9FF06}"/>
              </a:ext>
            </a:extLst>
          </p:cNvPr>
          <p:cNvSpPr txBox="1">
            <a:spLocks/>
          </p:cNvSpPr>
          <p:nvPr/>
        </p:nvSpPr>
        <p:spPr>
          <a:xfrm>
            <a:off x="440421" y="525526"/>
            <a:ext cx="8229601"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dirty="0"/>
              <a:t>Support</a:t>
            </a:r>
            <a:endParaRPr lang="en-AU" dirty="0"/>
          </a:p>
        </p:txBody>
      </p:sp>
    </p:spTree>
    <p:extLst>
      <p:ext uri="{BB962C8B-B14F-4D97-AF65-F5344CB8AC3E}">
        <p14:creationId xmlns:p14="http://schemas.microsoft.com/office/powerpoint/2010/main" val="152179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A7E19A-2811-4F3B-A200-4E573D08C3AA}"/>
              </a:ext>
            </a:extLst>
          </p:cNvPr>
          <p:cNvSpPr>
            <a:spLocks noGrp="1"/>
          </p:cNvSpPr>
          <p:nvPr>
            <p:ph type="title"/>
          </p:nvPr>
        </p:nvSpPr>
        <p:spPr>
          <a:xfrm>
            <a:off x="838200" y="365125"/>
            <a:ext cx="10515600" cy="1325563"/>
          </a:xfrm>
        </p:spPr>
        <p:txBody>
          <a:bodyPr/>
          <a:lstStyle/>
          <a:p>
            <a:r>
              <a:rPr lang="en-US" dirty="0"/>
              <a:t>What are the Reforms?</a:t>
            </a:r>
          </a:p>
        </p:txBody>
      </p:sp>
      <p:pic>
        <p:nvPicPr>
          <p:cNvPr id="5" name="Picture 4">
            <a:extLst>
              <a:ext uri="{FF2B5EF4-FFF2-40B4-BE49-F238E27FC236}">
                <a16:creationId xmlns:a16="http://schemas.microsoft.com/office/drawing/2014/main" id="{1C76AF86-30D5-4322-A16F-1CA3F6443446}"/>
              </a:ext>
            </a:extLst>
          </p:cNvPr>
          <p:cNvPicPr>
            <a:picLocks noChangeAspect="1"/>
          </p:cNvPicPr>
          <p:nvPr/>
        </p:nvPicPr>
        <p:blipFill rotWithShape="1">
          <a:blip r:embed="rId3"/>
          <a:srcRect l="4769" t="924" r="5232" b="1381"/>
          <a:stretch/>
        </p:blipFill>
        <p:spPr>
          <a:xfrm>
            <a:off x="2455014" y="1549545"/>
            <a:ext cx="6966829" cy="3056946"/>
          </a:xfrm>
          <a:prstGeom prst="rect">
            <a:avLst/>
          </a:prstGeom>
        </p:spPr>
      </p:pic>
      <p:sp>
        <p:nvSpPr>
          <p:cNvPr id="6" name="Content Placeholder 5">
            <a:extLst>
              <a:ext uri="{FF2B5EF4-FFF2-40B4-BE49-F238E27FC236}">
                <a16:creationId xmlns:a16="http://schemas.microsoft.com/office/drawing/2014/main" id="{99FC7649-304C-43A6-9676-6B68BE12934F}"/>
              </a:ext>
            </a:extLst>
          </p:cNvPr>
          <p:cNvSpPr>
            <a:spLocks noGrp="1"/>
          </p:cNvSpPr>
          <p:nvPr>
            <p:ph idx="1"/>
          </p:nvPr>
        </p:nvSpPr>
        <p:spPr>
          <a:xfrm>
            <a:off x="1014367" y="4721108"/>
            <a:ext cx="9421537" cy="1383969"/>
          </a:xfrm>
          <a:prstGeom prst="rect">
            <a:avLst/>
          </a:prstGeom>
        </p:spPr>
        <p:txBody>
          <a:bodyPr wrap="square">
            <a:spAutoFit/>
          </a:bodyPr>
          <a:lstStyle/>
          <a:p>
            <a:pPr marL="285750" indent="-285750">
              <a:buClr>
                <a:srgbClr val="3E9DC8"/>
              </a:buClr>
              <a:buFont typeface="Arial" panose="020B0604020202020204" pitchFamily="34" charset="0"/>
              <a:buChar char="•"/>
            </a:pPr>
            <a:r>
              <a:rPr lang="en-US" dirty="0">
                <a:solidFill>
                  <a:srgbClr val="58595B"/>
                </a:solidFill>
              </a:rPr>
              <a:t>3 interrelated reforms </a:t>
            </a:r>
          </a:p>
          <a:p>
            <a:pPr marL="285750" indent="-285750">
              <a:buClr>
                <a:srgbClr val="3E9DC8"/>
              </a:buClr>
              <a:buFont typeface="Arial" panose="020B0604020202020204" pitchFamily="34" charset="0"/>
              <a:buChar char="•"/>
            </a:pPr>
            <a:r>
              <a:rPr lang="en-US" dirty="0">
                <a:solidFill>
                  <a:srgbClr val="58595B"/>
                </a:solidFill>
              </a:rPr>
              <a:t>integral to </a:t>
            </a:r>
            <a:r>
              <a:rPr lang="en-US" b="1" dirty="0">
                <a:solidFill>
                  <a:srgbClr val="58595B"/>
                </a:solidFill>
              </a:rPr>
              <a:t>reducing family violence &amp; promoting child wellbeing or safety</a:t>
            </a:r>
            <a:endParaRPr lang="en-AU" b="1" dirty="0">
              <a:solidFill>
                <a:srgbClr val="58595B"/>
              </a:solidFill>
            </a:endParaRPr>
          </a:p>
        </p:txBody>
      </p:sp>
    </p:spTree>
    <p:extLst>
      <p:ext uri="{BB962C8B-B14F-4D97-AF65-F5344CB8AC3E}">
        <p14:creationId xmlns:p14="http://schemas.microsoft.com/office/powerpoint/2010/main" val="22207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5314572-E497-4BE7-83AC-385C272EEB49}"/>
              </a:ext>
            </a:extLst>
          </p:cNvPr>
          <p:cNvSpPr txBox="1">
            <a:spLocks/>
          </p:cNvSpPr>
          <p:nvPr/>
        </p:nvSpPr>
        <p:spPr>
          <a:xfrm>
            <a:off x="290033" y="493275"/>
            <a:ext cx="10691155" cy="75668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3600" dirty="0"/>
              <a:t>Why information sharing and family violence reforms?</a:t>
            </a:r>
          </a:p>
        </p:txBody>
      </p:sp>
      <p:sp>
        <p:nvSpPr>
          <p:cNvPr id="3" name="Content Placeholder 4">
            <a:extLst>
              <a:ext uri="{FF2B5EF4-FFF2-40B4-BE49-F238E27FC236}">
                <a16:creationId xmlns:a16="http://schemas.microsoft.com/office/drawing/2014/main" id="{3CFE993B-2E0A-472A-9664-971A9EF951E0}"/>
              </a:ext>
            </a:extLst>
          </p:cNvPr>
          <p:cNvSpPr txBox="1">
            <a:spLocks/>
          </p:cNvSpPr>
          <p:nvPr/>
        </p:nvSpPr>
        <p:spPr>
          <a:xfrm>
            <a:off x="1236454" y="1416205"/>
            <a:ext cx="9862181" cy="47413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5" dirty="0">
                <a:solidFill>
                  <a:srgbClr val="4E4E4E"/>
                </a:solidFill>
                <a:cs typeface="Arial"/>
              </a:rPr>
              <a:t>Information</a:t>
            </a:r>
            <a:r>
              <a:rPr lang="en-US" sz="1800" spc="10" dirty="0">
                <a:solidFill>
                  <a:srgbClr val="4E4E4E"/>
                </a:solidFill>
                <a:cs typeface="Arial"/>
              </a:rPr>
              <a:t> </a:t>
            </a:r>
            <a:r>
              <a:rPr lang="en-US" sz="1800" spc="-5" dirty="0">
                <a:solidFill>
                  <a:srgbClr val="4E4E4E"/>
                </a:solidFill>
                <a:cs typeface="Arial"/>
              </a:rPr>
              <a:t>sharing</a:t>
            </a:r>
            <a:r>
              <a:rPr lang="en-US" sz="1800" spc="10" dirty="0">
                <a:solidFill>
                  <a:srgbClr val="4E4E4E"/>
                </a:solidFill>
                <a:cs typeface="Arial"/>
              </a:rPr>
              <a:t> </a:t>
            </a:r>
            <a:r>
              <a:rPr lang="en-US" sz="1800" spc="-5" dirty="0">
                <a:solidFill>
                  <a:srgbClr val="4E4E4E"/>
                </a:solidFill>
                <a:cs typeface="Arial"/>
              </a:rPr>
              <a:t>is</a:t>
            </a:r>
            <a:r>
              <a:rPr lang="en-US" sz="1800" spc="-10" dirty="0">
                <a:solidFill>
                  <a:srgbClr val="4E4E4E"/>
                </a:solidFill>
                <a:cs typeface="Arial"/>
              </a:rPr>
              <a:t> </a:t>
            </a:r>
            <a:r>
              <a:rPr lang="en-US" sz="1800" spc="-5" dirty="0">
                <a:solidFill>
                  <a:srgbClr val="4E4E4E"/>
                </a:solidFill>
                <a:cs typeface="Arial"/>
              </a:rPr>
              <a:t>key</a:t>
            </a:r>
            <a:r>
              <a:rPr lang="en-US" sz="1800" spc="-15" dirty="0">
                <a:solidFill>
                  <a:srgbClr val="4E4E4E"/>
                </a:solidFill>
                <a:cs typeface="Arial"/>
              </a:rPr>
              <a:t> </a:t>
            </a:r>
            <a:r>
              <a:rPr lang="en-US" sz="1800" spc="-5" dirty="0">
                <a:solidFill>
                  <a:srgbClr val="4E4E4E"/>
                </a:solidFill>
                <a:cs typeface="Arial"/>
              </a:rPr>
              <a:t>to</a:t>
            </a:r>
            <a:r>
              <a:rPr lang="en-US" sz="1800" spc="-15" dirty="0">
                <a:solidFill>
                  <a:srgbClr val="4E4E4E"/>
                </a:solidFill>
                <a:cs typeface="Arial"/>
              </a:rPr>
              <a:t> </a:t>
            </a:r>
            <a:r>
              <a:rPr lang="en-US" sz="1800" spc="-5" dirty="0">
                <a:solidFill>
                  <a:srgbClr val="4E4E4E"/>
                </a:solidFill>
                <a:cs typeface="Arial"/>
              </a:rPr>
              <a:t>improving</a:t>
            </a:r>
            <a:r>
              <a:rPr lang="en-US" sz="1800" spc="20" dirty="0">
                <a:solidFill>
                  <a:srgbClr val="4E4E4E"/>
                </a:solidFill>
                <a:cs typeface="Arial"/>
              </a:rPr>
              <a:t> </a:t>
            </a:r>
            <a:r>
              <a:rPr lang="en-US" sz="1800" spc="-5" dirty="0">
                <a:solidFill>
                  <a:srgbClr val="4E4E4E"/>
                </a:solidFill>
                <a:cs typeface="Arial"/>
              </a:rPr>
              <a:t>outcomes </a:t>
            </a:r>
            <a:r>
              <a:rPr lang="en-US" sz="1800" spc="-655" dirty="0">
                <a:solidFill>
                  <a:srgbClr val="4E4E4E"/>
                </a:solidFill>
                <a:cs typeface="Arial"/>
              </a:rPr>
              <a:t> </a:t>
            </a:r>
            <a:r>
              <a:rPr lang="en-US" sz="1800" spc="-5" dirty="0">
                <a:solidFill>
                  <a:srgbClr val="4E4E4E"/>
                </a:solidFill>
                <a:cs typeface="Arial"/>
              </a:rPr>
              <a:t>for</a:t>
            </a:r>
            <a:r>
              <a:rPr lang="en-US" sz="1800" spc="-10" dirty="0">
                <a:solidFill>
                  <a:srgbClr val="4E4E4E"/>
                </a:solidFill>
                <a:cs typeface="Arial"/>
              </a:rPr>
              <a:t> </a:t>
            </a:r>
            <a:r>
              <a:rPr lang="en-US" sz="1800" spc="-5" dirty="0">
                <a:solidFill>
                  <a:srgbClr val="4E4E4E"/>
                </a:solidFill>
                <a:cs typeface="Arial"/>
              </a:rPr>
              <a:t>children,</a:t>
            </a:r>
            <a:r>
              <a:rPr lang="en-US" sz="1800" spc="15" dirty="0">
                <a:solidFill>
                  <a:srgbClr val="4E4E4E"/>
                </a:solidFill>
                <a:cs typeface="Arial"/>
              </a:rPr>
              <a:t> </a:t>
            </a:r>
            <a:r>
              <a:rPr lang="en-US" sz="1800" spc="-5" dirty="0">
                <a:solidFill>
                  <a:srgbClr val="4E4E4E"/>
                </a:solidFill>
                <a:cs typeface="Arial"/>
              </a:rPr>
              <a:t>young</a:t>
            </a:r>
            <a:r>
              <a:rPr lang="en-US" sz="1800" spc="5" dirty="0">
                <a:solidFill>
                  <a:srgbClr val="4E4E4E"/>
                </a:solidFill>
                <a:cs typeface="Arial"/>
              </a:rPr>
              <a:t> </a:t>
            </a:r>
            <a:r>
              <a:rPr lang="en-US" sz="1800" spc="-5" dirty="0">
                <a:solidFill>
                  <a:srgbClr val="4E4E4E"/>
                </a:solidFill>
                <a:cs typeface="Arial"/>
              </a:rPr>
              <a:t>people</a:t>
            </a:r>
            <a:r>
              <a:rPr lang="en-US" sz="1800" spc="25" dirty="0">
                <a:solidFill>
                  <a:srgbClr val="4E4E4E"/>
                </a:solidFill>
                <a:cs typeface="Arial"/>
              </a:rPr>
              <a:t> </a:t>
            </a:r>
            <a:r>
              <a:rPr lang="en-US" sz="1800" spc="-5" dirty="0">
                <a:solidFill>
                  <a:srgbClr val="4E4E4E"/>
                </a:solidFill>
                <a:cs typeface="Arial"/>
              </a:rPr>
              <a:t>and</a:t>
            </a:r>
            <a:r>
              <a:rPr lang="en-US" sz="1800" dirty="0">
                <a:solidFill>
                  <a:srgbClr val="4E4E4E"/>
                </a:solidFill>
                <a:cs typeface="Arial"/>
              </a:rPr>
              <a:t> </a:t>
            </a:r>
            <a:r>
              <a:rPr lang="en-US" sz="1800" spc="-5" dirty="0">
                <a:solidFill>
                  <a:srgbClr val="4E4E4E"/>
                </a:solidFill>
                <a:cs typeface="Arial"/>
              </a:rPr>
              <a:t>families</a:t>
            </a:r>
            <a:r>
              <a:rPr lang="en-US" sz="1800" spc="10" dirty="0">
                <a:solidFill>
                  <a:srgbClr val="4E4E4E"/>
                </a:solidFill>
                <a:cs typeface="Arial"/>
              </a:rPr>
              <a:t> </a:t>
            </a:r>
            <a:r>
              <a:rPr lang="en-US" sz="1800" spc="-5" dirty="0">
                <a:solidFill>
                  <a:srgbClr val="4E4E4E"/>
                </a:solidFill>
                <a:cs typeface="Arial"/>
              </a:rPr>
              <a:t>through:</a:t>
            </a:r>
            <a:endParaRPr lang="en-US" sz="1800" dirty="0">
              <a:solidFill>
                <a:srgbClr val="4E4E4E"/>
              </a:solidFill>
              <a:cs typeface="Arial"/>
            </a:endParaRPr>
          </a:p>
          <a:p>
            <a:pPr lvl="5"/>
            <a:r>
              <a:rPr lang="en-US" spc="-5" dirty="0">
                <a:solidFill>
                  <a:srgbClr val="58595B"/>
                </a:solidFill>
                <a:cs typeface="Arial"/>
              </a:rPr>
              <a:t>fostering</a:t>
            </a:r>
            <a:r>
              <a:rPr lang="en-US" spc="5" dirty="0">
                <a:solidFill>
                  <a:srgbClr val="58595B"/>
                </a:solidFill>
                <a:cs typeface="Arial"/>
              </a:rPr>
              <a:t> </a:t>
            </a:r>
            <a:r>
              <a:rPr lang="en-US" b="1" spc="-5" dirty="0">
                <a:solidFill>
                  <a:srgbClr val="58595B"/>
                </a:solidFill>
                <a:cs typeface="Arial"/>
              </a:rPr>
              <a:t>collaborative</a:t>
            </a:r>
            <a:r>
              <a:rPr lang="en-US" b="1" spc="25" dirty="0">
                <a:solidFill>
                  <a:srgbClr val="58595B"/>
                </a:solidFill>
                <a:cs typeface="Arial"/>
              </a:rPr>
              <a:t> </a:t>
            </a:r>
            <a:r>
              <a:rPr lang="en-US" b="1" spc="-5" dirty="0">
                <a:solidFill>
                  <a:srgbClr val="58595B"/>
                </a:solidFill>
                <a:cs typeface="Arial"/>
              </a:rPr>
              <a:t>practice</a:t>
            </a:r>
            <a:endParaRPr lang="en-US" dirty="0">
              <a:solidFill>
                <a:srgbClr val="58595B"/>
              </a:solidFill>
              <a:cs typeface="Arial"/>
            </a:endParaRPr>
          </a:p>
          <a:p>
            <a:pPr lvl="5"/>
            <a:r>
              <a:rPr lang="en-US" spc="-5" dirty="0">
                <a:solidFill>
                  <a:srgbClr val="58595B"/>
                </a:solidFill>
                <a:cs typeface="Arial"/>
              </a:rPr>
              <a:t>enabling </a:t>
            </a:r>
            <a:r>
              <a:rPr lang="en-US" b="1" spc="-5" dirty="0">
                <a:solidFill>
                  <a:srgbClr val="58595B"/>
                </a:solidFill>
                <a:cs typeface="Arial"/>
              </a:rPr>
              <a:t>earlier identification</a:t>
            </a:r>
            <a:r>
              <a:rPr lang="en-US" spc="-5" dirty="0">
                <a:solidFill>
                  <a:srgbClr val="58595B"/>
                </a:solidFill>
                <a:cs typeface="Arial"/>
              </a:rPr>
              <a:t>, response, support and intervention</a:t>
            </a:r>
            <a:endParaRPr lang="en-US" dirty="0">
              <a:solidFill>
                <a:srgbClr val="58595B"/>
              </a:solidFill>
              <a:cs typeface="Arial"/>
            </a:endParaRPr>
          </a:p>
          <a:p>
            <a:pPr lvl="5"/>
            <a:r>
              <a:rPr lang="en-US" spc="-5" dirty="0">
                <a:solidFill>
                  <a:srgbClr val="58595B"/>
                </a:solidFill>
                <a:cs typeface="Arial"/>
              </a:rPr>
              <a:t>empowering</a:t>
            </a:r>
            <a:r>
              <a:rPr lang="en-US" spc="-15" dirty="0">
                <a:solidFill>
                  <a:srgbClr val="58595B"/>
                </a:solidFill>
                <a:cs typeface="Arial"/>
              </a:rPr>
              <a:t> </a:t>
            </a:r>
            <a:r>
              <a:rPr lang="en-US" spc="-5" dirty="0">
                <a:solidFill>
                  <a:srgbClr val="58595B"/>
                </a:solidFill>
                <a:cs typeface="Arial"/>
              </a:rPr>
              <a:t>professionals</a:t>
            </a:r>
            <a:r>
              <a:rPr lang="en-US" spc="5" dirty="0">
                <a:solidFill>
                  <a:srgbClr val="58595B"/>
                </a:solidFill>
                <a:cs typeface="Arial"/>
              </a:rPr>
              <a:t> </a:t>
            </a:r>
            <a:r>
              <a:rPr lang="en-US" dirty="0">
                <a:solidFill>
                  <a:srgbClr val="58595B"/>
                </a:solidFill>
                <a:cs typeface="Arial"/>
              </a:rPr>
              <a:t>to </a:t>
            </a:r>
            <a:r>
              <a:rPr lang="en-US" spc="-595" dirty="0">
                <a:solidFill>
                  <a:srgbClr val="58595B"/>
                </a:solidFill>
                <a:cs typeface="Arial"/>
              </a:rPr>
              <a:t> </a:t>
            </a:r>
            <a:r>
              <a:rPr lang="en-US" dirty="0">
                <a:solidFill>
                  <a:srgbClr val="58595B"/>
                </a:solidFill>
                <a:cs typeface="Arial"/>
              </a:rPr>
              <a:t>make</a:t>
            </a:r>
            <a:r>
              <a:rPr lang="en-US" spc="-5" dirty="0">
                <a:solidFill>
                  <a:srgbClr val="58595B"/>
                </a:solidFill>
                <a:cs typeface="Arial"/>
              </a:rPr>
              <a:t> </a:t>
            </a:r>
            <a:r>
              <a:rPr lang="en-US" b="1" spc="-5" dirty="0">
                <a:solidFill>
                  <a:srgbClr val="58595B"/>
                </a:solidFill>
                <a:cs typeface="Arial"/>
              </a:rPr>
              <a:t>informed</a:t>
            </a:r>
            <a:r>
              <a:rPr lang="en-US" b="1" dirty="0">
                <a:solidFill>
                  <a:srgbClr val="58595B"/>
                </a:solidFill>
                <a:cs typeface="Arial"/>
              </a:rPr>
              <a:t> </a:t>
            </a:r>
            <a:r>
              <a:rPr lang="en-US" b="1" spc="-5" dirty="0">
                <a:solidFill>
                  <a:srgbClr val="58595B"/>
                </a:solidFill>
                <a:cs typeface="Arial"/>
              </a:rPr>
              <a:t>decisions</a:t>
            </a:r>
            <a:endParaRPr lang="en-US" b="1" dirty="0">
              <a:solidFill>
                <a:srgbClr val="58595B"/>
              </a:solidFill>
              <a:cs typeface="Arial"/>
            </a:endParaRPr>
          </a:p>
          <a:p>
            <a:pPr lvl="5"/>
            <a:r>
              <a:rPr lang="en-US" dirty="0">
                <a:solidFill>
                  <a:srgbClr val="58595B"/>
                </a:solidFill>
                <a:cs typeface="Arial"/>
              </a:rPr>
              <a:t>MARAM </a:t>
            </a:r>
            <a:r>
              <a:rPr lang="en-US" spc="-5" dirty="0">
                <a:solidFill>
                  <a:srgbClr val="58595B"/>
                </a:solidFill>
                <a:cs typeface="Arial"/>
              </a:rPr>
              <a:t>provides guidance on </a:t>
            </a:r>
            <a:r>
              <a:rPr lang="en-US" b="1" spc="-5" dirty="0">
                <a:solidFill>
                  <a:srgbClr val="58595B"/>
                </a:solidFill>
                <a:cs typeface="Arial"/>
              </a:rPr>
              <a:t>knowing what </a:t>
            </a:r>
            <a:r>
              <a:rPr lang="en-US" b="1" dirty="0">
                <a:solidFill>
                  <a:srgbClr val="58595B"/>
                </a:solidFill>
                <a:cs typeface="Arial"/>
              </a:rPr>
              <a:t>to </a:t>
            </a:r>
            <a:r>
              <a:rPr lang="en-US" b="1" spc="-5" dirty="0">
                <a:solidFill>
                  <a:srgbClr val="58595B"/>
                </a:solidFill>
                <a:cs typeface="Arial"/>
              </a:rPr>
              <a:t>look </a:t>
            </a:r>
            <a:r>
              <a:rPr lang="en-US" b="1" dirty="0">
                <a:solidFill>
                  <a:srgbClr val="58595B"/>
                </a:solidFill>
                <a:cs typeface="Arial"/>
              </a:rPr>
              <a:t>for </a:t>
            </a:r>
            <a:r>
              <a:rPr lang="en-US" spc="-5" dirty="0">
                <a:solidFill>
                  <a:srgbClr val="58595B"/>
                </a:solidFill>
                <a:cs typeface="Arial"/>
              </a:rPr>
              <a:t>and supports </a:t>
            </a:r>
            <a:r>
              <a:rPr lang="en-US" b="1" spc="-5" dirty="0">
                <a:solidFill>
                  <a:srgbClr val="58595B"/>
                </a:solidFill>
                <a:cs typeface="Arial"/>
              </a:rPr>
              <a:t>asking </a:t>
            </a:r>
            <a:r>
              <a:rPr lang="en-US" b="1" dirty="0">
                <a:solidFill>
                  <a:srgbClr val="58595B"/>
                </a:solidFill>
                <a:cs typeface="Arial"/>
              </a:rPr>
              <a:t>the </a:t>
            </a:r>
            <a:r>
              <a:rPr lang="en-US" b="1" spc="-5" dirty="0">
                <a:solidFill>
                  <a:srgbClr val="58595B"/>
                </a:solidFill>
                <a:cs typeface="Arial"/>
              </a:rPr>
              <a:t>right questions </a:t>
            </a:r>
            <a:r>
              <a:rPr lang="en-US" b="1" spc="-600" dirty="0">
                <a:solidFill>
                  <a:srgbClr val="58595B"/>
                </a:solidFill>
                <a:cs typeface="Arial"/>
              </a:rPr>
              <a:t> </a:t>
            </a:r>
            <a:r>
              <a:rPr lang="en-US" dirty="0">
                <a:solidFill>
                  <a:srgbClr val="58595B"/>
                </a:solidFill>
                <a:cs typeface="Arial"/>
              </a:rPr>
              <a:t>to</a:t>
            </a:r>
            <a:r>
              <a:rPr lang="en-US" spc="-5" dirty="0">
                <a:solidFill>
                  <a:srgbClr val="58595B"/>
                </a:solidFill>
                <a:cs typeface="Arial"/>
              </a:rPr>
              <a:t> obtain information</a:t>
            </a:r>
            <a:r>
              <a:rPr lang="en-US" dirty="0">
                <a:solidFill>
                  <a:srgbClr val="58595B"/>
                </a:solidFill>
                <a:cs typeface="Arial"/>
              </a:rPr>
              <a:t> to</a:t>
            </a:r>
            <a:r>
              <a:rPr lang="en-US" spc="5" dirty="0">
                <a:solidFill>
                  <a:srgbClr val="58595B"/>
                </a:solidFill>
                <a:cs typeface="Arial"/>
              </a:rPr>
              <a:t> </a:t>
            </a:r>
            <a:r>
              <a:rPr lang="en-US" spc="-5" dirty="0">
                <a:solidFill>
                  <a:srgbClr val="58595B"/>
                </a:solidFill>
                <a:cs typeface="Arial"/>
              </a:rPr>
              <a:t>share </a:t>
            </a:r>
            <a:r>
              <a:rPr lang="en-US" dirty="0">
                <a:solidFill>
                  <a:srgbClr val="58595B"/>
                </a:solidFill>
                <a:cs typeface="Arial"/>
              </a:rPr>
              <a:t>in</a:t>
            </a:r>
            <a:r>
              <a:rPr lang="en-US" spc="5" dirty="0">
                <a:solidFill>
                  <a:srgbClr val="58595B"/>
                </a:solidFill>
                <a:cs typeface="Arial"/>
              </a:rPr>
              <a:t> </a:t>
            </a:r>
            <a:r>
              <a:rPr lang="en-US" spc="-5" dirty="0">
                <a:solidFill>
                  <a:srgbClr val="58595B"/>
                </a:solidFill>
                <a:cs typeface="Arial"/>
              </a:rPr>
              <a:t>relation </a:t>
            </a:r>
            <a:r>
              <a:rPr lang="en-US" dirty="0">
                <a:solidFill>
                  <a:srgbClr val="58595B"/>
                </a:solidFill>
                <a:cs typeface="Arial"/>
              </a:rPr>
              <a:t>to</a:t>
            </a:r>
            <a:r>
              <a:rPr lang="en-US" spc="5" dirty="0">
                <a:solidFill>
                  <a:srgbClr val="58595B"/>
                </a:solidFill>
                <a:cs typeface="Arial"/>
              </a:rPr>
              <a:t> </a:t>
            </a:r>
            <a:r>
              <a:rPr lang="en-US" dirty="0">
                <a:solidFill>
                  <a:srgbClr val="58595B"/>
                </a:solidFill>
                <a:cs typeface="Arial"/>
              </a:rPr>
              <a:t>family</a:t>
            </a:r>
            <a:r>
              <a:rPr lang="en-US" spc="-15" dirty="0">
                <a:solidFill>
                  <a:srgbClr val="58595B"/>
                </a:solidFill>
                <a:cs typeface="Arial"/>
              </a:rPr>
              <a:t> </a:t>
            </a:r>
            <a:r>
              <a:rPr lang="en-US" spc="-5" dirty="0">
                <a:solidFill>
                  <a:srgbClr val="58595B"/>
                </a:solidFill>
                <a:cs typeface="Arial"/>
              </a:rPr>
              <a:t>violence</a:t>
            </a:r>
          </a:p>
          <a:p>
            <a:pPr lvl="5"/>
            <a:endParaRPr lang="en-US" spc="-5" dirty="0">
              <a:solidFill>
                <a:srgbClr val="58595B"/>
              </a:solidFill>
              <a:cs typeface="Arial"/>
            </a:endParaRPr>
          </a:p>
          <a:p>
            <a:pPr lvl="5"/>
            <a:endParaRPr lang="en-US" spc="-5" dirty="0">
              <a:solidFill>
                <a:srgbClr val="58595B"/>
              </a:solidFill>
              <a:cs typeface="Arial"/>
            </a:endParaRPr>
          </a:p>
          <a:p>
            <a:pPr marL="2286000" lvl="5" indent="0">
              <a:buFont typeface="Arial" panose="020B0604020202020204" pitchFamily="34" charset="0"/>
              <a:buNone/>
            </a:pPr>
            <a:endParaRPr lang="en-US" sz="800" dirty="0">
              <a:solidFill>
                <a:srgbClr val="58595B"/>
              </a:solidFill>
              <a:cs typeface="Arial"/>
            </a:endParaRPr>
          </a:p>
          <a:p>
            <a:r>
              <a:rPr lang="en-US" sz="1800" b="1" dirty="0"/>
              <a:t>Information sharing to:</a:t>
            </a:r>
          </a:p>
          <a:p>
            <a:pPr lvl="1"/>
            <a:r>
              <a:rPr lang="en-US" sz="1800" b="1" dirty="0"/>
              <a:t>promote the wellbeing or safety of children</a:t>
            </a:r>
          </a:p>
          <a:p>
            <a:pPr lvl="1"/>
            <a:r>
              <a:rPr lang="en-US" sz="1800" b="1" dirty="0"/>
              <a:t>facilitate assessment and management of family violence risk to children and adults. </a:t>
            </a:r>
          </a:p>
          <a:p>
            <a:pPr lvl="1"/>
            <a:endParaRPr lang="en-US" dirty="0"/>
          </a:p>
        </p:txBody>
      </p:sp>
      <p:grpSp>
        <p:nvGrpSpPr>
          <p:cNvPr id="4" name="object 3">
            <a:extLst>
              <a:ext uri="{FF2B5EF4-FFF2-40B4-BE49-F238E27FC236}">
                <a16:creationId xmlns:a16="http://schemas.microsoft.com/office/drawing/2014/main" id="{E88B85A1-261B-4F25-BBE7-5D51EA294477}"/>
              </a:ext>
            </a:extLst>
          </p:cNvPr>
          <p:cNvGrpSpPr/>
          <p:nvPr/>
        </p:nvGrpSpPr>
        <p:grpSpPr>
          <a:xfrm>
            <a:off x="1414325" y="2110234"/>
            <a:ext cx="1954335" cy="1506262"/>
            <a:chOff x="637030" y="2789201"/>
            <a:chExt cx="3289300" cy="2412365"/>
          </a:xfrm>
        </p:grpSpPr>
        <p:sp>
          <p:nvSpPr>
            <p:cNvPr id="5" name="object 4">
              <a:extLst>
                <a:ext uri="{FF2B5EF4-FFF2-40B4-BE49-F238E27FC236}">
                  <a16:creationId xmlns:a16="http://schemas.microsoft.com/office/drawing/2014/main" id="{8E0C0A9B-10C7-4DD1-B0E8-A846269F2778}"/>
                </a:ext>
              </a:extLst>
            </p:cNvPr>
            <p:cNvSpPr/>
            <p:nvPr/>
          </p:nvSpPr>
          <p:spPr>
            <a:xfrm>
              <a:off x="1754123" y="3761233"/>
              <a:ext cx="219075" cy="353695"/>
            </a:xfrm>
            <a:custGeom>
              <a:avLst/>
              <a:gdLst/>
              <a:ahLst/>
              <a:cxnLst/>
              <a:rect l="l" t="t" r="r" b="b"/>
              <a:pathLst>
                <a:path w="219075" h="353695">
                  <a:moveTo>
                    <a:pt x="0" y="106743"/>
                  </a:moveTo>
                  <a:lnTo>
                    <a:pt x="8388" y="65193"/>
                  </a:lnTo>
                  <a:lnTo>
                    <a:pt x="31264" y="31264"/>
                  </a:lnTo>
                  <a:lnTo>
                    <a:pt x="65193" y="8388"/>
                  </a:lnTo>
                  <a:lnTo>
                    <a:pt x="106743" y="0"/>
                  </a:lnTo>
                  <a:lnTo>
                    <a:pt x="111950" y="0"/>
                  </a:lnTo>
                  <a:lnTo>
                    <a:pt x="153500" y="8388"/>
                  </a:lnTo>
                  <a:lnTo>
                    <a:pt x="187429" y="31264"/>
                  </a:lnTo>
                  <a:lnTo>
                    <a:pt x="210305" y="65193"/>
                  </a:lnTo>
                  <a:lnTo>
                    <a:pt x="218694" y="106743"/>
                  </a:lnTo>
                  <a:lnTo>
                    <a:pt x="218694" y="246824"/>
                  </a:lnTo>
                  <a:lnTo>
                    <a:pt x="210305" y="288374"/>
                  </a:lnTo>
                  <a:lnTo>
                    <a:pt x="187429" y="322303"/>
                  </a:lnTo>
                  <a:lnTo>
                    <a:pt x="153500" y="345179"/>
                  </a:lnTo>
                  <a:lnTo>
                    <a:pt x="111950" y="353567"/>
                  </a:lnTo>
                  <a:lnTo>
                    <a:pt x="106743" y="353567"/>
                  </a:lnTo>
                  <a:lnTo>
                    <a:pt x="65193" y="345179"/>
                  </a:lnTo>
                  <a:lnTo>
                    <a:pt x="31264" y="322303"/>
                  </a:lnTo>
                  <a:lnTo>
                    <a:pt x="8388" y="288374"/>
                  </a:lnTo>
                  <a:lnTo>
                    <a:pt x="0" y="246824"/>
                  </a:lnTo>
                  <a:lnTo>
                    <a:pt x="0" y="106743"/>
                  </a:lnTo>
                  <a:close/>
                </a:path>
              </a:pathLst>
            </a:custGeom>
            <a:ln w="76200">
              <a:solidFill>
                <a:srgbClr val="333741"/>
              </a:solidFill>
            </a:ln>
          </p:spPr>
          <p:txBody>
            <a:bodyPr wrap="square" lIns="0" tIns="0" rIns="0" bIns="0" rtlCol="0"/>
            <a:lstStyle/>
            <a:p>
              <a:endParaRPr/>
            </a:p>
          </p:txBody>
        </p:sp>
        <p:sp>
          <p:nvSpPr>
            <p:cNvPr id="6" name="object 5">
              <a:extLst>
                <a:ext uri="{FF2B5EF4-FFF2-40B4-BE49-F238E27FC236}">
                  <a16:creationId xmlns:a16="http://schemas.microsoft.com/office/drawing/2014/main" id="{AFD76F00-8B98-4552-BABC-3E926E231D9B}"/>
                </a:ext>
              </a:extLst>
            </p:cNvPr>
            <p:cNvSpPr/>
            <p:nvPr/>
          </p:nvSpPr>
          <p:spPr>
            <a:xfrm>
              <a:off x="1976628" y="3888485"/>
              <a:ext cx="889000" cy="277495"/>
            </a:xfrm>
            <a:custGeom>
              <a:avLst/>
              <a:gdLst/>
              <a:ahLst/>
              <a:cxnLst/>
              <a:rect l="l" t="t" r="r" b="b"/>
              <a:pathLst>
                <a:path w="889000" h="277495">
                  <a:moveTo>
                    <a:pt x="888479" y="0"/>
                  </a:moveTo>
                  <a:lnTo>
                    <a:pt x="0" y="0"/>
                  </a:lnTo>
                  <a:lnTo>
                    <a:pt x="0" y="99072"/>
                  </a:lnTo>
                  <a:lnTo>
                    <a:pt x="623316" y="99072"/>
                  </a:lnTo>
                  <a:lnTo>
                    <a:pt x="623316" y="277368"/>
                  </a:lnTo>
                  <a:lnTo>
                    <a:pt x="703326" y="277368"/>
                  </a:lnTo>
                  <a:lnTo>
                    <a:pt x="703326" y="99072"/>
                  </a:lnTo>
                  <a:lnTo>
                    <a:pt x="888479" y="99072"/>
                  </a:lnTo>
                  <a:lnTo>
                    <a:pt x="888479" y="0"/>
                  </a:lnTo>
                  <a:close/>
                </a:path>
              </a:pathLst>
            </a:custGeom>
            <a:solidFill>
              <a:srgbClr val="333741"/>
            </a:solidFill>
          </p:spPr>
          <p:txBody>
            <a:bodyPr wrap="square" lIns="0" tIns="0" rIns="0" bIns="0" rtlCol="0"/>
            <a:lstStyle/>
            <a:p>
              <a:endParaRPr/>
            </a:p>
          </p:txBody>
        </p:sp>
        <p:sp>
          <p:nvSpPr>
            <p:cNvPr id="7" name="object 6">
              <a:extLst>
                <a:ext uri="{FF2B5EF4-FFF2-40B4-BE49-F238E27FC236}">
                  <a16:creationId xmlns:a16="http://schemas.microsoft.com/office/drawing/2014/main" id="{B2FE997B-9E3E-4501-A16A-9D0372CBEEC8}"/>
                </a:ext>
              </a:extLst>
            </p:cNvPr>
            <p:cNvSpPr/>
            <p:nvPr/>
          </p:nvSpPr>
          <p:spPr>
            <a:xfrm>
              <a:off x="665605" y="2895218"/>
              <a:ext cx="3232150" cy="2197100"/>
            </a:xfrm>
            <a:custGeom>
              <a:avLst/>
              <a:gdLst/>
              <a:ahLst/>
              <a:cxnLst/>
              <a:rect l="l" t="t" r="r" b="b"/>
              <a:pathLst>
                <a:path w="3232150" h="2197100">
                  <a:moveTo>
                    <a:pt x="941679" y="0"/>
                  </a:moveTo>
                  <a:lnTo>
                    <a:pt x="3231642" y="0"/>
                  </a:lnTo>
                  <a:lnTo>
                    <a:pt x="3231642" y="1255166"/>
                  </a:lnTo>
                  <a:lnTo>
                    <a:pt x="3230416" y="1303625"/>
                  </a:lnTo>
                  <a:lnTo>
                    <a:pt x="3226780" y="1351448"/>
                  </a:lnTo>
                  <a:lnTo>
                    <a:pt x="3220791" y="1398575"/>
                  </a:lnTo>
                  <a:lnTo>
                    <a:pt x="3212510" y="1444948"/>
                  </a:lnTo>
                  <a:lnTo>
                    <a:pt x="3201995" y="1490507"/>
                  </a:lnTo>
                  <a:lnTo>
                    <a:pt x="3189306" y="1535194"/>
                  </a:lnTo>
                  <a:lnTo>
                    <a:pt x="3174501" y="1578948"/>
                  </a:lnTo>
                  <a:lnTo>
                    <a:pt x="3157640" y="1621711"/>
                  </a:lnTo>
                  <a:lnTo>
                    <a:pt x="3138782" y="1663424"/>
                  </a:lnTo>
                  <a:lnTo>
                    <a:pt x="3117986" y="1704027"/>
                  </a:lnTo>
                  <a:lnTo>
                    <a:pt x="3095312" y="1743462"/>
                  </a:lnTo>
                  <a:lnTo>
                    <a:pt x="3070818" y="1781669"/>
                  </a:lnTo>
                  <a:lnTo>
                    <a:pt x="3044564" y="1818589"/>
                  </a:lnTo>
                  <a:lnTo>
                    <a:pt x="3016608" y="1854163"/>
                  </a:lnTo>
                  <a:lnTo>
                    <a:pt x="2987011" y="1888331"/>
                  </a:lnTo>
                  <a:lnTo>
                    <a:pt x="2955831" y="1921035"/>
                  </a:lnTo>
                  <a:lnTo>
                    <a:pt x="2923127" y="1952215"/>
                  </a:lnTo>
                  <a:lnTo>
                    <a:pt x="2888959" y="1981812"/>
                  </a:lnTo>
                  <a:lnTo>
                    <a:pt x="2853385" y="2009768"/>
                  </a:lnTo>
                  <a:lnTo>
                    <a:pt x="2816465" y="2036022"/>
                  </a:lnTo>
                  <a:lnTo>
                    <a:pt x="2778258" y="2060516"/>
                  </a:lnTo>
                  <a:lnTo>
                    <a:pt x="2738823" y="2083190"/>
                  </a:lnTo>
                  <a:lnTo>
                    <a:pt x="2698220" y="2103986"/>
                  </a:lnTo>
                  <a:lnTo>
                    <a:pt x="2656507" y="2122844"/>
                  </a:lnTo>
                  <a:lnTo>
                    <a:pt x="2613744" y="2139705"/>
                  </a:lnTo>
                  <a:lnTo>
                    <a:pt x="2569990" y="2154510"/>
                  </a:lnTo>
                  <a:lnTo>
                    <a:pt x="2525303" y="2167199"/>
                  </a:lnTo>
                  <a:lnTo>
                    <a:pt x="2479744" y="2177714"/>
                  </a:lnTo>
                  <a:lnTo>
                    <a:pt x="2433371" y="2185995"/>
                  </a:lnTo>
                  <a:lnTo>
                    <a:pt x="2386244" y="2191984"/>
                  </a:lnTo>
                  <a:lnTo>
                    <a:pt x="2338421" y="2195620"/>
                  </a:lnTo>
                  <a:lnTo>
                    <a:pt x="2289962" y="2196846"/>
                  </a:lnTo>
                  <a:lnTo>
                    <a:pt x="0" y="2196846"/>
                  </a:lnTo>
                  <a:lnTo>
                    <a:pt x="0" y="941679"/>
                  </a:lnTo>
                  <a:lnTo>
                    <a:pt x="1225" y="893220"/>
                  </a:lnTo>
                  <a:lnTo>
                    <a:pt x="4861" y="845397"/>
                  </a:lnTo>
                  <a:lnTo>
                    <a:pt x="10850" y="798270"/>
                  </a:lnTo>
                  <a:lnTo>
                    <a:pt x="19131" y="751897"/>
                  </a:lnTo>
                  <a:lnTo>
                    <a:pt x="29646" y="706338"/>
                  </a:lnTo>
                  <a:lnTo>
                    <a:pt x="42335" y="661651"/>
                  </a:lnTo>
                  <a:lnTo>
                    <a:pt x="57140" y="617897"/>
                  </a:lnTo>
                  <a:lnTo>
                    <a:pt x="74001" y="575134"/>
                  </a:lnTo>
                  <a:lnTo>
                    <a:pt x="92859" y="533421"/>
                  </a:lnTo>
                  <a:lnTo>
                    <a:pt x="113655" y="492818"/>
                  </a:lnTo>
                  <a:lnTo>
                    <a:pt x="136329" y="453383"/>
                  </a:lnTo>
                  <a:lnTo>
                    <a:pt x="160823" y="415176"/>
                  </a:lnTo>
                  <a:lnTo>
                    <a:pt x="187077" y="378256"/>
                  </a:lnTo>
                  <a:lnTo>
                    <a:pt x="215033" y="342682"/>
                  </a:lnTo>
                  <a:lnTo>
                    <a:pt x="244630" y="308514"/>
                  </a:lnTo>
                  <a:lnTo>
                    <a:pt x="275810" y="275810"/>
                  </a:lnTo>
                  <a:lnTo>
                    <a:pt x="308514" y="244630"/>
                  </a:lnTo>
                  <a:lnTo>
                    <a:pt x="342682" y="215033"/>
                  </a:lnTo>
                  <a:lnTo>
                    <a:pt x="378256" y="187077"/>
                  </a:lnTo>
                  <a:lnTo>
                    <a:pt x="415176" y="160823"/>
                  </a:lnTo>
                  <a:lnTo>
                    <a:pt x="453383" y="136329"/>
                  </a:lnTo>
                  <a:lnTo>
                    <a:pt x="492818" y="113655"/>
                  </a:lnTo>
                  <a:lnTo>
                    <a:pt x="533421" y="92859"/>
                  </a:lnTo>
                  <a:lnTo>
                    <a:pt x="575134" y="74001"/>
                  </a:lnTo>
                  <a:lnTo>
                    <a:pt x="617897" y="57140"/>
                  </a:lnTo>
                  <a:lnTo>
                    <a:pt x="661651" y="42335"/>
                  </a:lnTo>
                  <a:lnTo>
                    <a:pt x="706338" y="29646"/>
                  </a:lnTo>
                  <a:lnTo>
                    <a:pt x="751897" y="19131"/>
                  </a:lnTo>
                  <a:lnTo>
                    <a:pt x="798270" y="10850"/>
                  </a:lnTo>
                  <a:lnTo>
                    <a:pt x="845397" y="4861"/>
                  </a:lnTo>
                  <a:lnTo>
                    <a:pt x="893220" y="1225"/>
                  </a:lnTo>
                  <a:lnTo>
                    <a:pt x="941679" y="0"/>
                  </a:lnTo>
                  <a:close/>
                </a:path>
              </a:pathLst>
            </a:custGeom>
            <a:ln w="57150">
              <a:solidFill>
                <a:srgbClr val="D9D9D5"/>
              </a:solidFill>
              <a:prstDash val="dash"/>
            </a:ln>
          </p:spPr>
          <p:txBody>
            <a:bodyPr wrap="square" lIns="0" tIns="0" rIns="0" bIns="0" rtlCol="0"/>
            <a:lstStyle/>
            <a:p>
              <a:endParaRPr/>
            </a:p>
          </p:txBody>
        </p:sp>
        <p:pic>
          <p:nvPicPr>
            <p:cNvPr id="8" name="object 7">
              <a:extLst>
                <a:ext uri="{FF2B5EF4-FFF2-40B4-BE49-F238E27FC236}">
                  <a16:creationId xmlns:a16="http://schemas.microsoft.com/office/drawing/2014/main" id="{E2519BED-6CFF-4388-BAD5-CF3B715C4BF4}"/>
                </a:ext>
              </a:extLst>
            </p:cNvPr>
            <p:cNvPicPr/>
            <p:nvPr/>
          </p:nvPicPr>
          <p:blipFill>
            <a:blip r:embed="rId3" cstate="print"/>
            <a:stretch>
              <a:fillRect/>
            </a:stretch>
          </p:blipFill>
          <p:spPr>
            <a:xfrm>
              <a:off x="766018" y="3835653"/>
              <a:ext cx="2028118" cy="1365523"/>
            </a:xfrm>
            <a:prstGeom prst="rect">
              <a:avLst/>
            </a:prstGeom>
          </p:spPr>
        </p:pic>
        <p:pic>
          <p:nvPicPr>
            <p:cNvPr id="9" name="object 8">
              <a:extLst>
                <a:ext uri="{FF2B5EF4-FFF2-40B4-BE49-F238E27FC236}">
                  <a16:creationId xmlns:a16="http://schemas.microsoft.com/office/drawing/2014/main" id="{5318D9F2-D1D0-4457-9364-35176BFC483D}"/>
                </a:ext>
              </a:extLst>
            </p:cNvPr>
            <p:cNvPicPr/>
            <p:nvPr/>
          </p:nvPicPr>
          <p:blipFill>
            <a:blip r:embed="rId4" cstate="print"/>
            <a:stretch>
              <a:fillRect/>
            </a:stretch>
          </p:blipFill>
          <p:spPr>
            <a:xfrm>
              <a:off x="1902971" y="2789201"/>
              <a:ext cx="1845357" cy="1364244"/>
            </a:xfrm>
            <a:prstGeom prst="rect">
              <a:avLst/>
            </a:prstGeom>
          </p:spPr>
        </p:pic>
      </p:grpSp>
    </p:spTree>
    <p:extLst>
      <p:ext uri="{BB962C8B-B14F-4D97-AF65-F5344CB8AC3E}">
        <p14:creationId xmlns:p14="http://schemas.microsoft.com/office/powerpoint/2010/main" val="192509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C579AD6-FA95-4FE8-A7D0-EEF4940689FD}"/>
              </a:ext>
            </a:extLst>
          </p:cNvPr>
          <p:cNvSpPr txBox="1">
            <a:spLocks/>
          </p:cNvSpPr>
          <p:nvPr/>
        </p:nvSpPr>
        <p:spPr>
          <a:xfrm>
            <a:off x="473976" y="693222"/>
            <a:ext cx="9634757" cy="67418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dirty="0"/>
              <a:t>How sharing can make a difference ?</a:t>
            </a:r>
            <a:endParaRPr lang="en-AU" dirty="0"/>
          </a:p>
        </p:txBody>
      </p:sp>
      <p:sp>
        <p:nvSpPr>
          <p:cNvPr id="3" name="Content Placeholder 1">
            <a:extLst>
              <a:ext uri="{FF2B5EF4-FFF2-40B4-BE49-F238E27FC236}">
                <a16:creationId xmlns:a16="http://schemas.microsoft.com/office/drawing/2014/main" id="{20A0A763-B53B-44D7-87A8-DFBB38003AC3}"/>
              </a:ext>
            </a:extLst>
          </p:cNvPr>
          <p:cNvSpPr txBox="1">
            <a:spLocks/>
          </p:cNvSpPr>
          <p:nvPr/>
        </p:nvSpPr>
        <p:spPr>
          <a:xfrm>
            <a:off x="457198" y="1577129"/>
            <a:ext cx="10792439" cy="4899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Liana Buchanan, Commissioner for Children and Young People</a:t>
            </a:r>
          </a:p>
          <a:p>
            <a:endParaRPr lang="en-AU" dirty="0"/>
          </a:p>
        </p:txBody>
      </p:sp>
      <p:pic>
        <p:nvPicPr>
          <p:cNvPr id="4" name="Picture 3">
            <a:extLst>
              <a:ext uri="{FF2B5EF4-FFF2-40B4-BE49-F238E27FC236}">
                <a16:creationId xmlns:a16="http://schemas.microsoft.com/office/drawing/2014/main" id="{0A8F8800-CCF3-4FF7-9D02-FE79B552A66E}"/>
              </a:ext>
            </a:extLst>
          </p:cNvPr>
          <p:cNvPicPr>
            <a:picLocks noChangeAspect="1"/>
          </p:cNvPicPr>
          <p:nvPr/>
        </p:nvPicPr>
        <p:blipFill rotWithShape="1">
          <a:blip r:embed="rId3"/>
          <a:srcRect l="7099" t="39111" r="43901" b="10578"/>
          <a:stretch/>
        </p:blipFill>
        <p:spPr>
          <a:xfrm>
            <a:off x="3311387" y="2017678"/>
            <a:ext cx="4480560" cy="2587752"/>
          </a:xfrm>
          <a:prstGeom prst="rect">
            <a:avLst/>
          </a:prstGeom>
        </p:spPr>
      </p:pic>
      <p:sp>
        <p:nvSpPr>
          <p:cNvPr id="5" name="Rectangle 4">
            <a:extLst>
              <a:ext uri="{FF2B5EF4-FFF2-40B4-BE49-F238E27FC236}">
                <a16:creationId xmlns:a16="http://schemas.microsoft.com/office/drawing/2014/main" id="{0214B002-6185-4F36-A016-0243E11A26BE}"/>
              </a:ext>
            </a:extLst>
          </p:cNvPr>
          <p:cNvSpPr/>
          <p:nvPr/>
        </p:nvSpPr>
        <p:spPr>
          <a:xfrm>
            <a:off x="942363" y="5248477"/>
            <a:ext cx="8266176" cy="584775"/>
          </a:xfrm>
          <a:prstGeom prst="rect">
            <a:avLst/>
          </a:prstGeom>
        </p:spPr>
        <p:txBody>
          <a:bodyPr wrap="square">
            <a:spAutoFit/>
          </a:bodyPr>
          <a:lstStyle/>
          <a:p>
            <a:r>
              <a:rPr lang="en-US" sz="1600" b="1" dirty="0">
                <a:solidFill>
                  <a:srgbClr val="58595B"/>
                </a:solidFill>
              </a:rPr>
              <a:t>Click on the link below to watch the video (2 mins):</a:t>
            </a:r>
            <a:endParaRPr lang="en-AU" sz="1600" dirty="0">
              <a:solidFill>
                <a:srgbClr val="58595B"/>
              </a:solidFill>
              <a:hlinkClick r:id="rId4"/>
            </a:endParaRPr>
          </a:p>
          <a:p>
            <a:r>
              <a:rPr lang="en-AU" sz="1600" dirty="0">
                <a:solidFill>
                  <a:srgbClr val="3E9DC8"/>
                </a:solidFill>
                <a:hlinkClick r:id="rId4"/>
              </a:rPr>
              <a:t>https://www.vic.gov.au/child-information-sharing-scheme#how-sharing-can-make-a-difference</a:t>
            </a:r>
            <a:endParaRPr lang="en-AU" sz="1600" dirty="0">
              <a:solidFill>
                <a:srgbClr val="3E9DC8"/>
              </a:solidFill>
            </a:endParaRPr>
          </a:p>
        </p:txBody>
      </p:sp>
    </p:spTree>
    <p:extLst>
      <p:ext uri="{BB962C8B-B14F-4D97-AF65-F5344CB8AC3E}">
        <p14:creationId xmlns:p14="http://schemas.microsoft.com/office/powerpoint/2010/main" val="222404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4EA8480-DCBC-489A-B9DA-3A1DF9549E57}"/>
              </a:ext>
            </a:extLst>
          </p:cNvPr>
          <p:cNvSpPr txBox="1">
            <a:spLocks/>
          </p:cNvSpPr>
          <p:nvPr/>
        </p:nvSpPr>
        <p:spPr>
          <a:xfrm>
            <a:off x="457199" y="550609"/>
            <a:ext cx="10045817"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dirty="0"/>
              <a:t>Who can use the Reforms?</a:t>
            </a:r>
          </a:p>
        </p:txBody>
      </p:sp>
      <p:sp>
        <p:nvSpPr>
          <p:cNvPr id="3" name="object 2">
            <a:extLst>
              <a:ext uri="{FF2B5EF4-FFF2-40B4-BE49-F238E27FC236}">
                <a16:creationId xmlns:a16="http://schemas.microsoft.com/office/drawing/2014/main" id="{2AF8F6AE-FC18-4EB3-A6E4-BE0B4556E0A4}"/>
              </a:ext>
            </a:extLst>
          </p:cNvPr>
          <p:cNvSpPr txBox="1"/>
          <p:nvPr/>
        </p:nvSpPr>
        <p:spPr>
          <a:xfrm>
            <a:off x="605264" y="1420360"/>
            <a:ext cx="6533767" cy="289823"/>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58595B"/>
                </a:solidFill>
                <a:cs typeface="Arial"/>
              </a:rPr>
              <a:t>Prescribed</a:t>
            </a:r>
            <a:r>
              <a:rPr spc="5" dirty="0">
                <a:solidFill>
                  <a:srgbClr val="58595B"/>
                </a:solidFill>
                <a:cs typeface="Arial"/>
              </a:rPr>
              <a:t> </a:t>
            </a:r>
            <a:r>
              <a:rPr spc="-5" dirty="0">
                <a:solidFill>
                  <a:srgbClr val="58595B"/>
                </a:solidFill>
                <a:cs typeface="Arial"/>
              </a:rPr>
              <a:t>Information Sharing</a:t>
            </a:r>
            <a:r>
              <a:rPr spc="20" dirty="0">
                <a:solidFill>
                  <a:srgbClr val="58595B"/>
                </a:solidFill>
                <a:cs typeface="Arial"/>
              </a:rPr>
              <a:t> </a:t>
            </a:r>
            <a:r>
              <a:rPr spc="-5" dirty="0">
                <a:solidFill>
                  <a:srgbClr val="58595B"/>
                </a:solidFill>
                <a:cs typeface="Arial"/>
              </a:rPr>
              <a:t>Entities</a:t>
            </a:r>
            <a:r>
              <a:rPr dirty="0">
                <a:solidFill>
                  <a:srgbClr val="58595B"/>
                </a:solidFill>
                <a:cs typeface="Arial"/>
              </a:rPr>
              <a:t> </a:t>
            </a:r>
            <a:r>
              <a:rPr spc="-5" dirty="0">
                <a:solidFill>
                  <a:srgbClr val="58595B"/>
                </a:solidFill>
                <a:cs typeface="Arial"/>
              </a:rPr>
              <a:t>(ISEs)</a:t>
            </a:r>
            <a:endParaRPr dirty="0">
              <a:solidFill>
                <a:srgbClr val="58595B"/>
              </a:solidFill>
              <a:cs typeface="Arial"/>
            </a:endParaRPr>
          </a:p>
        </p:txBody>
      </p:sp>
      <p:pic>
        <p:nvPicPr>
          <p:cNvPr id="4" name="Picture 3">
            <a:extLst>
              <a:ext uri="{FF2B5EF4-FFF2-40B4-BE49-F238E27FC236}">
                <a16:creationId xmlns:a16="http://schemas.microsoft.com/office/drawing/2014/main" id="{503FFE14-2124-4EFB-833E-B31ED4EC9644}"/>
              </a:ext>
            </a:extLst>
          </p:cNvPr>
          <p:cNvPicPr>
            <a:picLocks noChangeAspect="1"/>
          </p:cNvPicPr>
          <p:nvPr/>
        </p:nvPicPr>
        <p:blipFill rotWithShape="1">
          <a:blip r:embed="rId3"/>
          <a:srcRect l="3353" t="2294" r="2023" b="-418"/>
          <a:stretch/>
        </p:blipFill>
        <p:spPr>
          <a:xfrm>
            <a:off x="924045" y="1779135"/>
            <a:ext cx="9658663" cy="4151882"/>
          </a:xfrm>
          <a:prstGeom prst="rect">
            <a:avLst/>
          </a:prstGeom>
        </p:spPr>
      </p:pic>
    </p:spTree>
    <p:extLst>
      <p:ext uri="{BB962C8B-B14F-4D97-AF65-F5344CB8AC3E}">
        <p14:creationId xmlns:p14="http://schemas.microsoft.com/office/powerpoint/2010/main" val="302196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F5350A4-29BD-4545-A222-3E36234B33EC}"/>
              </a:ext>
            </a:extLst>
          </p:cNvPr>
          <p:cNvSpPr txBox="1">
            <a:spLocks/>
          </p:cNvSpPr>
          <p:nvPr/>
        </p:nvSpPr>
        <p:spPr>
          <a:xfrm>
            <a:off x="457200" y="399418"/>
            <a:ext cx="8229600" cy="900876"/>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4000" dirty="0"/>
              <a:t>Child wellbeing and safety obligations</a:t>
            </a:r>
          </a:p>
        </p:txBody>
      </p:sp>
      <p:pic>
        <p:nvPicPr>
          <p:cNvPr id="4" name="Picture 3">
            <a:extLst>
              <a:ext uri="{FF2B5EF4-FFF2-40B4-BE49-F238E27FC236}">
                <a16:creationId xmlns:a16="http://schemas.microsoft.com/office/drawing/2014/main" id="{53FB902F-24A8-46C1-88D5-1FEE5EAED0F1}"/>
              </a:ext>
            </a:extLst>
          </p:cNvPr>
          <p:cNvPicPr>
            <a:picLocks noChangeAspect="1"/>
          </p:cNvPicPr>
          <p:nvPr/>
        </p:nvPicPr>
        <p:blipFill>
          <a:blip r:embed="rId3"/>
          <a:stretch>
            <a:fillRect/>
          </a:stretch>
        </p:blipFill>
        <p:spPr>
          <a:xfrm>
            <a:off x="628122" y="1666644"/>
            <a:ext cx="6410230" cy="4179974"/>
          </a:xfrm>
          <a:prstGeom prst="rect">
            <a:avLst/>
          </a:prstGeom>
        </p:spPr>
      </p:pic>
      <p:sp>
        <p:nvSpPr>
          <p:cNvPr id="5" name="object 4">
            <a:extLst>
              <a:ext uri="{FF2B5EF4-FFF2-40B4-BE49-F238E27FC236}">
                <a16:creationId xmlns:a16="http://schemas.microsoft.com/office/drawing/2014/main" id="{D9A7092D-0039-4005-8F57-9D67B12521FD}"/>
              </a:ext>
            </a:extLst>
          </p:cNvPr>
          <p:cNvSpPr txBox="1"/>
          <p:nvPr/>
        </p:nvSpPr>
        <p:spPr>
          <a:xfrm>
            <a:off x="8573809" y="2332967"/>
            <a:ext cx="2414951" cy="2501556"/>
          </a:xfrm>
          <a:prstGeom prst="rect">
            <a:avLst/>
          </a:prstGeom>
        </p:spPr>
        <p:txBody>
          <a:bodyPr vert="horz" wrap="square" lIns="0" tIns="8483" rIns="0" bIns="0" rtlCol="0">
            <a:spAutoFit/>
          </a:bodyPr>
          <a:lstStyle/>
          <a:p>
            <a:pPr marL="8929">
              <a:spcBef>
                <a:spcPts val="67"/>
              </a:spcBef>
            </a:pPr>
            <a:r>
              <a:rPr spc="-4" dirty="0">
                <a:solidFill>
                  <a:srgbClr val="37393D"/>
                </a:solidFill>
                <a:cs typeface="Arial"/>
              </a:rPr>
              <a:t>Existing</a:t>
            </a:r>
            <a:r>
              <a:rPr dirty="0">
                <a:solidFill>
                  <a:srgbClr val="37393D"/>
                </a:solidFill>
                <a:cs typeface="Arial"/>
              </a:rPr>
              <a:t> </a:t>
            </a:r>
            <a:r>
              <a:rPr spc="-4" dirty="0">
                <a:solidFill>
                  <a:srgbClr val="37393D"/>
                </a:solidFill>
                <a:cs typeface="Arial"/>
              </a:rPr>
              <a:t>obligations</a:t>
            </a:r>
            <a:r>
              <a:rPr spc="14" dirty="0">
                <a:solidFill>
                  <a:srgbClr val="37393D"/>
                </a:solidFill>
                <a:cs typeface="Arial"/>
              </a:rPr>
              <a:t> </a:t>
            </a:r>
            <a:r>
              <a:rPr spc="-4" dirty="0">
                <a:solidFill>
                  <a:srgbClr val="37393D"/>
                </a:solidFill>
                <a:cs typeface="Arial"/>
              </a:rPr>
              <a:t>continue</a:t>
            </a:r>
            <a:r>
              <a:rPr spc="4" dirty="0">
                <a:solidFill>
                  <a:srgbClr val="37393D"/>
                </a:solidFill>
                <a:cs typeface="Arial"/>
              </a:rPr>
              <a:t> </a:t>
            </a:r>
            <a:r>
              <a:rPr spc="-4" dirty="0">
                <a:solidFill>
                  <a:srgbClr val="37393D"/>
                </a:solidFill>
                <a:cs typeface="Arial"/>
              </a:rPr>
              <a:t>to</a:t>
            </a:r>
            <a:r>
              <a:rPr spc="-11" dirty="0">
                <a:solidFill>
                  <a:srgbClr val="37393D"/>
                </a:solidFill>
                <a:cs typeface="Arial"/>
              </a:rPr>
              <a:t> </a:t>
            </a:r>
            <a:r>
              <a:rPr spc="-21" dirty="0">
                <a:solidFill>
                  <a:srgbClr val="37393D"/>
                </a:solidFill>
                <a:cs typeface="Arial"/>
              </a:rPr>
              <a:t>apply,</a:t>
            </a:r>
            <a:r>
              <a:rPr dirty="0">
                <a:solidFill>
                  <a:srgbClr val="37393D"/>
                </a:solidFill>
                <a:cs typeface="Arial"/>
              </a:rPr>
              <a:t> </a:t>
            </a:r>
            <a:r>
              <a:rPr spc="-4" dirty="0">
                <a:solidFill>
                  <a:srgbClr val="37393D"/>
                </a:solidFill>
                <a:cs typeface="Arial"/>
              </a:rPr>
              <a:t>including</a:t>
            </a:r>
            <a:r>
              <a:rPr spc="18" dirty="0">
                <a:solidFill>
                  <a:srgbClr val="37393D"/>
                </a:solidFill>
                <a:cs typeface="Arial"/>
              </a:rPr>
              <a:t> </a:t>
            </a:r>
            <a:r>
              <a:rPr spc="-4" dirty="0">
                <a:solidFill>
                  <a:srgbClr val="37393D"/>
                </a:solidFill>
                <a:cs typeface="Arial"/>
              </a:rPr>
              <a:t>mandatory</a:t>
            </a:r>
            <a:r>
              <a:rPr spc="-7" dirty="0">
                <a:solidFill>
                  <a:srgbClr val="37393D"/>
                </a:solidFill>
                <a:cs typeface="Arial"/>
              </a:rPr>
              <a:t> </a:t>
            </a:r>
            <a:r>
              <a:rPr spc="-4" dirty="0">
                <a:solidFill>
                  <a:srgbClr val="37393D"/>
                </a:solidFill>
                <a:cs typeface="Arial"/>
              </a:rPr>
              <a:t>reporting</a:t>
            </a:r>
            <a:endParaRPr dirty="0">
              <a:cs typeface="Arial"/>
            </a:endParaRPr>
          </a:p>
          <a:p>
            <a:pPr>
              <a:spcBef>
                <a:spcPts val="14"/>
              </a:spcBef>
            </a:pPr>
            <a:endParaRPr dirty="0">
              <a:cs typeface="Arial"/>
            </a:endParaRPr>
          </a:p>
          <a:p>
            <a:pPr marL="16966" marR="123225" indent="-446"/>
            <a:r>
              <a:rPr spc="-4" dirty="0">
                <a:solidFill>
                  <a:srgbClr val="37393D"/>
                </a:solidFill>
                <a:cs typeface="Arial"/>
              </a:rPr>
              <a:t>CISS</a:t>
            </a:r>
            <a:r>
              <a:rPr dirty="0">
                <a:solidFill>
                  <a:srgbClr val="37393D"/>
                </a:solidFill>
                <a:cs typeface="Arial"/>
              </a:rPr>
              <a:t> </a:t>
            </a:r>
            <a:r>
              <a:rPr spc="-4" dirty="0">
                <a:solidFill>
                  <a:srgbClr val="37393D"/>
                </a:solidFill>
                <a:cs typeface="Arial"/>
              </a:rPr>
              <a:t>and</a:t>
            </a:r>
            <a:r>
              <a:rPr dirty="0">
                <a:solidFill>
                  <a:srgbClr val="37393D"/>
                </a:solidFill>
                <a:cs typeface="Arial"/>
              </a:rPr>
              <a:t> </a:t>
            </a:r>
            <a:r>
              <a:rPr spc="-4" dirty="0">
                <a:solidFill>
                  <a:srgbClr val="37393D"/>
                </a:solidFill>
                <a:cs typeface="Arial"/>
              </a:rPr>
              <a:t>FVISS</a:t>
            </a:r>
            <a:r>
              <a:rPr spc="4" dirty="0">
                <a:solidFill>
                  <a:srgbClr val="37393D"/>
                </a:solidFill>
                <a:cs typeface="Arial"/>
              </a:rPr>
              <a:t> </a:t>
            </a:r>
            <a:r>
              <a:rPr spc="-4" dirty="0">
                <a:solidFill>
                  <a:srgbClr val="37393D"/>
                </a:solidFill>
                <a:cs typeface="Arial"/>
              </a:rPr>
              <a:t>provide</a:t>
            </a:r>
            <a:r>
              <a:rPr dirty="0">
                <a:solidFill>
                  <a:srgbClr val="37393D"/>
                </a:solidFill>
                <a:cs typeface="Arial"/>
              </a:rPr>
              <a:t> </a:t>
            </a:r>
            <a:r>
              <a:rPr b="1" spc="-4" dirty="0">
                <a:solidFill>
                  <a:srgbClr val="37393D"/>
                </a:solidFill>
                <a:cs typeface="Arial"/>
              </a:rPr>
              <a:t>additional</a:t>
            </a:r>
            <a:r>
              <a:rPr b="1" dirty="0">
                <a:solidFill>
                  <a:srgbClr val="37393D"/>
                </a:solidFill>
                <a:cs typeface="Arial"/>
              </a:rPr>
              <a:t> </a:t>
            </a:r>
            <a:r>
              <a:rPr spc="-4" dirty="0">
                <a:solidFill>
                  <a:srgbClr val="37393D"/>
                </a:solidFill>
                <a:cs typeface="Arial"/>
              </a:rPr>
              <a:t>permissions</a:t>
            </a:r>
            <a:r>
              <a:rPr spc="7" dirty="0">
                <a:solidFill>
                  <a:srgbClr val="37393D"/>
                </a:solidFill>
                <a:cs typeface="Arial"/>
              </a:rPr>
              <a:t> </a:t>
            </a:r>
            <a:r>
              <a:rPr spc="-4" dirty="0">
                <a:solidFill>
                  <a:srgbClr val="37393D"/>
                </a:solidFill>
                <a:cs typeface="Arial"/>
              </a:rPr>
              <a:t>to</a:t>
            </a:r>
            <a:r>
              <a:rPr spc="-11" dirty="0">
                <a:solidFill>
                  <a:srgbClr val="37393D"/>
                </a:solidFill>
                <a:cs typeface="Arial"/>
              </a:rPr>
              <a:t> </a:t>
            </a:r>
            <a:r>
              <a:rPr spc="-4" dirty="0">
                <a:solidFill>
                  <a:srgbClr val="37393D"/>
                </a:solidFill>
                <a:cs typeface="Arial"/>
              </a:rPr>
              <a:t>share relevant </a:t>
            </a:r>
            <a:r>
              <a:rPr spc="-380" dirty="0">
                <a:solidFill>
                  <a:srgbClr val="37393D"/>
                </a:solidFill>
                <a:cs typeface="Arial"/>
              </a:rPr>
              <a:t> </a:t>
            </a:r>
            <a:r>
              <a:rPr spc="-4" dirty="0">
                <a:solidFill>
                  <a:srgbClr val="37393D"/>
                </a:solidFill>
                <a:cs typeface="Arial"/>
              </a:rPr>
              <a:t>information</a:t>
            </a:r>
            <a:endParaRPr dirty="0">
              <a:cs typeface="Arial"/>
            </a:endParaRPr>
          </a:p>
        </p:txBody>
      </p:sp>
      <p:sp>
        <p:nvSpPr>
          <p:cNvPr id="6" name="object 5">
            <a:extLst>
              <a:ext uri="{FF2B5EF4-FFF2-40B4-BE49-F238E27FC236}">
                <a16:creationId xmlns:a16="http://schemas.microsoft.com/office/drawing/2014/main" id="{D0D1B18F-27C5-4FD4-9E29-D93075B3A54B}"/>
              </a:ext>
            </a:extLst>
          </p:cNvPr>
          <p:cNvSpPr/>
          <p:nvPr/>
        </p:nvSpPr>
        <p:spPr>
          <a:xfrm>
            <a:off x="7884947" y="2427466"/>
            <a:ext cx="438582" cy="392906"/>
          </a:xfrm>
          <a:custGeom>
            <a:avLst/>
            <a:gdLst/>
            <a:ahLst/>
            <a:cxnLst/>
            <a:rect l="l" t="t" r="r" b="b"/>
            <a:pathLst>
              <a:path w="567055" h="558800">
                <a:moveTo>
                  <a:pt x="283392" y="558688"/>
                </a:moveTo>
                <a:lnTo>
                  <a:pt x="237520" y="555057"/>
                </a:lnTo>
                <a:lnTo>
                  <a:pt x="193969" y="544541"/>
                </a:lnTo>
                <a:lnTo>
                  <a:pt x="153330" y="527704"/>
                </a:lnTo>
                <a:lnTo>
                  <a:pt x="116194" y="505108"/>
                </a:lnTo>
                <a:lnTo>
                  <a:pt x="83151" y="477318"/>
                </a:lnTo>
                <a:lnTo>
                  <a:pt x="54791" y="444897"/>
                </a:lnTo>
                <a:lnTo>
                  <a:pt x="31706" y="408409"/>
                </a:lnTo>
                <a:lnTo>
                  <a:pt x="14485" y="368419"/>
                </a:lnTo>
                <a:lnTo>
                  <a:pt x="3719" y="325488"/>
                </a:lnTo>
                <a:lnTo>
                  <a:pt x="0" y="280183"/>
                </a:lnTo>
                <a:lnTo>
                  <a:pt x="3719" y="234422"/>
                </a:lnTo>
                <a:lnTo>
                  <a:pt x="14485" y="191128"/>
                </a:lnTo>
                <a:lnTo>
                  <a:pt x="31706" y="150854"/>
                </a:lnTo>
                <a:lnTo>
                  <a:pt x="54791" y="114153"/>
                </a:lnTo>
                <a:lnTo>
                  <a:pt x="83151" y="81580"/>
                </a:lnTo>
                <a:lnTo>
                  <a:pt x="116194" y="53687"/>
                </a:lnTo>
                <a:lnTo>
                  <a:pt x="153330" y="31029"/>
                </a:lnTo>
                <a:lnTo>
                  <a:pt x="193969" y="14160"/>
                </a:lnTo>
                <a:lnTo>
                  <a:pt x="237520" y="3632"/>
                </a:lnTo>
                <a:lnTo>
                  <a:pt x="283392" y="0"/>
                </a:lnTo>
                <a:lnTo>
                  <a:pt x="329265" y="3632"/>
                </a:lnTo>
                <a:lnTo>
                  <a:pt x="372816" y="14160"/>
                </a:lnTo>
                <a:lnTo>
                  <a:pt x="413455" y="31029"/>
                </a:lnTo>
                <a:lnTo>
                  <a:pt x="420343" y="35232"/>
                </a:lnTo>
                <a:lnTo>
                  <a:pt x="283392" y="35232"/>
                </a:lnTo>
                <a:lnTo>
                  <a:pt x="233769" y="40183"/>
                </a:lnTo>
                <a:lnTo>
                  <a:pt x="187408" y="54395"/>
                </a:lnTo>
                <a:lnTo>
                  <a:pt x="145342" y="76904"/>
                </a:lnTo>
                <a:lnTo>
                  <a:pt x="108605" y="106746"/>
                </a:lnTo>
                <a:lnTo>
                  <a:pt x="78232" y="142958"/>
                </a:lnTo>
                <a:lnTo>
                  <a:pt x="55257" y="184578"/>
                </a:lnTo>
                <a:lnTo>
                  <a:pt x="40713" y="230640"/>
                </a:lnTo>
                <a:lnTo>
                  <a:pt x="35636" y="280183"/>
                </a:lnTo>
                <a:lnTo>
                  <a:pt x="40713" y="329171"/>
                </a:lnTo>
                <a:lnTo>
                  <a:pt x="55257" y="374818"/>
                </a:lnTo>
                <a:lnTo>
                  <a:pt x="78232" y="416139"/>
                </a:lnTo>
                <a:lnTo>
                  <a:pt x="108605" y="452151"/>
                </a:lnTo>
                <a:lnTo>
                  <a:pt x="145342" y="481872"/>
                </a:lnTo>
                <a:lnTo>
                  <a:pt x="187408" y="504319"/>
                </a:lnTo>
                <a:lnTo>
                  <a:pt x="233769" y="518507"/>
                </a:lnTo>
                <a:lnTo>
                  <a:pt x="283392" y="523455"/>
                </a:lnTo>
                <a:lnTo>
                  <a:pt x="420436" y="523455"/>
                </a:lnTo>
                <a:lnTo>
                  <a:pt x="413455" y="527704"/>
                </a:lnTo>
                <a:lnTo>
                  <a:pt x="372816" y="544541"/>
                </a:lnTo>
                <a:lnTo>
                  <a:pt x="329265" y="555057"/>
                </a:lnTo>
                <a:lnTo>
                  <a:pt x="283392" y="558688"/>
                </a:lnTo>
                <a:close/>
              </a:path>
              <a:path w="567055" h="558800">
                <a:moveTo>
                  <a:pt x="420436" y="523455"/>
                </a:moveTo>
                <a:lnTo>
                  <a:pt x="283392" y="523455"/>
                </a:lnTo>
                <a:lnTo>
                  <a:pt x="333503" y="518507"/>
                </a:lnTo>
                <a:lnTo>
                  <a:pt x="380093" y="504319"/>
                </a:lnTo>
                <a:lnTo>
                  <a:pt x="422189" y="481872"/>
                </a:lnTo>
                <a:lnTo>
                  <a:pt x="458816" y="452151"/>
                </a:lnTo>
                <a:lnTo>
                  <a:pt x="489000" y="416139"/>
                </a:lnTo>
                <a:lnTo>
                  <a:pt x="511767" y="374818"/>
                </a:lnTo>
                <a:lnTo>
                  <a:pt x="526141" y="329171"/>
                </a:lnTo>
                <a:lnTo>
                  <a:pt x="531149" y="280183"/>
                </a:lnTo>
                <a:lnTo>
                  <a:pt x="526141" y="230640"/>
                </a:lnTo>
                <a:lnTo>
                  <a:pt x="511767" y="184578"/>
                </a:lnTo>
                <a:lnTo>
                  <a:pt x="489000" y="142958"/>
                </a:lnTo>
                <a:lnTo>
                  <a:pt x="458816" y="106746"/>
                </a:lnTo>
                <a:lnTo>
                  <a:pt x="422189" y="76904"/>
                </a:lnTo>
                <a:lnTo>
                  <a:pt x="380093" y="54395"/>
                </a:lnTo>
                <a:lnTo>
                  <a:pt x="333503" y="40183"/>
                </a:lnTo>
                <a:lnTo>
                  <a:pt x="283392" y="35232"/>
                </a:lnTo>
                <a:lnTo>
                  <a:pt x="420343" y="35232"/>
                </a:lnTo>
                <a:lnTo>
                  <a:pt x="483634" y="81580"/>
                </a:lnTo>
                <a:lnTo>
                  <a:pt x="511994" y="114153"/>
                </a:lnTo>
                <a:lnTo>
                  <a:pt x="535079" y="150854"/>
                </a:lnTo>
                <a:lnTo>
                  <a:pt x="552300" y="191128"/>
                </a:lnTo>
                <a:lnTo>
                  <a:pt x="563066" y="234422"/>
                </a:lnTo>
                <a:lnTo>
                  <a:pt x="566785" y="280183"/>
                </a:lnTo>
                <a:lnTo>
                  <a:pt x="563066" y="325488"/>
                </a:lnTo>
                <a:lnTo>
                  <a:pt x="552300" y="368419"/>
                </a:lnTo>
                <a:lnTo>
                  <a:pt x="535079" y="408409"/>
                </a:lnTo>
                <a:lnTo>
                  <a:pt x="511994" y="444897"/>
                </a:lnTo>
                <a:lnTo>
                  <a:pt x="483634" y="477318"/>
                </a:lnTo>
                <a:lnTo>
                  <a:pt x="450591" y="505108"/>
                </a:lnTo>
                <a:lnTo>
                  <a:pt x="420436" y="523455"/>
                </a:lnTo>
                <a:close/>
              </a:path>
              <a:path w="567055" h="558800">
                <a:moveTo>
                  <a:pt x="312241" y="348970"/>
                </a:moveTo>
                <a:lnTo>
                  <a:pt x="254544" y="348970"/>
                </a:lnTo>
                <a:lnTo>
                  <a:pt x="247756" y="122475"/>
                </a:lnTo>
                <a:lnTo>
                  <a:pt x="319029" y="122475"/>
                </a:lnTo>
                <a:lnTo>
                  <a:pt x="312241" y="348970"/>
                </a:lnTo>
                <a:close/>
              </a:path>
              <a:path w="567055" h="558800">
                <a:moveTo>
                  <a:pt x="283392" y="454668"/>
                </a:moveTo>
                <a:lnTo>
                  <a:pt x="250302" y="432648"/>
                </a:lnTo>
                <a:lnTo>
                  <a:pt x="247756" y="419435"/>
                </a:lnTo>
                <a:lnTo>
                  <a:pt x="248393" y="412200"/>
                </a:lnTo>
                <a:lnTo>
                  <a:pt x="276074" y="384832"/>
                </a:lnTo>
                <a:lnTo>
                  <a:pt x="283392" y="384203"/>
                </a:lnTo>
                <a:lnTo>
                  <a:pt x="290711" y="384832"/>
                </a:lnTo>
                <a:lnTo>
                  <a:pt x="318392" y="412200"/>
                </a:lnTo>
                <a:lnTo>
                  <a:pt x="319029" y="419435"/>
                </a:lnTo>
                <a:lnTo>
                  <a:pt x="318392" y="425963"/>
                </a:lnTo>
                <a:lnTo>
                  <a:pt x="290711" y="454039"/>
                </a:lnTo>
                <a:lnTo>
                  <a:pt x="283392" y="454668"/>
                </a:lnTo>
                <a:close/>
              </a:path>
            </a:pathLst>
          </a:custGeom>
          <a:solidFill>
            <a:srgbClr val="585858"/>
          </a:solidFill>
        </p:spPr>
        <p:txBody>
          <a:bodyPr wrap="square" lIns="0" tIns="0" rIns="0" bIns="0" rtlCol="0"/>
          <a:lstStyle/>
          <a:p>
            <a:endParaRPr sz="1266" dirty="0"/>
          </a:p>
        </p:txBody>
      </p:sp>
      <p:pic>
        <p:nvPicPr>
          <p:cNvPr id="7" name="object 3">
            <a:extLst>
              <a:ext uri="{FF2B5EF4-FFF2-40B4-BE49-F238E27FC236}">
                <a16:creationId xmlns:a16="http://schemas.microsoft.com/office/drawing/2014/main" id="{7961DD98-E859-4CBB-AF3B-07DFB6721697}"/>
              </a:ext>
            </a:extLst>
          </p:cNvPr>
          <p:cNvPicPr/>
          <p:nvPr/>
        </p:nvPicPr>
        <p:blipFill>
          <a:blip r:embed="rId4" cstate="print"/>
          <a:stretch>
            <a:fillRect/>
          </a:stretch>
        </p:blipFill>
        <p:spPr>
          <a:xfrm>
            <a:off x="7864958" y="3756631"/>
            <a:ext cx="478559" cy="430767"/>
          </a:xfrm>
          <a:prstGeom prst="rect">
            <a:avLst/>
          </a:prstGeom>
        </p:spPr>
      </p:pic>
    </p:spTree>
    <p:extLst>
      <p:ext uri="{BB962C8B-B14F-4D97-AF65-F5344CB8AC3E}">
        <p14:creationId xmlns:p14="http://schemas.microsoft.com/office/powerpoint/2010/main" val="140680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31936DC-5510-441B-A06A-E14E8CCF00A8}"/>
              </a:ext>
            </a:extLst>
          </p:cNvPr>
          <p:cNvSpPr txBox="1">
            <a:spLocks/>
          </p:cNvSpPr>
          <p:nvPr/>
        </p:nvSpPr>
        <p:spPr>
          <a:xfrm>
            <a:off x="499145" y="445163"/>
            <a:ext cx="8229600" cy="385514"/>
          </a:xfrm>
          <a:prstGeom prst="rect">
            <a:avLst/>
          </a:prstGeom>
        </p:spPr>
        <p:txBody>
          <a:bodyPr/>
          <a:lstStyle>
            <a:lvl1pPr algn="l" defTabSz="914400" rtl="0" eaLnBrk="1" latinLnBrk="0" hangingPunct="1">
              <a:lnSpc>
                <a:spcPct val="90000"/>
              </a:lnSpc>
              <a:spcBef>
                <a:spcPct val="0"/>
              </a:spcBef>
              <a:buNone/>
              <a:defRPr sz="4400" kern="1200">
                <a:solidFill>
                  <a:srgbClr val="61A4D7"/>
                </a:solidFill>
                <a:latin typeface="+mn-lt"/>
                <a:ea typeface="+mj-ea"/>
                <a:cs typeface="+mj-cs"/>
              </a:defRPr>
            </a:lvl1pPr>
          </a:lstStyle>
          <a:p>
            <a:r>
              <a:rPr lang="en-US" sz="3600" dirty="0"/>
              <a:t>Child Information Sharing Scheme (CISS)</a:t>
            </a:r>
          </a:p>
        </p:txBody>
      </p:sp>
      <p:sp>
        <p:nvSpPr>
          <p:cNvPr id="3" name="object 3">
            <a:extLst>
              <a:ext uri="{FF2B5EF4-FFF2-40B4-BE49-F238E27FC236}">
                <a16:creationId xmlns:a16="http://schemas.microsoft.com/office/drawing/2014/main" id="{F5AB0EEF-5E26-4D12-9B76-5BB221F6E96A}"/>
              </a:ext>
            </a:extLst>
          </p:cNvPr>
          <p:cNvSpPr/>
          <p:nvPr/>
        </p:nvSpPr>
        <p:spPr>
          <a:xfrm>
            <a:off x="1799352" y="1837159"/>
            <a:ext cx="5629186" cy="645616"/>
          </a:xfrm>
          <a:custGeom>
            <a:avLst/>
            <a:gdLst/>
            <a:ahLst/>
            <a:cxnLst/>
            <a:rect l="l" t="t" r="r" b="b"/>
            <a:pathLst>
              <a:path w="7255509" h="918210">
                <a:moveTo>
                  <a:pt x="7101967" y="0"/>
                </a:moveTo>
                <a:lnTo>
                  <a:pt x="153035" y="0"/>
                </a:lnTo>
                <a:lnTo>
                  <a:pt x="104664" y="7801"/>
                </a:lnTo>
                <a:lnTo>
                  <a:pt x="62654" y="29526"/>
                </a:lnTo>
                <a:lnTo>
                  <a:pt x="29526" y="62654"/>
                </a:lnTo>
                <a:lnTo>
                  <a:pt x="7801" y="104664"/>
                </a:lnTo>
                <a:lnTo>
                  <a:pt x="0" y="153035"/>
                </a:lnTo>
                <a:lnTo>
                  <a:pt x="0" y="765175"/>
                </a:lnTo>
                <a:lnTo>
                  <a:pt x="7801" y="813545"/>
                </a:lnTo>
                <a:lnTo>
                  <a:pt x="29526" y="855555"/>
                </a:lnTo>
                <a:lnTo>
                  <a:pt x="62654" y="888683"/>
                </a:lnTo>
                <a:lnTo>
                  <a:pt x="104664" y="910408"/>
                </a:lnTo>
                <a:lnTo>
                  <a:pt x="153035" y="918210"/>
                </a:lnTo>
                <a:lnTo>
                  <a:pt x="7101967" y="918210"/>
                </a:lnTo>
                <a:lnTo>
                  <a:pt x="7150337" y="910408"/>
                </a:lnTo>
                <a:lnTo>
                  <a:pt x="7192347" y="888683"/>
                </a:lnTo>
                <a:lnTo>
                  <a:pt x="7225475" y="855555"/>
                </a:lnTo>
                <a:lnTo>
                  <a:pt x="7247200" y="813545"/>
                </a:lnTo>
                <a:lnTo>
                  <a:pt x="7255002" y="765175"/>
                </a:lnTo>
                <a:lnTo>
                  <a:pt x="7255002" y="153035"/>
                </a:lnTo>
                <a:lnTo>
                  <a:pt x="7247200" y="104664"/>
                </a:lnTo>
                <a:lnTo>
                  <a:pt x="7225475" y="62654"/>
                </a:lnTo>
                <a:lnTo>
                  <a:pt x="7192347" y="29526"/>
                </a:lnTo>
                <a:lnTo>
                  <a:pt x="7150337" y="7801"/>
                </a:lnTo>
                <a:lnTo>
                  <a:pt x="7101967" y="0"/>
                </a:lnTo>
                <a:close/>
              </a:path>
            </a:pathLst>
          </a:custGeom>
          <a:solidFill>
            <a:srgbClr val="E7E6E6"/>
          </a:solidFill>
        </p:spPr>
        <p:txBody>
          <a:bodyPr wrap="square" lIns="0" tIns="0" rIns="0" bIns="0" rtlCol="0"/>
          <a:lstStyle/>
          <a:p>
            <a:endParaRPr sz="1266"/>
          </a:p>
        </p:txBody>
      </p:sp>
      <p:sp>
        <p:nvSpPr>
          <p:cNvPr id="4" name="object 4">
            <a:extLst>
              <a:ext uri="{FF2B5EF4-FFF2-40B4-BE49-F238E27FC236}">
                <a16:creationId xmlns:a16="http://schemas.microsoft.com/office/drawing/2014/main" id="{159E8C98-A46D-4977-824F-F9A4A1E82008}"/>
              </a:ext>
            </a:extLst>
          </p:cNvPr>
          <p:cNvSpPr txBox="1"/>
          <p:nvPr/>
        </p:nvSpPr>
        <p:spPr>
          <a:xfrm>
            <a:off x="3507561" y="1948062"/>
            <a:ext cx="3201739" cy="441248"/>
          </a:xfrm>
          <a:prstGeom prst="rect">
            <a:avLst/>
          </a:prstGeom>
        </p:spPr>
        <p:txBody>
          <a:bodyPr vert="horz" wrap="square" lIns="0" tIns="8483" rIns="0" bIns="0" rtlCol="0">
            <a:spAutoFit/>
          </a:bodyPr>
          <a:lstStyle/>
          <a:p>
            <a:pPr algn="ctr">
              <a:spcBef>
                <a:spcPts val="67"/>
              </a:spcBef>
            </a:pPr>
            <a:r>
              <a:rPr sz="1406" spc="-4" dirty="0">
                <a:solidFill>
                  <a:srgbClr val="C5511A"/>
                </a:solidFill>
                <a:latin typeface="Arial"/>
                <a:cs typeface="Arial"/>
              </a:rPr>
              <a:t>CISS is</a:t>
            </a:r>
            <a:r>
              <a:rPr sz="1406" spc="-7" dirty="0">
                <a:solidFill>
                  <a:srgbClr val="C5511A"/>
                </a:solidFill>
                <a:latin typeface="Arial"/>
                <a:cs typeface="Arial"/>
              </a:rPr>
              <a:t> </a:t>
            </a:r>
            <a:r>
              <a:rPr sz="1406" spc="-4" dirty="0">
                <a:solidFill>
                  <a:srgbClr val="C5511A"/>
                </a:solidFill>
                <a:latin typeface="Arial"/>
                <a:cs typeface="Arial"/>
              </a:rPr>
              <a:t>established</a:t>
            </a:r>
            <a:r>
              <a:rPr sz="1406" dirty="0">
                <a:solidFill>
                  <a:srgbClr val="C5511A"/>
                </a:solidFill>
                <a:latin typeface="Arial"/>
                <a:cs typeface="Arial"/>
              </a:rPr>
              <a:t> </a:t>
            </a:r>
            <a:r>
              <a:rPr sz="1406" spc="-4" dirty="0">
                <a:solidFill>
                  <a:srgbClr val="C5511A"/>
                </a:solidFill>
                <a:latin typeface="Arial"/>
                <a:cs typeface="Arial"/>
              </a:rPr>
              <a:t>under</a:t>
            </a:r>
            <a:r>
              <a:rPr sz="1406" spc="-7" dirty="0">
                <a:solidFill>
                  <a:srgbClr val="C5511A"/>
                </a:solidFill>
                <a:latin typeface="Arial"/>
                <a:cs typeface="Arial"/>
              </a:rPr>
              <a:t> </a:t>
            </a:r>
            <a:r>
              <a:rPr sz="1406" spc="-4" dirty="0">
                <a:solidFill>
                  <a:srgbClr val="C5511A"/>
                </a:solidFill>
                <a:latin typeface="Arial"/>
                <a:cs typeface="Arial"/>
              </a:rPr>
              <a:t>Part</a:t>
            </a:r>
            <a:r>
              <a:rPr sz="1406" spc="-11" dirty="0">
                <a:solidFill>
                  <a:srgbClr val="C5511A"/>
                </a:solidFill>
                <a:latin typeface="Arial"/>
                <a:cs typeface="Arial"/>
              </a:rPr>
              <a:t> </a:t>
            </a:r>
            <a:r>
              <a:rPr sz="1406" spc="-4" dirty="0">
                <a:solidFill>
                  <a:srgbClr val="C5511A"/>
                </a:solidFill>
                <a:latin typeface="Arial"/>
                <a:cs typeface="Arial"/>
              </a:rPr>
              <a:t>6A</a:t>
            </a:r>
            <a:r>
              <a:rPr sz="1406" spc="-80" dirty="0">
                <a:solidFill>
                  <a:srgbClr val="C5511A"/>
                </a:solidFill>
                <a:latin typeface="Arial"/>
                <a:cs typeface="Arial"/>
              </a:rPr>
              <a:t> </a:t>
            </a:r>
            <a:r>
              <a:rPr sz="1406" spc="-4" dirty="0">
                <a:solidFill>
                  <a:srgbClr val="C5511A"/>
                </a:solidFill>
                <a:latin typeface="Arial"/>
                <a:cs typeface="Arial"/>
              </a:rPr>
              <a:t>of</a:t>
            </a:r>
            <a:r>
              <a:rPr sz="1406" spc="-11" dirty="0">
                <a:solidFill>
                  <a:srgbClr val="C5511A"/>
                </a:solidFill>
                <a:latin typeface="Arial"/>
                <a:cs typeface="Arial"/>
              </a:rPr>
              <a:t> </a:t>
            </a:r>
            <a:r>
              <a:rPr sz="1406" spc="-4" dirty="0">
                <a:solidFill>
                  <a:srgbClr val="C5511A"/>
                </a:solidFill>
                <a:latin typeface="Arial"/>
                <a:cs typeface="Arial"/>
              </a:rPr>
              <a:t>the</a:t>
            </a:r>
            <a:endParaRPr sz="1406" dirty="0">
              <a:latin typeface="Arial"/>
              <a:cs typeface="Arial"/>
            </a:endParaRPr>
          </a:p>
          <a:p>
            <a:pPr marL="446" algn="ctr"/>
            <a:r>
              <a:rPr sz="1406" i="1" spc="-4" dirty="0">
                <a:solidFill>
                  <a:srgbClr val="C5511A"/>
                </a:solidFill>
                <a:latin typeface="Arial"/>
                <a:cs typeface="Arial"/>
              </a:rPr>
              <a:t>Child</a:t>
            </a:r>
            <a:r>
              <a:rPr sz="1406" i="1" spc="7" dirty="0">
                <a:solidFill>
                  <a:srgbClr val="C5511A"/>
                </a:solidFill>
                <a:latin typeface="Arial"/>
                <a:cs typeface="Arial"/>
              </a:rPr>
              <a:t> </a:t>
            </a:r>
            <a:r>
              <a:rPr sz="1406" i="1" spc="-7" dirty="0">
                <a:solidFill>
                  <a:srgbClr val="C5511A"/>
                </a:solidFill>
                <a:latin typeface="Arial"/>
                <a:cs typeface="Arial"/>
              </a:rPr>
              <a:t>Wellbeing</a:t>
            </a:r>
            <a:r>
              <a:rPr sz="1406" i="1" spc="11" dirty="0">
                <a:solidFill>
                  <a:srgbClr val="C5511A"/>
                </a:solidFill>
                <a:latin typeface="Arial"/>
                <a:cs typeface="Arial"/>
              </a:rPr>
              <a:t> </a:t>
            </a:r>
            <a:r>
              <a:rPr sz="1406" i="1" spc="-4" dirty="0">
                <a:solidFill>
                  <a:srgbClr val="C5511A"/>
                </a:solidFill>
                <a:latin typeface="Arial"/>
                <a:cs typeface="Arial"/>
              </a:rPr>
              <a:t>and</a:t>
            </a:r>
            <a:r>
              <a:rPr sz="1406" i="1" spc="-11" dirty="0">
                <a:solidFill>
                  <a:srgbClr val="C5511A"/>
                </a:solidFill>
                <a:latin typeface="Arial"/>
                <a:cs typeface="Arial"/>
              </a:rPr>
              <a:t> </a:t>
            </a:r>
            <a:r>
              <a:rPr sz="1406" i="1" spc="-4" dirty="0">
                <a:solidFill>
                  <a:srgbClr val="C5511A"/>
                </a:solidFill>
                <a:latin typeface="Arial"/>
                <a:cs typeface="Arial"/>
              </a:rPr>
              <a:t>Safety</a:t>
            </a:r>
            <a:r>
              <a:rPr sz="1406" i="1" spc="-56" dirty="0">
                <a:solidFill>
                  <a:srgbClr val="C5511A"/>
                </a:solidFill>
                <a:latin typeface="Arial"/>
                <a:cs typeface="Arial"/>
              </a:rPr>
              <a:t> </a:t>
            </a:r>
            <a:r>
              <a:rPr sz="1406" i="1" spc="-4" dirty="0">
                <a:solidFill>
                  <a:srgbClr val="C5511A"/>
                </a:solidFill>
                <a:latin typeface="Arial"/>
                <a:cs typeface="Arial"/>
              </a:rPr>
              <a:t>Act</a:t>
            </a:r>
            <a:r>
              <a:rPr sz="1406" i="1" spc="-14" dirty="0">
                <a:solidFill>
                  <a:srgbClr val="C5511A"/>
                </a:solidFill>
                <a:latin typeface="Arial"/>
                <a:cs typeface="Arial"/>
              </a:rPr>
              <a:t> </a:t>
            </a:r>
            <a:r>
              <a:rPr sz="1406" i="1" spc="-7" dirty="0">
                <a:solidFill>
                  <a:srgbClr val="C5511A"/>
                </a:solidFill>
                <a:latin typeface="Arial"/>
                <a:cs typeface="Arial"/>
              </a:rPr>
              <a:t>2005</a:t>
            </a:r>
            <a:endParaRPr sz="1406" dirty="0">
              <a:latin typeface="Arial"/>
              <a:cs typeface="Arial"/>
            </a:endParaRPr>
          </a:p>
        </p:txBody>
      </p:sp>
      <p:sp>
        <p:nvSpPr>
          <p:cNvPr id="5" name="object 5">
            <a:extLst>
              <a:ext uri="{FF2B5EF4-FFF2-40B4-BE49-F238E27FC236}">
                <a16:creationId xmlns:a16="http://schemas.microsoft.com/office/drawing/2014/main" id="{ED110633-B81B-46B6-A1C1-8DC6B3F17550}"/>
              </a:ext>
            </a:extLst>
          </p:cNvPr>
          <p:cNvSpPr/>
          <p:nvPr/>
        </p:nvSpPr>
        <p:spPr>
          <a:xfrm>
            <a:off x="2313710" y="1922437"/>
            <a:ext cx="474613" cy="475059"/>
          </a:xfrm>
          <a:custGeom>
            <a:avLst/>
            <a:gdLst/>
            <a:ahLst/>
            <a:cxnLst/>
            <a:rect l="l" t="t" r="r" b="b"/>
            <a:pathLst>
              <a:path w="675005" h="675639">
                <a:moveTo>
                  <a:pt x="202476" y="413626"/>
                </a:moveTo>
                <a:lnTo>
                  <a:pt x="0" y="413626"/>
                </a:lnTo>
                <a:lnTo>
                  <a:pt x="7988" y="433285"/>
                </a:lnTo>
                <a:lnTo>
                  <a:pt x="29743" y="449389"/>
                </a:lnTo>
                <a:lnTo>
                  <a:pt x="61925" y="460273"/>
                </a:lnTo>
                <a:lnTo>
                  <a:pt x="101244" y="464273"/>
                </a:lnTo>
                <a:lnTo>
                  <a:pt x="140550" y="460273"/>
                </a:lnTo>
                <a:lnTo>
                  <a:pt x="172745" y="449389"/>
                </a:lnTo>
                <a:lnTo>
                  <a:pt x="194487" y="433285"/>
                </a:lnTo>
                <a:lnTo>
                  <a:pt x="202476" y="413626"/>
                </a:lnTo>
                <a:close/>
              </a:path>
              <a:path w="675005" h="675639">
                <a:moveTo>
                  <a:pt x="649617" y="388302"/>
                </a:moveTo>
                <a:lnTo>
                  <a:pt x="601205" y="195834"/>
                </a:lnTo>
                <a:lnTo>
                  <a:pt x="588035" y="143497"/>
                </a:lnTo>
                <a:lnTo>
                  <a:pt x="599008" y="143497"/>
                </a:lnTo>
                <a:lnTo>
                  <a:pt x="609003" y="141566"/>
                </a:lnTo>
                <a:lnTo>
                  <a:pt x="617042" y="136220"/>
                </a:lnTo>
                <a:lnTo>
                  <a:pt x="617804" y="135064"/>
                </a:lnTo>
                <a:lnTo>
                  <a:pt x="622376" y="128193"/>
                </a:lnTo>
                <a:lnTo>
                  <a:pt x="624306" y="118173"/>
                </a:lnTo>
                <a:lnTo>
                  <a:pt x="622376" y="108165"/>
                </a:lnTo>
                <a:lnTo>
                  <a:pt x="617804" y="101295"/>
                </a:lnTo>
                <a:lnTo>
                  <a:pt x="617042" y="100139"/>
                </a:lnTo>
                <a:lnTo>
                  <a:pt x="609003" y="94792"/>
                </a:lnTo>
                <a:lnTo>
                  <a:pt x="599008" y="92849"/>
                </a:lnTo>
                <a:lnTo>
                  <a:pt x="381342" y="92849"/>
                </a:lnTo>
                <a:lnTo>
                  <a:pt x="377723" y="87337"/>
                </a:lnTo>
                <a:lnTo>
                  <a:pt x="373316" y="82296"/>
                </a:lnTo>
                <a:lnTo>
                  <a:pt x="368287" y="77901"/>
                </a:lnTo>
                <a:lnTo>
                  <a:pt x="362775" y="74282"/>
                </a:lnTo>
                <a:lnTo>
                  <a:pt x="362775" y="25323"/>
                </a:lnTo>
                <a:lnTo>
                  <a:pt x="360832" y="15316"/>
                </a:lnTo>
                <a:lnTo>
                  <a:pt x="355498" y="7277"/>
                </a:lnTo>
                <a:lnTo>
                  <a:pt x="354342" y="6515"/>
                </a:lnTo>
                <a:lnTo>
                  <a:pt x="354342" y="108889"/>
                </a:lnTo>
                <a:lnTo>
                  <a:pt x="354342" y="127457"/>
                </a:lnTo>
                <a:lnTo>
                  <a:pt x="346748" y="135064"/>
                </a:lnTo>
                <a:lnTo>
                  <a:pt x="328180" y="135064"/>
                </a:lnTo>
                <a:lnTo>
                  <a:pt x="320598" y="127457"/>
                </a:lnTo>
                <a:lnTo>
                  <a:pt x="320598" y="108889"/>
                </a:lnTo>
                <a:lnTo>
                  <a:pt x="328180" y="101295"/>
                </a:lnTo>
                <a:lnTo>
                  <a:pt x="346748" y="101295"/>
                </a:lnTo>
                <a:lnTo>
                  <a:pt x="354342" y="108889"/>
                </a:lnTo>
                <a:lnTo>
                  <a:pt x="354342" y="6515"/>
                </a:lnTo>
                <a:lnTo>
                  <a:pt x="347472" y="1943"/>
                </a:lnTo>
                <a:lnTo>
                  <a:pt x="337464" y="0"/>
                </a:lnTo>
                <a:lnTo>
                  <a:pt x="327456" y="1943"/>
                </a:lnTo>
                <a:lnTo>
                  <a:pt x="319430" y="7277"/>
                </a:lnTo>
                <a:lnTo>
                  <a:pt x="314096" y="15316"/>
                </a:lnTo>
                <a:lnTo>
                  <a:pt x="312153" y="25323"/>
                </a:lnTo>
                <a:lnTo>
                  <a:pt x="312153" y="74282"/>
                </a:lnTo>
                <a:lnTo>
                  <a:pt x="306641" y="77901"/>
                </a:lnTo>
                <a:lnTo>
                  <a:pt x="301612" y="82296"/>
                </a:lnTo>
                <a:lnTo>
                  <a:pt x="297205" y="87337"/>
                </a:lnTo>
                <a:lnTo>
                  <a:pt x="293598" y="92849"/>
                </a:lnTo>
                <a:lnTo>
                  <a:pt x="75933" y="92849"/>
                </a:lnTo>
                <a:lnTo>
                  <a:pt x="65925" y="94792"/>
                </a:lnTo>
                <a:lnTo>
                  <a:pt x="57899" y="100139"/>
                </a:lnTo>
                <a:lnTo>
                  <a:pt x="52552" y="108165"/>
                </a:lnTo>
                <a:lnTo>
                  <a:pt x="50622" y="118173"/>
                </a:lnTo>
                <a:lnTo>
                  <a:pt x="52120" y="126746"/>
                </a:lnTo>
                <a:lnTo>
                  <a:pt x="56311" y="134213"/>
                </a:lnTo>
                <a:lnTo>
                  <a:pt x="62725" y="139776"/>
                </a:lnTo>
                <a:lnTo>
                  <a:pt x="70866" y="142659"/>
                </a:lnTo>
                <a:lnTo>
                  <a:pt x="22783" y="388302"/>
                </a:lnTo>
                <a:lnTo>
                  <a:pt x="57365" y="388302"/>
                </a:lnTo>
                <a:lnTo>
                  <a:pt x="94488" y="195834"/>
                </a:lnTo>
                <a:lnTo>
                  <a:pt x="142582" y="388302"/>
                </a:lnTo>
                <a:lnTo>
                  <a:pt x="177165" y="388302"/>
                </a:lnTo>
                <a:lnTo>
                  <a:pt x="128752" y="195834"/>
                </a:lnTo>
                <a:lnTo>
                  <a:pt x="115582" y="143497"/>
                </a:lnTo>
                <a:lnTo>
                  <a:pt x="292747" y="143497"/>
                </a:lnTo>
                <a:lnTo>
                  <a:pt x="296367" y="149009"/>
                </a:lnTo>
                <a:lnTo>
                  <a:pt x="300761" y="154051"/>
                </a:lnTo>
                <a:lnTo>
                  <a:pt x="305803" y="158457"/>
                </a:lnTo>
                <a:lnTo>
                  <a:pt x="311315" y="162077"/>
                </a:lnTo>
                <a:lnTo>
                  <a:pt x="311315" y="590892"/>
                </a:lnTo>
                <a:lnTo>
                  <a:pt x="242976" y="590892"/>
                </a:lnTo>
                <a:lnTo>
                  <a:pt x="235381" y="598487"/>
                </a:lnTo>
                <a:lnTo>
                  <a:pt x="235381" y="624662"/>
                </a:lnTo>
                <a:lnTo>
                  <a:pt x="134988" y="624662"/>
                </a:lnTo>
                <a:lnTo>
                  <a:pt x="134988" y="675309"/>
                </a:lnTo>
                <a:lnTo>
                  <a:pt x="539940" y="675309"/>
                </a:lnTo>
                <a:lnTo>
                  <a:pt x="539940" y="624662"/>
                </a:lnTo>
                <a:lnTo>
                  <a:pt x="438708" y="624662"/>
                </a:lnTo>
                <a:lnTo>
                  <a:pt x="438708" y="598487"/>
                </a:lnTo>
                <a:lnTo>
                  <a:pt x="431114" y="590892"/>
                </a:lnTo>
                <a:lnTo>
                  <a:pt x="362775" y="590892"/>
                </a:lnTo>
                <a:lnTo>
                  <a:pt x="362775" y="162077"/>
                </a:lnTo>
                <a:lnTo>
                  <a:pt x="368287" y="158457"/>
                </a:lnTo>
                <a:lnTo>
                  <a:pt x="373316" y="154051"/>
                </a:lnTo>
                <a:lnTo>
                  <a:pt x="377723" y="149009"/>
                </a:lnTo>
                <a:lnTo>
                  <a:pt x="381342" y="143497"/>
                </a:lnTo>
                <a:lnTo>
                  <a:pt x="543318" y="143497"/>
                </a:lnTo>
                <a:lnTo>
                  <a:pt x="496074" y="388302"/>
                </a:lnTo>
                <a:lnTo>
                  <a:pt x="530669" y="388302"/>
                </a:lnTo>
                <a:lnTo>
                  <a:pt x="567791" y="195834"/>
                </a:lnTo>
                <a:lnTo>
                  <a:pt x="615035" y="388302"/>
                </a:lnTo>
                <a:lnTo>
                  <a:pt x="649617" y="388302"/>
                </a:lnTo>
                <a:close/>
              </a:path>
              <a:path w="675005" h="675639">
                <a:moveTo>
                  <a:pt x="674928" y="413626"/>
                </a:moveTo>
                <a:lnTo>
                  <a:pt x="472452" y="413626"/>
                </a:lnTo>
                <a:lnTo>
                  <a:pt x="480441" y="433285"/>
                </a:lnTo>
                <a:lnTo>
                  <a:pt x="502196" y="449389"/>
                </a:lnTo>
                <a:lnTo>
                  <a:pt x="534377" y="460273"/>
                </a:lnTo>
                <a:lnTo>
                  <a:pt x="573697" y="464273"/>
                </a:lnTo>
                <a:lnTo>
                  <a:pt x="613003" y="460273"/>
                </a:lnTo>
                <a:lnTo>
                  <a:pt x="645198" y="449389"/>
                </a:lnTo>
                <a:lnTo>
                  <a:pt x="666940" y="433285"/>
                </a:lnTo>
                <a:lnTo>
                  <a:pt x="674928" y="413626"/>
                </a:lnTo>
                <a:close/>
              </a:path>
            </a:pathLst>
          </a:custGeom>
          <a:solidFill>
            <a:srgbClr val="333741"/>
          </a:solidFill>
        </p:spPr>
        <p:txBody>
          <a:bodyPr wrap="square" lIns="0" tIns="0" rIns="0" bIns="0" rtlCol="0"/>
          <a:lstStyle/>
          <a:p>
            <a:endParaRPr sz="1266"/>
          </a:p>
        </p:txBody>
      </p:sp>
      <p:pic>
        <p:nvPicPr>
          <p:cNvPr id="6" name="Picture 5">
            <a:extLst>
              <a:ext uri="{FF2B5EF4-FFF2-40B4-BE49-F238E27FC236}">
                <a16:creationId xmlns:a16="http://schemas.microsoft.com/office/drawing/2014/main" id="{C2A26D2E-665C-47F8-BCAD-F5802D1C91F2}"/>
              </a:ext>
            </a:extLst>
          </p:cNvPr>
          <p:cNvPicPr>
            <a:picLocks noChangeAspect="1"/>
          </p:cNvPicPr>
          <p:nvPr/>
        </p:nvPicPr>
        <p:blipFill>
          <a:blip r:embed="rId3"/>
          <a:stretch>
            <a:fillRect/>
          </a:stretch>
        </p:blipFill>
        <p:spPr>
          <a:xfrm>
            <a:off x="810726" y="2885483"/>
            <a:ext cx="6967419" cy="2935454"/>
          </a:xfrm>
          <a:prstGeom prst="rect">
            <a:avLst/>
          </a:prstGeom>
        </p:spPr>
      </p:pic>
      <p:sp>
        <p:nvSpPr>
          <p:cNvPr id="7" name="Content Placeholder 3">
            <a:extLst>
              <a:ext uri="{FF2B5EF4-FFF2-40B4-BE49-F238E27FC236}">
                <a16:creationId xmlns:a16="http://schemas.microsoft.com/office/drawing/2014/main" id="{789A953A-D9DE-4DB1-B9A8-EA92BCF7FA31}"/>
              </a:ext>
            </a:extLst>
          </p:cNvPr>
          <p:cNvSpPr txBox="1">
            <a:spLocks/>
          </p:cNvSpPr>
          <p:nvPr/>
        </p:nvSpPr>
        <p:spPr>
          <a:xfrm>
            <a:off x="8835022" y="3235499"/>
            <a:ext cx="2546252" cy="11177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dirty="0"/>
              <a:t>Three part </a:t>
            </a:r>
            <a:r>
              <a:rPr lang="en-US" sz="1800" i="1" dirty="0"/>
              <a:t>threshold test </a:t>
            </a:r>
            <a:r>
              <a:rPr lang="en-US" sz="1800" b="1" dirty="0"/>
              <a:t>must</a:t>
            </a:r>
            <a:r>
              <a:rPr lang="en-US" sz="1800" dirty="0"/>
              <a:t> be met to </a:t>
            </a:r>
            <a:br>
              <a:rPr lang="en-US" sz="1800" dirty="0"/>
            </a:br>
            <a:r>
              <a:rPr lang="en-US" sz="1800" dirty="0"/>
              <a:t>share information with </a:t>
            </a:r>
            <a:br>
              <a:rPr lang="en-US" sz="1800" dirty="0"/>
            </a:br>
            <a:r>
              <a:rPr lang="en-US" sz="1800" dirty="0"/>
              <a:t>another ISE</a:t>
            </a:r>
          </a:p>
          <a:p>
            <a:pPr>
              <a:lnSpc>
                <a:spcPct val="100000"/>
              </a:lnSpc>
            </a:pPr>
            <a:endParaRPr lang="en-US" sz="1600" dirty="0"/>
          </a:p>
        </p:txBody>
      </p:sp>
    </p:spTree>
    <p:extLst>
      <p:ext uri="{BB962C8B-B14F-4D97-AF65-F5344CB8AC3E}">
        <p14:creationId xmlns:p14="http://schemas.microsoft.com/office/powerpoint/2010/main" val="45427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1646A-2D31-45A7-A321-77AC01442A7D}"/>
              </a:ext>
            </a:extLst>
          </p:cNvPr>
          <p:cNvSpPr/>
          <p:nvPr/>
        </p:nvSpPr>
        <p:spPr>
          <a:xfrm>
            <a:off x="676234" y="2717163"/>
            <a:ext cx="2381002" cy="1200329"/>
          </a:xfrm>
          <a:prstGeom prst="rect">
            <a:avLst/>
          </a:prstGeom>
        </p:spPr>
        <p:txBody>
          <a:bodyPr wrap="square">
            <a:spAutoFit/>
          </a:bodyPr>
          <a:lstStyle/>
          <a:p>
            <a:pPr lvl="0">
              <a:spcBef>
                <a:spcPts val="67"/>
              </a:spcBef>
              <a:defRPr/>
            </a:pPr>
            <a:r>
              <a:rPr lang="en-US" b="1" dirty="0">
                <a:solidFill>
                  <a:srgbClr val="58595B"/>
                </a:solidFill>
              </a:rPr>
              <a:t>Three part </a:t>
            </a:r>
            <a:r>
              <a:rPr lang="en-US" b="1" i="1" dirty="0">
                <a:solidFill>
                  <a:srgbClr val="58595B"/>
                </a:solidFill>
              </a:rPr>
              <a:t>threshold test </a:t>
            </a:r>
            <a:r>
              <a:rPr lang="en-US" b="1" dirty="0">
                <a:solidFill>
                  <a:srgbClr val="58595B"/>
                </a:solidFill>
              </a:rPr>
              <a:t>must be met to  share information with another ISE</a:t>
            </a:r>
          </a:p>
        </p:txBody>
      </p:sp>
      <p:pic>
        <p:nvPicPr>
          <p:cNvPr id="3" name="Picture 2">
            <a:extLst>
              <a:ext uri="{FF2B5EF4-FFF2-40B4-BE49-F238E27FC236}">
                <a16:creationId xmlns:a16="http://schemas.microsoft.com/office/drawing/2014/main" id="{065E0114-F7E4-4393-8FEE-FF0388D11F3E}"/>
              </a:ext>
            </a:extLst>
          </p:cNvPr>
          <p:cNvPicPr>
            <a:picLocks noChangeAspect="1"/>
          </p:cNvPicPr>
          <p:nvPr/>
        </p:nvPicPr>
        <p:blipFill rotWithShape="1">
          <a:blip r:embed="rId3"/>
          <a:srcRect l="32195" t="22330" r="10244" b="7642"/>
          <a:stretch/>
        </p:blipFill>
        <p:spPr>
          <a:xfrm>
            <a:off x="3589679" y="813667"/>
            <a:ext cx="7623266" cy="5216769"/>
          </a:xfrm>
          <a:prstGeom prst="rect">
            <a:avLst/>
          </a:prstGeom>
        </p:spPr>
      </p:pic>
      <p:sp>
        <p:nvSpPr>
          <p:cNvPr id="4" name="Rectangle 3">
            <a:extLst>
              <a:ext uri="{FF2B5EF4-FFF2-40B4-BE49-F238E27FC236}">
                <a16:creationId xmlns:a16="http://schemas.microsoft.com/office/drawing/2014/main" id="{73F89F6D-74BF-4B30-BAE2-E187F358EB6F}"/>
              </a:ext>
            </a:extLst>
          </p:cNvPr>
          <p:cNvSpPr/>
          <p:nvPr/>
        </p:nvSpPr>
        <p:spPr>
          <a:xfrm>
            <a:off x="2597826" y="6302387"/>
            <a:ext cx="6746487" cy="307777"/>
          </a:xfrm>
          <a:prstGeom prst="rect">
            <a:avLst/>
          </a:prstGeom>
        </p:spPr>
        <p:txBody>
          <a:bodyPr wrap="square">
            <a:spAutoFit/>
          </a:bodyPr>
          <a:lstStyle/>
          <a:p>
            <a:r>
              <a:rPr lang="en-US" sz="1400" i="1" dirty="0">
                <a:solidFill>
                  <a:srgbClr val="58595B"/>
                </a:solidFill>
              </a:rPr>
              <a:t>Information Sharing and Family Violence Reforms Toolkit p.12</a:t>
            </a:r>
            <a:endParaRPr lang="en-AU" sz="1400" i="1" dirty="0">
              <a:solidFill>
                <a:srgbClr val="58595B"/>
              </a:solidFill>
            </a:endParaRPr>
          </a:p>
        </p:txBody>
      </p:sp>
    </p:spTree>
    <p:extLst>
      <p:ext uri="{BB962C8B-B14F-4D97-AF65-F5344CB8AC3E}">
        <p14:creationId xmlns:p14="http://schemas.microsoft.com/office/powerpoint/2010/main" val="75789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22FE5B19E1C24AAA25A16413F67BC1" ma:contentTypeVersion="6" ma:contentTypeDescription="Create a new document." ma:contentTypeScope="" ma:versionID="82dfa30f8861c107f91aed4dd444b824">
  <xsd:schema xmlns:xsd="http://www.w3.org/2001/XMLSchema" xmlns:xs="http://www.w3.org/2001/XMLSchema" xmlns:p="http://schemas.microsoft.com/office/2006/metadata/properties" xmlns:ns2="2e11fe29-9ac3-4bc3-861c-6c2dc2bbaabd" xmlns:ns3="7f72519b-efb3-4f41-bc57-0688e1a16df0" targetNamespace="http://schemas.microsoft.com/office/2006/metadata/properties" ma:root="true" ma:fieldsID="15c9503d442442d197e9eac9ab1b8bfb" ns2:_="" ns3:_="">
    <xsd:import namespace="2e11fe29-9ac3-4bc3-861c-6c2dc2bbaabd"/>
    <xsd:import namespace="7f72519b-efb3-4f41-bc57-0688e1a16d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fe29-9ac3-4bc3-861c-6c2dc2bb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72519b-efb3-4f41-bc57-0688e1a16d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A607C-E8DB-47D6-8215-51205C712F39}">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elements/1.1/"/>
    <ds:schemaRef ds:uri="99662155-f784-4fef-8f3e-ecb1ff31da16"/>
    <ds:schemaRef ds:uri="db60e783-0292-4a9f-bb71-08a71c74b701"/>
    <ds:schemaRef ds:uri="http://purl.org/dc/term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3.xml><?xml version="1.0" encoding="utf-8"?>
<ds:datastoreItem xmlns:ds="http://schemas.openxmlformats.org/officeDocument/2006/customXml" ds:itemID="{0A9A4D3E-F90B-46A8-90CF-34C8CC90ED2B}"/>
</file>

<file path=docProps/app.xml><?xml version="1.0" encoding="utf-8"?>
<Properties xmlns="http://schemas.openxmlformats.org/officeDocument/2006/extended-properties" xmlns:vt="http://schemas.openxmlformats.org/officeDocument/2006/docPropsVTypes">
  <TotalTime>153</TotalTime>
  <Words>3101</Words>
  <Application>Microsoft Office PowerPoint</Application>
  <PresentationFormat>Widescreen</PresentationFormat>
  <Paragraphs>265</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Information sharing and family violence reforms</vt:lpstr>
      <vt:lpstr>PowerPoint Presentation</vt:lpstr>
      <vt:lpstr>What are the Reforms?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Tim O'Farrell</cp:lastModifiedBy>
  <cp:revision>10</cp:revision>
  <dcterms:created xsi:type="dcterms:W3CDTF">2020-06-26T05:25:18Z</dcterms:created>
  <dcterms:modified xsi:type="dcterms:W3CDTF">2021-04-19T22:50:10Z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0x0101008222FE5B19E1C24AAA25A16413F67BC1</vt:lpwstr>
  </property>
</Properties>
</file>