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7" r:id="rId6"/>
    <p:sldId id="258" r:id="rId7"/>
    <p:sldId id="259" r:id="rId8"/>
    <p:sldId id="268" r:id="rId9"/>
    <p:sldId id="261" r:id="rId10"/>
    <p:sldId id="263" r:id="rId11"/>
    <p:sldId id="264" r:id="rId12"/>
    <p:sldId id="290" r:id="rId13"/>
    <p:sldId id="269" r:id="rId14"/>
    <p:sldId id="270" r:id="rId15"/>
    <p:sldId id="271" r:id="rId16"/>
    <p:sldId id="272" r:id="rId17"/>
    <p:sldId id="265" r:id="rId18"/>
    <p:sldId id="266" r:id="rId19"/>
    <p:sldId id="267" r:id="rId20"/>
    <p:sldId id="273" r:id="rId21"/>
    <p:sldId id="260" r:id="rId22"/>
    <p:sldId id="274" r:id="rId23"/>
    <p:sldId id="275" r:id="rId24"/>
    <p:sldId id="277" r:id="rId25"/>
    <p:sldId id="279" r:id="rId26"/>
    <p:sldId id="280" r:id="rId27"/>
    <p:sldId id="281" r:id="rId28"/>
    <p:sldId id="282" r:id="rId29"/>
    <p:sldId id="283" r:id="rId30"/>
    <p:sldId id="284" r:id="rId31"/>
    <p:sldId id="278" r:id="rId32"/>
    <p:sldId id="285" r:id="rId33"/>
    <p:sldId id="286" r:id="rId34"/>
    <p:sldId id="287" r:id="rId35"/>
    <p:sldId id="288" r:id="rId36"/>
    <p:sldId id="289" r:id="rId3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B76"/>
    <a:srgbClr val="D7D6E9"/>
    <a:srgbClr val="61A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6A106-37B2-4E6F-86B3-082C07224B5E}" v="5" dt="2023-05-31T07:44:49.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155" autoAdjust="0"/>
  </p:normalViewPr>
  <p:slideViewPr>
    <p:cSldViewPr snapToGrid="0">
      <p:cViewPr varScale="1">
        <p:scale>
          <a:sx n="80" d="100"/>
          <a:sy n="80" d="100"/>
        </p:scale>
        <p:origin x="17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e Baker" userId="1751470b-d888-4a57-912e-6d2f9ddff176" providerId="ADAL" clId="{BF06A106-37B2-4E6F-86B3-082C07224B5E}"/>
    <pc:docChg chg="undo custSel modSld">
      <pc:chgData name="Maree Baker" userId="1751470b-d888-4a57-912e-6d2f9ddff176" providerId="ADAL" clId="{BF06A106-37B2-4E6F-86B3-082C07224B5E}" dt="2023-05-31T22:51:27.588" v="3340" actId="22"/>
      <pc:docMkLst>
        <pc:docMk/>
      </pc:docMkLst>
      <pc:sldChg chg="delSp modTransition modAnim">
        <pc:chgData name="Maree Baker" userId="1751470b-d888-4a57-912e-6d2f9ddff176" providerId="ADAL" clId="{BF06A106-37B2-4E6F-86B3-082C07224B5E}" dt="2023-05-30T00:35:13.967" v="0"/>
        <pc:sldMkLst>
          <pc:docMk/>
          <pc:sldMk cId="2583129881" sldId="256"/>
        </pc:sldMkLst>
        <pc:picChg chg="del">
          <ac:chgData name="Maree Baker" userId="1751470b-d888-4a57-912e-6d2f9ddff176" providerId="ADAL" clId="{BF06A106-37B2-4E6F-86B3-082C07224B5E}" dt="2023-05-30T00:35:13.967" v="0"/>
          <ac:picMkLst>
            <pc:docMk/>
            <pc:sldMk cId="2583129881" sldId="256"/>
            <ac:picMk id="26" creationId="{1F4934F5-80B3-782C-675F-41FD9D5A1D46}"/>
          </ac:picMkLst>
        </pc:picChg>
      </pc:sldChg>
      <pc:sldChg chg="delSp mod modTransition delAnim modNotesTx">
        <pc:chgData name="Maree Baker" userId="1751470b-d888-4a57-912e-6d2f9ddff176" providerId="ADAL" clId="{BF06A106-37B2-4E6F-86B3-082C07224B5E}" dt="2023-05-31T22:48:14.616" v="3336" actId="6549"/>
        <pc:sldMkLst>
          <pc:docMk/>
          <pc:sldMk cId="2220783339" sldId="257"/>
        </pc:sldMkLst>
        <pc:picChg chg="del">
          <ac:chgData name="Maree Baker" userId="1751470b-d888-4a57-912e-6d2f9ddff176" providerId="ADAL" clId="{BF06A106-37B2-4E6F-86B3-082C07224B5E}" dt="2023-05-30T01:04:43.980" v="1" actId="478"/>
          <ac:picMkLst>
            <pc:docMk/>
            <pc:sldMk cId="2220783339" sldId="257"/>
            <ac:picMk id="31" creationId="{7F86C021-6790-AC3D-3FAA-5FFE0A3CB91F}"/>
          </ac:picMkLst>
        </pc:picChg>
      </pc:sldChg>
      <pc:sldChg chg="delSp mod modTransition delAnim modNotesTx">
        <pc:chgData name="Maree Baker" userId="1751470b-d888-4a57-912e-6d2f9ddff176" providerId="ADAL" clId="{BF06A106-37B2-4E6F-86B3-082C07224B5E}" dt="2023-05-31T07:05:36.774" v="2993" actId="20577"/>
        <pc:sldMkLst>
          <pc:docMk/>
          <pc:sldMk cId="3208859358" sldId="258"/>
        </pc:sldMkLst>
        <pc:picChg chg="del">
          <ac:chgData name="Maree Baker" userId="1751470b-d888-4a57-912e-6d2f9ddff176" providerId="ADAL" clId="{BF06A106-37B2-4E6F-86B3-082C07224B5E}" dt="2023-05-30T01:04:47.697" v="2" actId="478"/>
          <ac:picMkLst>
            <pc:docMk/>
            <pc:sldMk cId="3208859358" sldId="258"/>
            <ac:picMk id="17" creationId="{582D6A04-8049-5493-3C3D-BB2AA03AD428}"/>
          </ac:picMkLst>
        </pc:picChg>
      </pc:sldChg>
      <pc:sldChg chg="delSp mod modTransition delAnim modNotesTx">
        <pc:chgData name="Maree Baker" userId="1751470b-d888-4a57-912e-6d2f9ddff176" providerId="ADAL" clId="{BF06A106-37B2-4E6F-86B3-082C07224B5E}" dt="2023-05-31T07:06:35.381" v="3021" actId="20577"/>
        <pc:sldMkLst>
          <pc:docMk/>
          <pc:sldMk cId="1373292332" sldId="259"/>
        </pc:sldMkLst>
        <pc:picChg chg="del">
          <ac:chgData name="Maree Baker" userId="1751470b-d888-4a57-912e-6d2f9ddff176" providerId="ADAL" clId="{BF06A106-37B2-4E6F-86B3-082C07224B5E}" dt="2023-05-30T01:04:51.144" v="3" actId="478"/>
          <ac:picMkLst>
            <pc:docMk/>
            <pc:sldMk cId="1373292332" sldId="259"/>
            <ac:picMk id="5" creationId="{40E0FCD1-373E-3B15-8516-BBF3CFF5E4B5}"/>
          </ac:picMkLst>
        </pc:picChg>
      </pc:sldChg>
      <pc:sldChg chg="delSp mod modTransition delAnim modNotesTx">
        <pc:chgData name="Maree Baker" userId="1751470b-d888-4a57-912e-6d2f9ddff176" providerId="ADAL" clId="{BF06A106-37B2-4E6F-86B3-082C07224B5E}" dt="2023-05-31T07:09:47.155" v="3194" actId="20577"/>
        <pc:sldMkLst>
          <pc:docMk/>
          <pc:sldMk cId="1936758257" sldId="260"/>
        </pc:sldMkLst>
        <pc:picChg chg="del">
          <ac:chgData name="Maree Baker" userId="1751470b-d888-4a57-912e-6d2f9ddff176" providerId="ADAL" clId="{BF06A106-37B2-4E6F-86B3-082C07224B5E}" dt="2023-05-30T01:05:45.966" v="19" actId="478"/>
          <ac:picMkLst>
            <pc:docMk/>
            <pc:sldMk cId="1936758257" sldId="260"/>
            <ac:picMk id="5" creationId="{63777BA8-25C9-01C7-B820-B287A6BEAB76}"/>
          </ac:picMkLst>
        </pc:picChg>
      </pc:sldChg>
      <pc:sldChg chg="delSp mod modTransition delAnim modNotesTx">
        <pc:chgData name="Maree Baker" userId="1751470b-d888-4a57-912e-6d2f9ddff176" providerId="ADAL" clId="{BF06A106-37B2-4E6F-86B3-082C07224B5E}" dt="2023-05-31T07:06:58.036" v="3022" actId="20577"/>
        <pc:sldMkLst>
          <pc:docMk/>
          <pc:sldMk cId="1557216386" sldId="261"/>
        </pc:sldMkLst>
        <pc:picChg chg="del">
          <ac:chgData name="Maree Baker" userId="1751470b-d888-4a57-912e-6d2f9ddff176" providerId="ADAL" clId="{BF06A106-37B2-4E6F-86B3-082C07224B5E}" dt="2023-05-30T01:04:59.700" v="5" actId="478"/>
          <ac:picMkLst>
            <pc:docMk/>
            <pc:sldMk cId="1557216386" sldId="261"/>
            <ac:picMk id="4" creationId="{BE8A8E4B-A578-FD6F-30D4-575DBBEF1656}"/>
          </ac:picMkLst>
        </pc:picChg>
      </pc:sldChg>
      <pc:sldChg chg="delSp modSp mod modTransition delAnim modNotesTx">
        <pc:chgData name="Maree Baker" userId="1751470b-d888-4a57-912e-6d2f9ddff176" providerId="ADAL" clId="{BF06A106-37B2-4E6F-86B3-082C07224B5E}" dt="2023-05-30T01:27:26.178" v="2473" actId="6549"/>
        <pc:sldMkLst>
          <pc:docMk/>
          <pc:sldMk cId="4138094496" sldId="263"/>
        </pc:sldMkLst>
        <pc:picChg chg="del mod">
          <ac:chgData name="Maree Baker" userId="1751470b-d888-4a57-912e-6d2f9ddff176" providerId="ADAL" clId="{BF06A106-37B2-4E6F-86B3-082C07224B5E}" dt="2023-05-30T01:05:06.137" v="7" actId="478"/>
          <ac:picMkLst>
            <pc:docMk/>
            <pc:sldMk cId="4138094496" sldId="263"/>
            <ac:picMk id="5" creationId="{AF578251-42D5-ED76-FE6E-5D9607CBE509}"/>
          </ac:picMkLst>
        </pc:picChg>
      </pc:sldChg>
      <pc:sldChg chg="delSp mod modTransition delAnim">
        <pc:chgData name="Maree Baker" userId="1751470b-d888-4a57-912e-6d2f9ddff176" providerId="ADAL" clId="{BF06A106-37B2-4E6F-86B3-082C07224B5E}" dt="2023-05-30T01:05:09.240" v="8" actId="478"/>
        <pc:sldMkLst>
          <pc:docMk/>
          <pc:sldMk cId="3305277058" sldId="264"/>
        </pc:sldMkLst>
        <pc:picChg chg="del">
          <ac:chgData name="Maree Baker" userId="1751470b-d888-4a57-912e-6d2f9ddff176" providerId="ADAL" clId="{BF06A106-37B2-4E6F-86B3-082C07224B5E}" dt="2023-05-30T01:05:09.240" v="8" actId="478"/>
          <ac:picMkLst>
            <pc:docMk/>
            <pc:sldMk cId="3305277058" sldId="264"/>
            <ac:picMk id="3" creationId="{AEEC07C6-53FB-3C35-0D8B-A6DA6B3C44D1}"/>
          </ac:picMkLst>
        </pc:picChg>
      </pc:sldChg>
      <pc:sldChg chg="delSp mod modTransition delAnim modNotesTx">
        <pc:chgData name="Maree Baker" userId="1751470b-d888-4a57-912e-6d2f9ddff176" providerId="ADAL" clId="{BF06A106-37B2-4E6F-86B3-082C07224B5E}" dt="2023-05-30T01:28:58.634" v="2493" actId="20577"/>
        <pc:sldMkLst>
          <pc:docMk/>
          <pc:sldMk cId="33310821" sldId="265"/>
        </pc:sldMkLst>
        <pc:picChg chg="del">
          <ac:chgData name="Maree Baker" userId="1751470b-d888-4a57-912e-6d2f9ddff176" providerId="ADAL" clId="{BF06A106-37B2-4E6F-86B3-082C07224B5E}" dt="2023-05-30T01:05:30.114" v="14" actId="478"/>
          <ac:picMkLst>
            <pc:docMk/>
            <pc:sldMk cId="33310821" sldId="265"/>
            <ac:picMk id="4" creationId="{3265FAB4-887D-327F-F1BA-27EDCC8243AD}"/>
          </ac:picMkLst>
        </pc:picChg>
      </pc:sldChg>
      <pc:sldChg chg="delSp mod modTransition delAnim">
        <pc:chgData name="Maree Baker" userId="1751470b-d888-4a57-912e-6d2f9ddff176" providerId="ADAL" clId="{BF06A106-37B2-4E6F-86B3-082C07224B5E}" dt="2023-05-30T01:05:33.009" v="15" actId="478"/>
        <pc:sldMkLst>
          <pc:docMk/>
          <pc:sldMk cId="38821765" sldId="266"/>
        </pc:sldMkLst>
        <pc:picChg chg="del">
          <ac:chgData name="Maree Baker" userId="1751470b-d888-4a57-912e-6d2f9ddff176" providerId="ADAL" clId="{BF06A106-37B2-4E6F-86B3-082C07224B5E}" dt="2023-05-30T01:05:33.009" v="15" actId="478"/>
          <ac:picMkLst>
            <pc:docMk/>
            <pc:sldMk cId="38821765" sldId="266"/>
            <ac:picMk id="6" creationId="{1A2172E5-EFE5-7281-58B1-C3A2D0E45D2F}"/>
          </ac:picMkLst>
        </pc:picChg>
      </pc:sldChg>
      <pc:sldChg chg="addSp delSp modSp mod modTransition delAnim">
        <pc:chgData name="Maree Baker" userId="1751470b-d888-4a57-912e-6d2f9ddff176" providerId="ADAL" clId="{BF06A106-37B2-4E6F-86B3-082C07224B5E}" dt="2023-05-31T22:51:27.588" v="3340" actId="22"/>
        <pc:sldMkLst>
          <pc:docMk/>
          <pc:sldMk cId="3641261027" sldId="267"/>
        </pc:sldMkLst>
        <pc:spChg chg="add del">
          <ac:chgData name="Maree Baker" userId="1751470b-d888-4a57-912e-6d2f9ddff176" providerId="ADAL" clId="{BF06A106-37B2-4E6F-86B3-082C07224B5E}" dt="2023-05-31T22:51:27.588" v="3340" actId="22"/>
          <ac:spMkLst>
            <pc:docMk/>
            <pc:sldMk cId="3641261027" sldId="267"/>
            <ac:spMk id="7" creationId="{657F85A4-E1BA-DD3D-702B-868DD103BD89}"/>
          </ac:spMkLst>
        </pc:spChg>
        <pc:picChg chg="mod">
          <ac:chgData name="Maree Baker" userId="1751470b-d888-4a57-912e-6d2f9ddff176" providerId="ADAL" clId="{BF06A106-37B2-4E6F-86B3-082C07224B5E}" dt="2023-05-31T22:51:20.225" v="3338" actId="14100"/>
          <ac:picMkLst>
            <pc:docMk/>
            <pc:sldMk cId="3641261027" sldId="267"/>
            <ac:picMk id="6" creationId="{BF1C773A-A30E-7163-36DF-7C0C87305B3A}"/>
          </ac:picMkLst>
        </pc:picChg>
        <pc:picChg chg="del mod">
          <ac:chgData name="Maree Baker" userId="1751470b-d888-4a57-912e-6d2f9ddff176" providerId="ADAL" clId="{BF06A106-37B2-4E6F-86B3-082C07224B5E}" dt="2023-05-30T01:05:35.311" v="17" actId="478"/>
          <ac:picMkLst>
            <pc:docMk/>
            <pc:sldMk cId="3641261027" sldId="267"/>
            <ac:picMk id="7" creationId="{4DAA7460-A7B9-6A49-8A09-0F6A4AB1F433}"/>
          </ac:picMkLst>
        </pc:picChg>
      </pc:sldChg>
      <pc:sldChg chg="delSp mod modTransition delAnim">
        <pc:chgData name="Maree Baker" userId="1751470b-d888-4a57-912e-6d2f9ddff176" providerId="ADAL" clId="{BF06A106-37B2-4E6F-86B3-082C07224B5E}" dt="2023-05-30T01:04:53.776" v="4" actId="478"/>
        <pc:sldMkLst>
          <pc:docMk/>
          <pc:sldMk cId="1383766640" sldId="268"/>
        </pc:sldMkLst>
        <pc:picChg chg="del">
          <ac:chgData name="Maree Baker" userId="1751470b-d888-4a57-912e-6d2f9ddff176" providerId="ADAL" clId="{BF06A106-37B2-4E6F-86B3-082C07224B5E}" dt="2023-05-30T01:04:53.776" v="4" actId="478"/>
          <ac:picMkLst>
            <pc:docMk/>
            <pc:sldMk cId="1383766640" sldId="268"/>
            <ac:picMk id="3" creationId="{F10D813E-F54E-CFEE-7A8E-E112C876705A}"/>
          </ac:picMkLst>
        </pc:picChg>
      </pc:sldChg>
      <pc:sldChg chg="delSp mod modTransition delAnim">
        <pc:chgData name="Maree Baker" userId="1751470b-d888-4a57-912e-6d2f9ddff176" providerId="ADAL" clId="{BF06A106-37B2-4E6F-86B3-082C07224B5E}" dt="2023-05-30T01:05:14.382" v="10" actId="478"/>
        <pc:sldMkLst>
          <pc:docMk/>
          <pc:sldMk cId="3313760343" sldId="269"/>
        </pc:sldMkLst>
        <pc:picChg chg="del">
          <ac:chgData name="Maree Baker" userId="1751470b-d888-4a57-912e-6d2f9ddff176" providerId="ADAL" clId="{BF06A106-37B2-4E6F-86B3-082C07224B5E}" dt="2023-05-30T01:05:14.382" v="10" actId="478"/>
          <ac:picMkLst>
            <pc:docMk/>
            <pc:sldMk cId="3313760343" sldId="269"/>
            <ac:picMk id="3" creationId="{834AD457-84D6-95DE-8BBE-0386692CBEA0}"/>
          </ac:picMkLst>
        </pc:picChg>
      </pc:sldChg>
      <pc:sldChg chg="delSp mod modTransition delAnim">
        <pc:chgData name="Maree Baker" userId="1751470b-d888-4a57-912e-6d2f9ddff176" providerId="ADAL" clId="{BF06A106-37B2-4E6F-86B3-082C07224B5E}" dt="2023-05-30T01:05:16.814" v="11" actId="478"/>
        <pc:sldMkLst>
          <pc:docMk/>
          <pc:sldMk cId="1004578619" sldId="270"/>
        </pc:sldMkLst>
        <pc:picChg chg="del">
          <ac:chgData name="Maree Baker" userId="1751470b-d888-4a57-912e-6d2f9ddff176" providerId="ADAL" clId="{BF06A106-37B2-4E6F-86B3-082C07224B5E}" dt="2023-05-30T01:05:16.814" v="11" actId="478"/>
          <ac:picMkLst>
            <pc:docMk/>
            <pc:sldMk cId="1004578619" sldId="270"/>
            <ac:picMk id="3" creationId="{CD836966-37F4-D8AA-9BEA-1B66A86CE7F6}"/>
          </ac:picMkLst>
        </pc:picChg>
      </pc:sldChg>
      <pc:sldChg chg="delSp mod modTransition delAnim">
        <pc:chgData name="Maree Baker" userId="1751470b-d888-4a57-912e-6d2f9ddff176" providerId="ADAL" clId="{BF06A106-37B2-4E6F-86B3-082C07224B5E}" dt="2023-05-30T01:05:21.532" v="12" actId="478"/>
        <pc:sldMkLst>
          <pc:docMk/>
          <pc:sldMk cId="2081495435" sldId="271"/>
        </pc:sldMkLst>
        <pc:picChg chg="del">
          <ac:chgData name="Maree Baker" userId="1751470b-d888-4a57-912e-6d2f9ddff176" providerId="ADAL" clId="{BF06A106-37B2-4E6F-86B3-082C07224B5E}" dt="2023-05-30T01:05:21.532" v="12" actId="478"/>
          <ac:picMkLst>
            <pc:docMk/>
            <pc:sldMk cId="2081495435" sldId="271"/>
            <ac:picMk id="3" creationId="{413A4267-B4B5-2DAE-8195-0B0B1E514109}"/>
          </ac:picMkLst>
        </pc:picChg>
      </pc:sldChg>
      <pc:sldChg chg="delSp mod modTransition delAnim modNotesTx">
        <pc:chgData name="Maree Baker" userId="1751470b-d888-4a57-912e-6d2f9ddff176" providerId="ADAL" clId="{BF06A106-37B2-4E6F-86B3-082C07224B5E}" dt="2023-05-31T07:07:40.806" v="3033" actId="20577"/>
        <pc:sldMkLst>
          <pc:docMk/>
          <pc:sldMk cId="3377138514" sldId="272"/>
        </pc:sldMkLst>
        <pc:picChg chg="del">
          <ac:chgData name="Maree Baker" userId="1751470b-d888-4a57-912e-6d2f9ddff176" providerId="ADAL" clId="{BF06A106-37B2-4E6F-86B3-082C07224B5E}" dt="2023-05-30T01:05:25.111" v="13" actId="478"/>
          <ac:picMkLst>
            <pc:docMk/>
            <pc:sldMk cId="3377138514" sldId="272"/>
            <ac:picMk id="3" creationId="{657DF3E2-9987-87D8-E55C-E6E33E3C7EDA}"/>
          </ac:picMkLst>
        </pc:picChg>
      </pc:sldChg>
      <pc:sldChg chg="delSp mod modTransition delAnim">
        <pc:chgData name="Maree Baker" userId="1751470b-d888-4a57-912e-6d2f9ddff176" providerId="ADAL" clId="{BF06A106-37B2-4E6F-86B3-082C07224B5E}" dt="2023-05-30T01:05:41.630" v="18" actId="478"/>
        <pc:sldMkLst>
          <pc:docMk/>
          <pc:sldMk cId="137495700" sldId="273"/>
        </pc:sldMkLst>
        <pc:picChg chg="del">
          <ac:chgData name="Maree Baker" userId="1751470b-d888-4a57-912e-6d2f9ddff176" providerId="ADAL" clId="{BF06A106-37B2-4E6F-86B3-082C07224B5E}" dt="2023-05-30T01:05:41.630" v="18" actId="478"/>
          <ac:picMkLst>
            <pc:docMk/>
            <pc:sldMk cId="137495700" sldId="273"/>
            <ac:picMk id="3" creationId="{1A4747C8-2031-7826-07C6-D5E4EEF90DD9}"/>
          </ac:picMkLst>
        </pc:picChg>
      </pc:sldChg>
      <pc:sldChg chg="delSp mod modTransition delAnim modNotesTx">
        <pc:chgData name="Maree Baker" userId="1751470b-d888-4a57-912e-6d2f9ddff176" providerId="ADAL" clId="{BF06A106-37B2-4E6F-86B3-082C07224B5E}" dt="2023-05-30T04:03:25.196" v="2954" actId="404"/>
        <pc:sldMkLst>
          <pc:docMk/>
          <pc:sldMk cId="3345092910" sldId="274"/>
        </pc:sldMkLst>
        <pc:picChg chg="del">
          <ac:chgData name="Maree Baker" userId="1751470b-d888-4a57-912e-6d2f9ddff176" providerId="ADAL" clId="{BF06A106-37B2-4E6F-86B3-082C07224B5E}" dt="2023-05-30T01:05:49.448" v="20" actId="478"/>
          <ac:picMkLst>
            <pc:docMk/>
            <pc:sldMk cId="3345092910" sldId="274"/>
            <ac:picMk id="4" creationId="{7507F85B-C9F0-D38E-613E-29D026B9E353}"/>
          </ac:picMkLst>
        </pc:picChg>
      </pc:sldChg>
      <pc:sldChg chg="delSp mod modTransition delAnim modNotesTx">
        <pc:chgData name="Maree Baker" userId="1751470b-d888-4a57-912e-6d2f9ddff176" providerId="ADAL" clId="{BF06A106-37B2-4E6F-86B3-082C07224B5E}" dt="2023-05-31T07:10:29.646" v="3242" actId="20577"/>
        <pc:sldMkLst>
          <pc:docMk/>
          <pc:sldMk cId="1856523511" sldId="275"/>
        </pc:sldMkLst>
        <pc:picChg chg="del">
          <ac:chgData name="Maree Baker" userId="1751470b-d888-4a57-912e-6d2f9ddff176" providerId="ADAL" clId="{BF06A106-37B2-4E6F-86B3-082C07224B5E}" dt="2023-05-30T01:05:51.833" v="21" actId="478"/>
          <ac:picMkLst>
            <pc:docMk/>
            <pc:sldMk cId="1856523511" sldId="275"/>
            <ac:picMk id="4" creationId="{6A00620F-1516-319A-7259-8C830ACFC2F7}"/>
          </ac:picMkLst>
        </pc:picChg>
      </pc:sldChg>
      <pc:sldChg chg="delSp mod modTransition delAnim modNotesTx">
        <pc:chgData name="Maree Baker" userId="1751470b-d888-4a57-912e-6d2f9ddff176" providerId="ADAL" clId="{BF06A106-37B2-4E6F-86B3-082C07224B5E}" dt="2023-05-30T01:34:06.240" v="2823" actId="20577"/>
        <pc:sldMkLst>
          <pc:docMk/>
          <pc:sldMk cId="3572458626" sldId="277"/>
        </pc:sldMkLst>
        <pc:picChg chg="del">
          <ac:chgData name="Maree Baker" userId="1751470b-d888-4a57-912e-6d2f9ddff176" providerId="ADAL" clId="{BF06A106-37B2-4E6F-86B3-082C07224B5E}" dt="2023-05-30T01:05:54.869" v="22" actId="478"/>
          <ac:picMkLst>
            <pc:docMk/>
            <pc:sldMk cId="3572458626" sldId="277"/>
            <ac:picMk id="3" creationId="{3D0D095B-AA8B-9FC6-8D3B-BA6B199307DF}"/>
          </ac:picMkLst>
        </pc:picChg>
      </pc:sldChg>
      <pc:sldChg chg="modTransition modNotesTx">
        <pc:chgData name="Maree Baker" userId="1751470b-d888-4a57-912e-6d2f9ddff176" providerId="ADAL" clId="{BF06A106-37B2-4E6F-86B3-082C07224B5E}" dt="2023-05-31T07:45:08.330" v="3332" actId="6549"/>
        <pc:sldMkLst>
          <pc:docMk/>
          <pc:sldMk cId="1037720858" sldId="278"/>
        </pc:sldMkLst>
      </pc:sldChg>
      <pc:sldChg chg="delSp mod modTransition delAnim modNotesTx">
        <pc:chgData name="Maree Baker" userId="1751470b-d888-4a57-912e-6d2f9ddff176" providerId="ADAL" clId="{BF06A106-37B2-4E6F-86B3-082C07224B5E}" dt="2023-05-30T04:02:07.506" v="2949" actId="404"/>
        <pc:sldMkLst>
          <pc:docMk/>
          <pc:sldMk cId="3767627547" sldId="279"/>
        </pc:sldMkLst>
        <pc:picChg chg="del">
          <ac:chgData name="Maree Baker" userId="1751470b-d888-4a57-912e-6d2f9ddff176" providerId="ADAL" clId="{BF06A106-37B2-4E6F-86B3-082C07224B5E}" dt="2023-05-30T01:06:00.144" v="23" actId="478"/>
          <ac:picMkLst>
            <pc:docMk/>
            <pc:sldMk cId="3767627547" sldId="279"/>
            <ac:picMk id="4" creationId="{E3D763D1-F623-779C-212E-E368C6E35D31}"/>
          </ac:picMkLst>
        </pc:picChg>
      </pc:sldChg>
      <pc:sldChg chg="delSp mod modTransition delAnim modNotesTx">
        <pc:chgData name="Maree Baker" userId="1751470b-d888-4a57-912e-6d2f9ddff176" providerId="ADAL" clId="{BF06A106-37B2-4E6F-86B3-082C07224B5E}" dt="2023-05-30T04:00:19.496" v="2862" actId="404"/>
        <pc:sldMkLst>
          <pc:docMk/>
          <pc:sldMk cId="403974373" sldId="280"/>
        </pc:sldMkLst>
        <pc:picChg chg="del">
          <ac:chgData name="Maree Baker" userId="1751470b-d888-4a57-912e-6d2f9ddff176" providerId="ADAL" clId="{BF06A106-37B2-4E6F-86B3-082C07224B5E}" dt="2023-05-30T01:06:03.997" v="24" actId="478"/>
          <ac:picMkLst>
            <pc:docMk/>
            <pc:sldMk cId="403974373" sldId="280"/>
            <ac:picMk id="4" creationId="{BC0CEAE8-A0DE-2249-F108-580F2A3A0D91}"/>
          </ac:picMkLst>
        </pc:picChg>
      </pc:sldChg>
      <pc:sldChg chg="delSp mod modTransition delAnim">
        <pc:chgData name="Maree Baker" userId="1751470b-d888-4a57-912e-6d2f9ddff176" providerId="ADAL" clId="{BF06A106-37B2-4E6F-86B3-082C07224B5E}" dt="2023-05-30T01:06:07.220" v="25" actId="478"/>
        <pc:sldMkLst>
          <pc:docMk/>
          <pc:sldMk cId="11642440" sldId="281"/>
        </pc:sldMkLst>
        <pc:picChg chg="del">
          <ac:chgData name="Maree Baker" userId="1751470b-d888-4a57-912e-6d2f9ddff176" providerId="ADAL" clId="{BF06A106-37B2-4E6F-86B3-082C07224B5E}" dt="2023-05-30T01:06:07.220" v="25" actId="478"/>
          <ac:picMkLst>
            <pc:docMk/>
            <pc:sldMk cId="11642440" sldId="281"/>
            <ac:picMk id="3" creationId="{FB68E1FC-DC55-167C-8DEB-7913E559C7C9}"/>
          </ac:picMkLst>
        </pc:picChg>
      </pc:sldChg>
      <pc:sldChg chg="delSp mod modTransition delAnim modNotesTx">
        <pc:chgData name="Maree Baker" userId="1751470b-d888-4a57-912e-6d2f9ddff176" providerId="ADAL" clId="{BF06A106-37B2-4E6F-86B3-082C07224B5E}" dt="2023-05-31T07:11:08.004" v="3247" actId="12"/>
        <pc:sldMkLst>
          <pc:docMk/>
          <pc:sldMk cId="2751860651" sldId="282"/>
        </pc:sldMkLst>
        <pc:picChg chg="del">
          <ac:chgData name="Maree Baker" userId="1751470b-d888-4a57-912e-6d2f9ddff176" providerId="ADAL" clId="{BF06A106-37B2-4E6F-86B3-082C07224B5E}" dt="2023-05-30T01:06:12.720" v="26" actId="478"/>
          <ac:picMkLst>
            <pc:docMk/>
            <pc:sldMk cId="2751860651" sldId="282"/>
            <ac:picMk id="4" creationId="{6BB8CA80-68DD-80F1-A965-02A3D4C8CF3F}"/>
          </ac:picMkLst>
        </pc:picChg>
      </pc:sldChg>
      <pc:sldChg chg="delSp mod modTransition delAnim">
        <pc:chgData name="Maree Baker" userId="1751470b-d888-4a57-912e-6d2f9ddff176" providerId="ADAL" clId="{BF06A106-37B2-4E6F-86B3-082C07224B5E}" dt="2023-05-30T01:06:15.433" v="27" actId="478"/>
        <pc:sldMkLst>
          <pc:docMk/>
          <pc:sldMk cId="2906232576" sldId="283"/>
        </pc:sldMkLst>
        <pc:picChg chg="del">
          <ac:chgData name="Maree Baker" userId="1751470b-d888-4a57-912e-6d2f9ddff176" providerId="ADAL" clId="{BF06A106-37B2-4E6F-86B3-082C07224B5E}" dt="2023-05-30T01:06:15.433" v="27" actId="478"/>
          <ac:picMkLst>
            <pc:docMk/>
            <pc:sldMk cId="2906232576" sldId="283"/>
            <ac:picMk id="4" creationId="{432504D3-B922-141B-A187-F6C41F942BAA}"/>
          </ac:picMkLst>
        </pc:picChg>
      </pc:sldChg>
      <pc:sldChg chg="modTransition modNotesTx">
        <pc:chgData name="Maree Baker" userId="1751470b-d888-4a57-912e-6d2f9ddff176" providerId="ADAL" clId="{BF06A106-37B2-4E6F-86B3-082C07224B5E}" dt="2023-05-30T04:04:06.239" v="2956" actId="404"/>
        <pc:sldMkLst>
          <pc:docMk/>
          <pc:sldMk cId="652082073" sldId="284"/>
        </pc:sldMkLst>
      </pc:sldChg>
      <pc:sldChg chg="modTransition">
        <pc:chgData name="Maree Baker" userId="1751470b-d888-4a57-912e-6d2f9ddff176" providerId="ADAL" clId="{BF06A106-37B2-4E6F-86B3-082C07224B5E}" dt="2023-05-30T00:35:13.967" v="0"/>
        <pc:sldMkLst>
          <pc:docMk/>
          <pc:sldMk cId="2299917244" sldId="285"/>
        </pc:sldMkLst>
      </pc:sldChg>
      <pc:sldChg chg="modTransition modNotesTx">
        <pc:chgData name="Maree Baker" userId="1751470b-d888-4a57-912e-6d2f9ddff176" providerId="ADAL" clId="{BF06A106-37B2-4E6F-86B3-082C07224B5E}" dt="2023-05-30T03:58:39.089" v="2851" actId="404"/>
        <pc:sldMkLst>
          <pc:docMk/>
          <pc:sldMk cId="656070951" sldId="286"/>
        </pc:sldMkLst>
      </pc:sldChg>
      <pc:sldChg chg="modTransition modNotesTx">
        <pc:chgData name="Maree Baker" userId="1751470b-d888-4a57-912e-6d2f9ddff176" providerId="ADAL" clId="{BF06A106-37B2-4E6F-86B3-082C07224B5E}" dt="2023-05-30T03:59:30.815" v="2859" actId="6549"/>
        <pc:sldMkLst>
          <pc:docMk/>
          <pc:sldMk cId="1873938" sldId="287"/>
        </pc:sldMkLst>
      </pc:sldChg>
      <pc:sldChg chg="modTransition modNotesTx">
        <pc:chgData name="Maree Baker" userId="1751470b-d888-4a57-912e-6d2f9ddff176" providerId="ADAL" clId="{BF06A106-37B2-4E6F-86B3-082C07224B5E}" dt="2023-05-30T03:57:04.607" v="2841" actId="6549"/>
        <pc:sldMkLst>
          <pc:docMk/>
          <pc:sldMk cId="3189110573" sldId="288"/>
        </pc:sldMkLst>
      </pc:sldChg>
      <pc:sldChg chg="modTransition">
        <pc:chgData name="Maree Baker" userId="1751470b-d888-4a57-912e-6d2f9ddff176" providerId="ADAL" clId="{BF06A106-37B2-4E6F-86B3-082C07224B5E}" dt="2023-05-30T00:35:13.967" v="0"/>
        <pc:sldMkLst>
          <pc:docMk/>
          <pc:sldMk cId="3689375792" sldId="289"/>
        </pc:sldMkLst>
      </pc:sldChg>
      <pc:sldChg chg="delSp mod modTransition delAnim">
        <pc:chgData name="Maree Baker" userId="1751470b-d888-4a57-912e-6d2f9ddff176" providerId="ADAL" clId="{BF06A106-37B2-4E6F-86B3-082C07224B5E}" dt="2023-05-30T01:05:11.994" v="9" actId="478"/>
        <pc:sldMkLst>
          <pc:docMk/>
          <pc:sldMk cId="272403506" sldId="290"/>
        </pc:sldMkLst>
        <pc:picChg chg="del">
          <ac:chgData name="Maree Baker" userId="1751470b-d888-4a57-912e-6d2f9ddff176" providerId="ADAL" clId="{BF06A106-37B2-4E6F-86B3-082C07224B5E}" dt="2023-05-30T01:05:11.994" v="9" actId="478"/>
          <ac:picMkLst>
            <pc:docMk/>
            <pc:sldMk cId="272403506" sldId="290"/>
            <ac:picMk id="3" creationId="{20995C4C-CBBA-B24F-0630-F7B0226183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BEF4A9-D6BC-4FC7-8629-A65A7688E4C5}" type="datetimeFigureOut">
              <a:rPr lang="en-AU" smtClean="0"/>
              <a:t>31/05/2023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24630E0-8305-491A-AC7A-4325517244ED}" type="slidenum">
              <a:rPr lang="en-AU" smtClean="0"/>
              <a:t>‹#›</a:t>
            </a:fld>
            <a:endParaRPr lang="en-AU"/>
          </a:p>
        </p:txBody>
      </p:sp>
    </p:spTree>
    <p:extLst>
      <p:ext uri="{BB962C8B-B14F-4D97-AF65-F5344CB8AC3E}">
        <p14:creationId xmlns:p14="http://schemas.microsoft.com/office/powerpoint/2010/main" val="23504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1</a:t>
            </a:fld>
            <a:endParaRPr lang="en-AU"/>
          </a:p>
        </p:txBody>
      </p:sp>
    </p:spTree>
    <p:extLst>
      <p:ext uri="{BB962C8B-B14F-4D97-AF65-F5344CB8AC3E}">
        <p14:creationId xmlns:p14="http://schemas.microsoft.com/office/powerpoint/2010/main" val="3559212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24630E0-8305-491A-AC7A-4325517244ED}" type="slidenum">
              <a:rPr lang="en-AU" smtClean="0"/>
              <a:t>10</a:t>
            </a:fld>
            <a:endParaRPr lang="en-AU"/>
          </a:p>
        </p:txBody>
      </p:sp>
    </p:spTree>
    <p:extLst>
      <p:ext uri="{BB962C8B-B14F-4D97-AF65-F5344CB8AC3E}">
        <p14:creationId xmlns:p14="http://schemas.microsoft.com/office/powerpoint/2010/main" val="298158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24630E0-8305-491A-AC7A-4325517244ED}" type="slidenum">
              <a:rPr lang="en-AU" smtClean="0"/>
              <a:t>11</a:t>
            </a:fld>
            <a:endParaRPr lang="en-AU"/>
          </a:p>
        </p:txBody>
      </p:sp>
    </p:spTree>
    <p:extLst>
      <p:ext uri="{BB962C8B-B14F-4D97-AF65-F5344CB8AC3E}">
        <p14:creationId xmlns:p14="http://schemas.microsoft.com/office/powerpoint/2010/main" val="2641175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24630E0-8305-491A-AC7A-4325517244ED}" type="slidenum">
              <a:rPr lang="en-AU" smtClean="0"/>
              <a:t>12</a:t>
            </a:fld>
            <a:endParaRPr lang="en-AU"/>
          </a:p>
        </p:txBody>
      </p:sp>
    </p:spTree>
    <p:extLst>
      <p:ext uri="{BB962C8B-B14F-4D97-AF65-F5344CB8AC3E}">
        <p14:creationId xmlns:p14="http://schemas.microsoft.com/office/powerpoint/2010/main" val="320626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Emergency teachers previously under the VCEMEA will be renamed “casual relief teachers”.  Casual relief teachers can be appointed up to 30 consecutive days prior to being put onto a contract.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There are improvements to the daily rate, increasing from $383.13 to $423.23, with further increases in July of this year. </a:t>
            </a:r>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13</a:t>
            </a:fld>
            <a:endParaRPr lang="en-AU"/>
          </a:p>
        </p:txBody>
      </p:sp>
    </p:spTree>
    <p:extLst>
      <p:ext uri="{BB962C8B-B14F-4D97-AF65-F5344CB8AC3E}">
        <p14:creationId xmlns:p14="http://schemas.microsoft.com/office/powerpoint/2010/main" val="373026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916"/>
              </a:lnSpc>
              <a:spcBef>
                <a:spcPts val="0"/>
              </a:spcBef>
              <a:spcAft>
                <a:spcPts val="0"/>
              </a:spcAft>
              <a:buClr>
                <a:schemeClr val="dk1"/>
              </a:buClr>
              <a:buSzPts val="1100"/>
              <a:buFont typeface="Arial"/>
              <a:buNone/>
            </a:pPr>
            <a:r>
              <a:rPr lang="en-US" dirty="0"/>
              <a:t>The CEMEA introduces a yearly position allowance (1% of the total salary to which an Employee is entitled as at 1 December each year), which will be paid as a lump sum to the following Employees (other than Casual Employees):</a:t>
            </a:r>
          </a:p>
          <a:p>
            <a:pPr marL="457200" lvl="0" indent="-304800" algn="l" rtl="0">
              <a:lnSpc>
                <a:spcPct val="100000"/>
              </a:lnSpc>
              <a:spcBef>
                <a:spcPts val="0"/>
              </a:spcBef>
              <a:spcAft>
                <a:spcPts val="0"/>
              </a:spcAft>
              <a:buClr>
                <a:schemeClr val="dk1"/>
              </a:buClr>
              <a:buSzPts val="1200"/>
              <a:buFont typeface="Calibri"/>
              <a:buChar char="●"/>
            </a:pPr>
            <a:r>
              <a:rPr lang="en-US" dirty="0"/>
              <a:t>Teachers;</a:t>
            </a:r>
          </a:p>
          <a:p>
            <a:pPr marL="457200" lvl="0" indent="-304800" algn="l" rtl="0">
              <a:lnSpc>
                <a:spcPct val="100000"/>
              </a:lnSpc>
              <a:spcBef>
                <a:spcPts val="0"/>
              </a:spcBef>
              <a:spcAft>
                <a:spcPts val="0"/>
              </a:spcAft>
              <a:buClr>
                <a:schemeClr val="dk1"/>
              </a:buClr>
              <a:buSzPts val="1200"/>
              <a:buFont typeface="Calibri"/>
              <a:buChar char="●"/>
            </a:pPr>
            <a:r>
              <a:rPr lang="en-US" dirty="0"/>
              <a:t>Deputy Principals;</a:t>
            </a:r>
          </a:p>
          <a:p>
            <a:pPr marL="457200" lvl="0" indent="-304800" algn="l" rtl="0">
              <a:lnSpc>
                <a:spcPct val="100000"/>
              </a:lnSpc>
              <a:spcBef>
                <a:spcPts val="0"/>
              </a:spcBef>
              <a:spcAft>
                <a:spcPts val="0"/>
              </a:spcAft>
              <a:buClr>
                <a:schemeClr val="dk1"/>
              </a:buClr>
              <a:buSzPts val="1200"/>
              <a:buFont typeface="Calibri"/>
              <a:buChar char="●"/>
            </a:pPr>
            <a:r>
              <a:rPr lang="en-US" dirty="0"/>
              <a:t>Education Support Employees at Levels ES 2-8 and above; and </a:t>
            </a:r>
          </a:p>
          <a:p>
            <a:pPr marL="457200" lvl="0" indent="-304800" algn="l" rtl="0">
              <a:lnSpc>
                <a:spcPct val="100000"/>
              </a:lnSpc>
              <a:spcBef>
                <a:spcPts val="0"/>
              </a:spcBef>
              <a:spcAft>
                <a:spcPts val="0"/>
              </a:spcAft>
              <a:buClr>
                <a:schemeClr val="dk1"/>
              </a:buClr>
              <a:buSzPts val="1200"/>
              <a:buFont typeface="Calibri"/>
              <a:buChar char="●"/>
            </a:pPr>
            <a:r>
              <a:rPr lang="en-US" dirty="0"/>
              <a:t>CEO staff covered by the CEMEA.  </a:t>
            </a:r>
          </a:p>
          <a:p>
            <a:pPr marL="0" lvl="0" indent="0" algn="l" rtl="0">
              <a:lnSpc>
                <a:spcPct val="107916"/>
              </a:lnSpc>
              <a:spcBef>
                <a:spcPts val="200"/>
              </a:spcBef>
              <a:spcAft>
                <a:spcPts val="0"/>
              </a:spcAft>
              <a:buClr>
                <a:schemeClr val="dk1"/>
              </a:buClr>
              <a:buSzPts val="1100"/>
              <a:buFont typeface="Arial"/>
              <a:buNone/>
            </a:pPr>
            <a:r>
              <a:rPr lang="en-US" dirty="0"/>
              <a:t>The allowance is to be paid on 1 December of each year from 2022 to 2025.</a:t>
            </a:r>
          </a:p>
          <a:p>
            <a:pPr marL="0" lvl="0" indent="0" algn="l" rtl="0">
              <a:lnSpc>
                <a:spcPct val="90000"/>
              </a:lnSpc>
              <a:spcBef>
                <a:spcPts val="750"/>
              </a:spcBef>
              <a:spcAft>
                <a:spcPts val="0"/>
              </a:spcAft>
              <a:buSzPts val="1400"/>
              <a:buNone/>
            </a:pPr>
            <a:r>
              <a:rPr lang="en-US" dirty="0"/>
              <a:t>The allowance was paid to applicable employees in December 2022. </a:t>
            </a:r>
          </a:p>
          <a:p>
            <a:pPr marL="0" lvl="0" indent="0" algn="l" rtl="0">
              <a:lnSpc>
                <a:spcPct val="90000"/>
              </a:lnSpc>
              <a:spcBef>
                <a:spcPts val="750"/>
              </a:spcBef>
              <a:spcAft>
                <a:spcPts val="0"/>
              </a:spcAft>
              <a:buClr>
                <a:srgbClr val="595959"/>
              </a:buClr>
              <a:buSzPts val="1600"/>
              <a:buFont typeface="Arial"/>
              <a:buNone/>
            </a:pPr>
            <a:r>
              <a:rPr lang="en-US" dirty="0"/>
              <a:t>There are categories and levels of employees are not eligible to receive the position allowance due to receiving a higher structural increase or a translation which provides for greater increases through incremental progression compared to other categories of employees: </a:t>
            </a:r>
          </a:p>
          <a:p>
            <a:pPr marL="0" lvl="0" indent="0" algn="l" rtl="0">
              <a:lnSpc>
                <a:spcPct val="90000"/>
              </a:lnSpc>
              <a:spcBef>
                <a:spcPts val="750"/>
              </a:spcBef>
              <a:spcAft>
                <a:spcPts val="0"/>
              </a:spcAft>
              <a:buClr>
                <a:srgbClr val="595959"/>
              </a:buClr>
              <a:buSzPts val="1600"/>
              <a:buFont typeface="Arial"/>
              <a:buNone/>
            </a:pPr>
            <a:r>
              <a:rPr lang="en-US" dirty="0"/>
              <a:t>• education support employees at Level 1 and Level 2-1 to Level 2-7 </a:t>
            </a:r>
          </a:p>
          <a:p>
            <a:pPr marL="0" lvl="0" indent="0" algn="l" rtl="0">
              <a:lnSpc>
                <a:spcPct val="90000"/>
              </a:lnSpc>
              <a:spcBef>
                <a:spcPts val="750"/>
              </a:spcBef>
              <a:spcAft>
                <a:spcPts val="0"/>
              </a:spcAft>
              <a:buClr>
                <a:srgbClr val="595959"/>
              </a:buClr>
              <a:buSzPts val="1600"/>
              <a:buFont typeface="Arial"/>
              <a:buNone/>
            </a:pPr>
            <a:r>
              <a:rPr lang="en-US" dirty="0"/>
              <a:t>• school services officers (all levels and subdivisions)</a:t>
            </a:r>
          </a:p>
          <a:p>
            <a:pPr marL="171450" lvl="0" indent="-146050" algn="l" rtl="0">
              <a:lnSpc>
                <a:spcPct val="90000"/>
              </a:lnSpc>
              <a:spcBef>
                <a:spcPts val="750"/>
              </a:spcBef>
              <a:spcAft>
                <a:spcPts val="0"/>
              </a:spcAft>
              <a:buClr>
                <a:schemeClr val="dk1"/>
              </a:buClr>
              <a:buSzPts val="1200"/>
              <a:buFont typeface="Calibri"/>
              <a:buChar char="•"/>
            </a:pPr>
            <a:r>
              <a:rPr lang="en-US" dirty="0"/>
              <a:t>primary and secondary principals. </a:t>
            </a:r>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14</a:t>
            </a:fld>
            <a:endParaRPr lang="en-AU"/>
          </a:p>
        </p:txBody>
      </p:sp>
    </p:spTree>
    <p:extLst>
      <p:ext uri="{BB962C8B-B14F-4D97-AF65-F5344CB8AC3E}">
        <p14:creationId xmlns:p14="http://schemas.microsoft.com/office/powerpoint/2010/main" val="2435786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24630E0-8305-491A-AC7A-4325517244ED}" type="slidenum">
              <a:rPr lang="en-AU" smtClean="0"/>
              <a:t>15</a:t>
            </a:fld>
            <a:endParaRPr lang="en-AU"/>
          </a:p>
        </p:txBody>
      </p:sp>
    </p:spTree>
    <p:extLst>
      <p:ext uri="{BB962C8B-B14F-4D97-AF65-F5344CB8AC3E}">
        <p14:creationId xmlns:p14="http://schemas.microsoft.com/office/powerpoint/2010/main" val="3602274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pool arrangements for Positions of Leadership have also increased. This is effective from the commencement of the 2023 school year, based on the rates shown here on the screen.</a:t>
            </a:r>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16</a:t>
            </a:fld>
            <a:endParaRPr lang="en-AU"/>
          </a:p>
        </p:txBody>
      </p:sp>
    </p:spTree>
    <p:extLst>
      <p:ext uri="{BB962C8B-B14F-4D97-AF65-F5344CB8AC3E}">
        <p14:creationId xmlns:p14="http://schemas.microsoft.com/office/powerpoint/2010/main" val="940268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24630E0-8305-491A-AC7A-4325517244ED}" type="slidenum">
              <a:rPr lang="en-AU" smtClean="0"/>
              <a:t>17</a:t>
            </a:fld>
            <a:endParaRPr lang="en-AU"/>
          </a:p>
        </p:txBody>
      </p:sp>
    </p:spTree>
    <p:extLst>
      <p:ext uri="{BB962C8B-B14F-4D97-AF65-F5344CB8AC3E}">
        <p14:creationId xmlns:p14="http://schemas.microsoft.com/office/powerpoint/2010/main" val="2039603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4E79"/>
                </a:solidFill>
              </a:rPr>
              <a:t>Annually Employees can access a day (7.6 hours) of their personal leave balance as “flexible leave”.  This leave can be accessed for any reason.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4E79"/>
                </a:solidFill>
              </a:rPr>
              <a:t>An employer may refuse to approve flexible leave where the Employee’s absence on that day cannot be reasonably managed due to operational requirements.</a:t>
            </a:r>
            <a:endParaRPr lang="en-US" dirty="0"/>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18</a:t>
            </a:fld>
            <a:endParaRPr lang="en-AU"/>
          </a:p>
        </p:txBody>
      </p:sp>
    </p:spTree>
    <p:extLst>
      <p:ext uri="{BB962C8B-B14F-4D97-AF65-F5344CB8AC3E}">
        <p14:creationId xmlns:p14="http://schemas.microsoft.com/office/powerpoint/2010/main" val="160352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1200"/>
              </a:spcBef>
              <a:spcAft>
                <a:spcPts val="0"/>
              </a:spcAft>
              <a:buSzPts val="1100"/>
              <a:buNone/>
            </a:pPr>
            <a:r>
              <a:rPr lang="en-US" sz="1000" dirty="0"/>
              <a:t>Benefits of changes to parental leave include:</a:t>
            </a:r>
          </a:p>
          <a:p>
            <a:pPr marL="457200" lvl="0" indent="-298450" algn="l" rtl="0">
              <a:lnSpc>
                <a:spcPct val="100000"/>
              </a:lnSpc>
              <a:spcBef>
                <a:spcPts val="1200"/>
              </a:spcBef>
              <a:spcAft>
                <a:spcPts val="0"/>
              </a:spcAft>
              <a:buSzPts val="1100"/>
              <a:buChar char="●"/>
            </a:pPr>
            <a:r>
              <a:rPr lang="en-US" sz="1000" dirty="0"/>
              <a:t>paid parental leave increases from 14 weeks to 16 weeks.</a:t>
            </a:r>
          </a:p>
          <a:p>
            <a:pPr marL="457200" lvl="0" indent="-298450" algn="l" rtl="0">
              <a:lnSpc>
                <a:spcPct val="100000"/>
              </a:lnSpc>
              <a:spcBef>
                <a:spcPts val="0"/>
              </a:spcBef>
              <a:spcAft>
                <a:spcPts val="0"/>
              </a:spcAft>
              <a:buSzPts val="1100"/>
              <a:buChar char="●"/>
            </a:pPr>
            <a:r>
              <a:rPr lang="en-US" sz="1000" dirty="0"/>
              <a:t>paid partner level increases from 1 week to 4 weeks (to be taken within two terms of the birth of the child).</a:t>
            </a:r>
          </a:p>
          <a:p>
            <a:pPr marL="457200" lvl="0" indent="-298450" algn="l" rtl="0">
              <a:lnSpc>
                <a:spcPct val="100000"/>
              </a:lnSpc>
              <a:spcBef>
                <a:spcPts val="0"/>
              </a:spcBef>
              <a:spcAft>
                <a:spcPts val="0"/>
              </a:spcAft>
              <a:buSzPts val="1100"/>
              <a:buChar char="●"/>
            </a:pPr>
            <a:r>
              <a:rPr lang="en-US" sz="1000" dirty="0"/>
              <a:t>the qualifying period for paid parental leave reduces from 42 term weeks to 30 term weeks or 3 full school terms.</a:t>
            </a:r>
          </a:p>
          <a:p>
            <a:pPr marL="457200" lvl="0" indent="-298450" algn="l" rtl="0">
              <a:lnSpc>
                <a:spcPct val="100000"/>
              </a:lnSpc>
              <a:spcBef>
                <a:spcPts val="0"/>
              </a:spcBef>
              <a:spcAft>
                <a:spcPts val="0"/>
              </a:spcAft>
              <a:buSzPts val="1100"/>
              <a:buChar char="●"/>
            </a:pPr>
            <a:r>
              <a:rPr lang="en-US" sz="1000" dirty="0"/>
              <a:t>the first 12 months of parental leave counts towards incremental progression.</a:t>
            </a:r>
          </a:p>
          <a:p>
            <a:pPr marL="0" lvl="0" indent="0" algn="l" rtl="0">
              <a:lnSpc>
                <a:spcPct val="100000"/>
              </a:lnSpc>
              <a:spcBef>
                <a:spcPts val="1200"/>
              </a:spcBef>
              <a:spcAft>
                <a:spcPts val="0"/>
              </a:spcAft>
              <a:buSzPts val="1100"/>
              <a:buNone/>
            </a:pPr>
            <a:r>
              <a:rPr lang="en-US" sz="1000" dirty="0"/>
              <a:t>These provisions are backdated to the commencement of the 2023 school year. </a:t>
            </a:r>
          </a:p>
          <a:p>
            <a:pPr marL="0" lvl="0" indent="0" algn="l" rtl="0">
              <a:lnSpc>
                <a:spcPct val="100000"/>
              </a:lnSpc>
              <a:spcBef>
                <a:spcPts val="1200"/>
              </a:spcBef>
              <a:spcAft>
                <a:spcPts val="0"/>
              </a:spcAft>
              <a:buSzPts val="1100"/>
              <a:buNone/>
            </a:pPr>
            <a:r>
              <a:rPr lang="en-US" sz="1000" dirty="0"/>
              <a:t>In relation to paid parental leave, any employee who either started or completed a period of paid parental leave in Term 1 or 2, 2023 under the terms of the VCEMEA 2018 (14 paid weeks) will be provided with an additional two weeks of paid parental leave</a:t>
            </a:r>
          </a:p>
          <a:p>
            <a:pPr marL="0" lvl="0" indent="0" algn="l" rtl="0">
              <a:lnSpc>
                <a:spcPct val="100000"/>
              </a:lnSpc>
              <a:spcBef>
                <a:spcPts val="1200"/>
              </a:spcBef>
              <a:spcAft>
                <a:spcPts val="0"/>
              </a:spcAft>
              <a:buSzPts val="1100"/>
              <a:buNone/>
            </a:pPr>
            <a:r>
              <a:rPr lang="en-US" sz="1000" dirty="0"/>
              <a:t>In relation to paid partner leave, any employee who either started or completed a period of paid partner leave in Term 1 or 2 2023 under the terms of the VCEMEA 2018 (one paid week) will be provided with an additional three weeks of paid partner leave</a:t>
            </a:r>
          </a:p>
          <a:p>
            <a:pPr marL="0" lvl="0" indent="0" algn="l" rtl="0">
              <a:lnSpc>
                <a:spcPct val="100000"/>
              </a:lnSpc>
              <a:spcBef>
                <a:spcPts val="1200"/>
              </a:spcBef>
              <a:spcAft>
                <a:spcPts val="0"/>
              </a:spcAft>
              <a:buSzPts val="1100"/>
              <a:buNone/>
            </a:pPr>
            <a:r>
              <a:rPr lang="en-US" sz="1000" dirty="0"/>
              <a:t>Where a request is made for parental leave in 2023, we will review the service record of the employee in question, noting that the employee is entitled to paid parental leave where they have completed either three school terms or 30 school weeks of continuous service.</a:t>
            </a:r>
          </a:p>
          <a:p>
            <a:pPr marL="0" lvl="0" indent="0" algn="l" rtl="0">
              <a:lnSpc>
                <a:spcPct val="100000"/>
              </a:lnSpc>
              <a:spcBef>
                <a:spcPts val="1200"/>
              </a:spcBef>
              <a:spcAft>
                <a:spcPts val="0"/>
              </a:spcAft>
              <a:buSzPts val="1100"/>
              <a:buNone/>
            </a:pPr>
            <a:r>
              <a:rPr lang="en-US" sz="1000" dirty="0"/>
              <a:t>The provision of the first 12 months of parental leave being counted towards incremental progression where applicable, </a:t>
            </a:r>
            <a:r>
              <a:rPr lang="en-US" sz="1000" dirty="0">
                <a:solidFill>
                  <a:schemeClr val="dk1"/>
                </a:solidFill>
              </a:rPr>
              <a:t>is to be backdated from the commencement of the 2023 school year. </a:t>
            </a:r>
            <a:endParaRPr lang="en-US" sz="1000" dirty="0"/>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19</a:t>
            </a:fld>
            <a:endParaRPr lang="en-AU"/>
          </a:p>
        </p:txBody>
      </p:sp>
    </p:spTree>
    <p:extLst>
      <p:ext uri="{BB962C8B-B14F-4D97-AF65-F5344CB8AC3E}">
        <p14:creationId xmlns:p14="http://schemas.microsoft.com/office/powerpoint/2010/main" val="2356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proposed agreement provides significant benefits to all employees covered by the new CEMEA.</a:t>
            </a:r>
          </a:p>
          <a:p>
            <a:r>
              <a:rPr lang="en-US" b="0" dirty="0"/>
              <a:t>This includes:</a:t>
            </a:r>
          </a:p>
          <a:p>
            <a:pPr marL="171450" indent="-171450">
              <a:buFont typeface="Arial" panose="020B0604020202020204" pitchFamily="34" charset="0"/>
              <a:buChar char="•"/>
            </a:pPr>
            <a:r>
              <a:rPr lang="en-US" b="0" dirty="0"/>
              <a:t>Salary increases of 1% in both January and July for the term of the agreement</a:t>
            </a:r>
          </a:p>
          <a:p>
            <a:pPr marL="171450" indent="-171450">
              <a:buFont typeface="Arial" panose="020B0604020202020204" pitchFamily="34" charset="0"/>
              <a:buChar char="•"/>
            </a:pPr>
            <a:r>
              <a:rPr lang="en-US" dirty="0"/>
              <a:t>A 1% position allowance payable annually to most of the classifications in the CEMEA</a:t>
            </a:r>
          </a:p>
          <a:p>
            <a:pPr marL="171450" indent="-171450">
              <a:buFont typeface="Arial" panose="020B0604020202020204" pitchFamily="34" charset="0"/>
              <a:buChar char="•"/>
            </a:pPr>
            <a:r>
              <a:rPr lang="en-US" dirty="0"/>
              <a:t>Improvements to support teachers workload</a:t>
            </a:r>
          </a:p>
          <a:p>
            <a:pPr marL="171450" indent="-171450">
              <a:buFont typeface="Arial" panose="020B0604020202020204" pitchFamily="34" charset="0"/>
              <a:buChar char="•"/>
            </a:pPr>
            <a:r>
              <a:rPr lang="en-US" dirty="0"/>
              <a:t>Improved classification structures for Education Support and School Services staff</a:t>
            </a:r>
          </a:p>
          <a:p>
            <a:pPr marL="171450" indent="-171450">
              <a:buFont typeface="Arial" panose="020B0604020202020204" pitchFamily="34" charset="0"/>
              <a:buChar char="•"/>
            </a:pPr>
            <a:r>
              <a:rPr lang="en-US" dirty="0"/>
              <a:t>An ongoing commitment to improved ways of working and consultation</a:t>
            </a:r>
          </a:p>
          <a:p>
            <a:pPr marL="171450" indent="-171450">
              <a:buFont typeface="Arial" panose="020B0604020202020204" pitchFamily="34" charset="0"/>
              <a:buChar char="•"/>
            </a:pPr>
            <a:r>
              <a:rPr lang="en-US" dirty="0"/>
              <a:t>Improved and additional leave entitlements</a:t>
            </a:r>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2</a:t>
            </a:fld>
            <a:endParaRPr lang="en-AU"/>
          </a:p>
        </p:txBody>
      </p:sp>
    </p:spTree>
    <p:extLst>
      <p:ext uri="{BB962C8B-B14F-4D97-AF65-F5344CB8AC3E}">
        <p14:creationId xmlns:p14="http://schemas.microsoft.com/office/powerpoint/2010/main" val="2236797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b="1" dirty="0">
                <a:solidFill>
                  <a:srgbClr val="1F4E79"/>
                </a:solidFill>
              </a:rPr>
              <a:t>Additional Benefits to the parental leave changes include:</a:t>
            </a:r>
          </a:p>
          <a:p>
            <a:pPr marL="342900" lvl="0" indent="-241300" algn="l" rtl="0">
              <a:lnSpc>
                <a:spcPct val="90000"/>
              </a:lnSpc>
              <a:spcBef>
                <a:spcPts val="750"/>
              </a:spcBef>
              <a:spcAft>
                <a:spcPts val="0"/>
              </a:spcAft>
              <a:buClr>
                <a:srgbClr val="595959"/>
              </a:buClr>
              <a:buSzPts val="1200"/>
              <a:buFont typeface="Calibri"/>
              <a:buChar char="●"/>
            </a:pPr>
            <a:r>
              <a:rPr lang="en-US" dirty="0">
                <a:solidFill>
                  <a:srgbClr val="1F4E79"/>
                </a:solidFill>
              </a:rPr>
              <a:t>The availability of Prenatal leave of up to 38 hours for primary carer to attend prenatal appointments</a:t>
            </a:r>
          </a:p>
          <a:p>
            <a:pPr marL="342900" lvl="0" indent="-241300" algn="l" rtl="0">
              <a:lnSpc>
                <a:spcPct val="90000"/>
              </a:lnSpc>
              <a:spcBef>
                <a:spcPts val="750"/>
              </a:spcBef>
              <a:spcAft>
                <a:spcPts val="0"/>
              </a:spcAft>
              <a:buClr>
                <a:srgbClr val="595959"/>
              </a:buClr>
              <a:buSzPts val="1200"/>
              <a:buFont typeface="Calibri"/>
              <a:buChar char="●"/>
            </a:pPr>
            <a:r>
              <a:rPr lang="en-US" dirty="0">
                <a:solidFill>
                  <a:srgbClr val="1F4E79"/>
                </a:solidFill>
              </a:rPr>
              <a:t>Pre natal leave of up to 15.2 hours for employees whose spouses are pregnant to attend prenatal appointments</a:t>
            </a:r>
          </a:p>
          <a:p>
            <a:pPr marL="685800" lvl="1" indent="-234950" algn="l" rtl="0">
              <a:lnSpc>
                <a:spcPct val="90000"/>
              </a:lnSpc>
              <a:spcBef>
                <a:spcPts val="750"/>
              </a:spcBef>
              <a:spcAft>
                <a:spcPts val="0"/>
              </a:spcAft>
              <a:buClr>
                <a:srgbClr val="1F4E79"/>
              </a:buClr>
              <a:buSzPts val="1100"/>
              <a:buChar char="○"/>
            </a:pPr>
            <a:r>
              <a:rPr lang="en-US" dirty="0">
                <a:solidFill>
                  <a:srgbClr val="1F4E79"/>
                </a:solidFill>
              </a:rPr>
              <a:t>With these leave, </a:t>
            </a:r>
            <a:r>
              <a:rPr lang="en-US" sz="1000" dirty="0">
                <a:latin typeface="Arial"/>
                <a:ea typeface="Arial"/>
                <a:cs typeface="Arial"/>
                <a:sym typeface="Arial"/>
              </a:rPr>
              <a:t>subject to evidence requirements and a requirement to schedule appointments to minimise disruption and/or the requirement to engage replacement staff for the absence.  This entitlement is in addition to the entitlement to use up to five days of any accrued personal leave to attend pre-natal appointments; </a:t>
            </a:r>
            <a:endParaRPr lang="en-US" dirty="0">
              <a:solidFill>
                <a:srgbClr val="1F4E79"/>
              </a:solidFill>
            </a:endParaRPr>
          </a:p>
          <a:p>
            <a:pPr marL="342900" lvl="0" indent="-241300" algn="l" rtl="0">
              <a:lnSpc>
                <a:spcPct val="90000"/>
              </a:lnSpc>
              <a:spcBef>
                <a:spcPts val="750"/>
              </a:spcBef>
              <a:spcAft>
                <a:spcPts val="0"/>
              </a:spcAft>
              <a:buClr>
                <a:srgbClr val="595959"/>
              </a:buClr>
              <a:buSzPts val="1200"/>
              <a:buFont typeface="Calibri"/>
              <a:buChar char="●"/>
            </a:pPr>
            <a:r>
              <a:rPr lang="en-US" dirty="0">
                <a:solidFill>
                  <a:srgbClr val="1F4E79"/>
                </a:solidFill>
              </a:rPr>
              <a:t>Superannuation will be paid on the first 12 months of parental leave for the primary carer</a:t>
            </a:r>
          </a:p>
          <a:p>
            <a:pPr marL="342900" lvl="0" indent="-241300" algn="l" rtl="0">
              <a:lnSpc>
                <a:spcPct val="90000"/>
              </a:lnSpc>
              <a:spcBef>
                <a:spcPts val="750"/>
              </a:spcBef>
              <a:spcAft>
                <a:spcPts val="0"/>
              </a:spcAft>
              <a:buClr>
                <a:srgbClr val="595959"/>
              </a:buClr>
              <a:buSzPts val="1200"/>
              <a:buFont typeface="Calibri"/>
              <a:buChar char="●"/>
            </a:pPr>
            <a:r>
              <a:rPr lang="en-US" dirty="0">
                <a:solidFill>
                  <a:srgbClr val="1F4E79"/>
                </a:solidFill>
              </a:rPr>
              <a:t>Increases to paid adoption leave from 14 weeks to 16 weeks (subject to the conditions of that clause)</a:t>
            </a:r>
          </a:p>
          <a:p>
            <a:pPr marL="228600" lvl="0" indent="-228600" algn="l" rtl="0">
              <a:lnSpc>
                <a:spcPct val="100000"/>
              </a:lnSpc>
              <a:spcBef>
                <a:spcPts val="0"/>
              </a:spcBef>
              <a:spcAft>
                <a:spcPts val="0"/>
              </a:spcAft>
              <a:buClr>
                <a:schemeClr val="dk1"/>
              </a:buClr>
              <a:buSzPts val="1200"/>
              <a:buFont typeface="Arial"/>
              <a:buChar char="●"/>
            </a:pPr>
            <a:r>
              <a:rPr lang="en-US" dirty="0">
                <a:solidFill>
                  <a:srgbClr val="1F4E79"/>
                </a:solidFill>
              </a:rPr>
              <a:t>Introduction of 2 days of paid leave on up to five (5) occasions per child, for employees who provide short-term foster or kinship care </a:t>
            </a:r>
            <a:r>
              <a:rPr lang="en-US" dirty="0"/>
              <a:t>introduces two days of paid leave on up to five (5) occasions per child, for employees who provide short-term foster or kinship care as a primary caregiver to a child as a result of an eligible child protection intervention, following the child's placement</a:t>
            </a:r>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20</a:t>
            </a:fld>
            <a:endParaRPr lang="en-AU"/>
          </a:p>
        </p:txBody>
      </p:sp>
    </p:spTree>
    <p:extLst>
      <p:ext uri="{BB962C8B-B14F-4D97-AF65-F5344CB8AC3E}">
        <p14:creationId xmlns:p14="http://schemas.microsoft.com/office/powerpoint/2010/main" val="283210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changes to the LSL clause will continue the way in which we process LSL now, following the variation to the VCEMEA that occurred last year. This means that LSL will </a:t>
            </a:r>
            <a:r>
              <a:rPr lang="en-US" sz="1200" dirty="0">
                <a:solidFill>
                  <a:srgbClr val="391B76"/>
                </a:solidFill>
                <a:latin typeface="Calibri"/>
                <a:ea typeface="Calibri"/>
                <a:cs typeface="Calibri"/>
                <a:sym typeface="Calibri"/>
              </a:rPr>
              <a:t>be calculated based on an Employee's FTE immediately before the Long Service Leave except where any employee has changed their hours in the 2 years immediately prior to the leave.  In this instance LSL will be calculated in accordance with the LSL Act</a:t>
            </a:r>
            <a:endParaRPr lang="en-US" dirty="0"/>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21</a:t>
            </a:fld>
            <a:endParaRPr lang="en-AU"/>
          </a:p>
        </p:txBody>
      </p:sp>
    </p:spTree>
    <p:extLst>
      <p:ext uri="{BB962C8B-B14F-4D97-AF65-F5344CB8AC3E}">
        <p14:creationId xmlns:p14="http://schemas.microsoft.com/office/powerpoint/2010/main" val="3703656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1200"/>
              </a:spcBef>
              <a:spcAft>
                <a:spcPts val="0"/>
              </a:spcAft>
              <a:buClr>
                <a:schemeClr val="dk1"/>
              </a:buClr>
              <a:buSzPts val="2500"/>
              <a:buFont typeface="Arial"/>
              <a:buNone/>
            </a:pPr>
            <a:r>
              <a:rPr lang="en-US" sz="1050" b="1" i="1" dirty="0">
                <a:solidFill>
                  <a:srgbClr val="1E4E79"/>
                </a:solidFill>
              </a:rPr>
              <a:t>Increases to the following leave types will also apply in the CEMEA</a:t>
            </a:r>
          </a:p>
          <a:p>
            <a:pPr marL="0" lvl="0" indent="0" algn="l" rtl="0">
              <a:lnSpc>
                <a:spcPct val="100000"/>
              </a:lnSpc>
              <a:spcBef>
                <a:spcPts val="1200"/>
              </a:spcBef>
              <a:spcAft>
                <a:spcPts val="0"/>
              </a:spcAft>
              <a:buClr>
                <a:schemeClr val="dk1"/>
              </a:buClr>
              <a:buSzPts val="2500"/>
              <a:buFont typeface="Arial"/>
              <a:buNone/>
            </a:pPr>
            <a:r>
              <a:rPr lang="en-US" sz="1050" b="1" i="1" dirty="0">
                <a:solidFill>
                  <a:srgbClr val="1E4E79"/>
                </a:solidFill>
              </a:rPr>
              <a:t>Family &amp; Domestic Violence Leave</a:t>
            </a:r>
          </a:p>
          <a:p>
            <a:pPr marL="457200" lvl="0" indent="-304800" algn="l" rtl="0">
              <a:lnSpc>
                <a:spcPct val="100000"/>
              </a:lnSpc>
              <a:spcBef>
                <a:spcPts val="1200"/>
              </a:spcBef>
              <a:spcAft>
                <a:spcPts val="0"/>
              </a:spcAft>
              <a:buClr>
                <a:srgbClr val="1E4E79"/>
              </a:buClr>
              <a:buSzPts val="1200"/>
              <a:buFont typeface="Calibri"/>
              <a:buChar char="●"/>
            </a:pPr>
            <a:r>
              <a:rPr lang="en-US" sz="1050" dirty="0">
                <a:solidFill>
                  <a:srgbClr val="1E4E79"/>
                </a:solidFill>
              </a:rPr>
              <a:t>This is one type of leave for employees who are experiencing family or domestic violence as defined by the Fair Work Act </a:t>
            </a:r>
          </a:p>
          <a:p>
            <a:pPr marL="457200" lvl="0" indent="-304800" algn="l" rtl="0">
              <a:lnSpc>
                <a:spcPct val="100000"/>
              </a:lnSpc>
              <a:spcBef>
                <a:spcPts val="1200"/>
              </a:spcBef>
              <a:spcAft>
                <a:spcPts val="0"/>
              </a:spcAft>
              <a:buClr>
                <a:srgbClr val="1E4E79"/>
              </a:buClr>
              <a:buSzPts val="1200"/>
              <a:buFont typeface="Calibri"/>
              <a:buChar char="●"/>
            </a:pPr>
            <a:r>
              <a:rPr lang="en-US" sz="1050" dirty="0">
                <a:solidFill>
                  <a:srgbClr val="1E4E79"/>
                </a:solidFill>
              </a:rPr>
              <a:t>Increase from 10 to 20 days per year for all employees other than casuals who receive 10 </a:t>
            </a:r>
          </a:p>
          <a:p>
            <a:pPr marL="457200" lvl="0" indent="-304800" algn="l" rtl="0">
              <a:lnSpc>
                <a:spcPct val="100000"/>
              </a:lnSpc>
              <a:spcBef>
                <a:spcPts val="0"/>
              </a:spcBef>
              <a:spcAft>
                <a:spcPts val="0"/>
              </a:spcAft>
              <a:buClr>
                <a:srgbClr val="1E4E79"/>
              </a:buClr>
              <a:buSzPts val="1200"/>
              <a:buFont typeface="Calibri"/>
              <a:buChar char="●"/>
            </a:pPr>
            <a:r>
              <a:rPr lang="en-US" sz="1050" dirty="0">
                <a:solidFill>
                  <a:srgbClr val="1E4E79"/>
                </a:solidFill>
              </a:rPr>
              <a:t>Does not accrue, and is not payable on termination.</a:t>
            </a:r>
          </a:p>
          <a:p>
            <a:pPr marL="457200" lvl="0" indent="-304800" algn="l" rtl="0">
              <a:lnSpc>
                <a:spcPct val="100000"/>
              </a:lnSpc>
              <a:spcBef>
                <a:spcPts val="0"/>
              </a:spcBef>
              <a:spcAft>
                <a:spcPts val="0"/>
              </a:spcAft>
              <a:buClr>
                <a:srgbClr val="1E4E79"/>
              </a:buClr>
              <a:buSzPts val="1200"/>
              <a:buFont typeface="Calibri"/>
              <a:buChar char="●"/>
            </a:pPr>
            <a:r>
              <a:rPr lang="en-US" sz="1050" dirty="0">
                <a:solidFill>
                  <a:srgbClr val="1E4E79"/>
                </a:solidFill>
              </a:rPr>
              <a:t>Employers are prohibited from reporting the taking of family and domestic violence leave as a form of leave on an employee’s </a:t>
            </a:r>
            <a:r>
              <a:rPr lang="en-US" sz="1050" dirty="0" err="1">
                <a:solidFill>
                  <a:srgbClr val="1E4E79"/>
                </a:solidFill>
              </a:rPr>
              <a:t>payslip</a:t>
            </a:r>
            <a:r>
              <a:rPr lang="en-US" sz="1050" dirty="0">
                <a:solidFill>
                  <a:srgbClr val="1E4E79"/>
                </a:solidFill>
              </a:rPr>
              <a:t>. </a:t>
            </a:r>
          </a:p>
          <a:p>
            <a:pPr marL="457200" lvl="0" indent="-304800" algn="l" rtl="0">
              <a:lnSpc>
                <a:spcPct val="100000"/>
              </a:lnSpc>
              <a:spcBef>
                <a:spcPts val="0"/>
              </a:spcBef>
              <a:spcAft>
                <a:spcPts val="0"/>
              </a:spcAft>
              <a:buClr>
                <a:srgbClr val="1E4E79"/>
              </a:buClr>
              <a:buSzPts val="1200"/>
              <a:buFont typeface="Calibri"/>
              <a:buChar char="●"/>
            </a:pPr>
            <a:r>
              <a:rPr lang="en-US" sz="1050" dirty="0">
                <a:solidFill>
                  <a:srgbClr val="1E4E79"/>
                </a:solidFill>
              </a:rPr>
              <a:t>By no later than 4 June 2023, </a:t>
            </a:r>
            <a:r>
              <a:rPr lang="en-US" sz="1050" dirty="0" err="1">
                <a:solidFill>
                  <a:srgbClr val="1E4E79"/>
                </a:solidFill>
              </a:rPr>
              <a:t>payslips</a:t>
            </a:r>
            <a:r>
              <a:rPr lang="en-US" sz="1050" dirty="0">
                <a:solidFill>
                  <a:srgbClr val="1E4E79"/>
                </a:solidFill>
              </a:rPr>
              <a:t> must refer to family and domestic violence leave as ordinary hours of work, overtime worked or as a bonus payment or an allowance</a:t>
            </a:r>
          </a:p>
          <a:p>
            <a:pPr marL="0" lvl="0" indent="0" algn="l" rtl="0">
              <a:lnSpc>
                <a:spcPct val="100000"/>
              </a:lnSpc>
              <a:spcBef>
                <a:spcPts val="1200"/>
              </a:spcBef>
              <a:spcAft>
                <a:spcPts val="0"/>
              </a:spcAft>
              <a:buClr>
                <a:schemeClr val="dk1"/>
              </a:buClr>
              <a:buSzPts val="2400"/>
              <a:buFont typeface="Arial"/>
              <a:buNone/>
            </a:pPr>
            <a:endParaRPr lang="en-US" sz="1050" dirty="0">
              <a:solidFill>
                <a:srgbClr val="1E4E79"/>
              </a:solidFill>
            </a:endParaRPr>
          </a:p>
          <a:p>
            <a:pPr marL="0" lvl="0" indent="0" algn="l" rtl="0">
              <a:lnSpc>
                <a:spcPct val="100000"/>
              </a:lnSpc>
              <a:spcBef>
                <a:spcPts val="1200"/>
              </a:spcBef>
              <a:spcAft>
                <a:spcPts val="0"/>
              </a:spcAft>
              <a:buClr>
                <a:schemeClr val="dk1"/>
              </a:buClr>
              <a:buSzPts val="2300"/>
              <a:buFont typeface="Arial"/>
              <a:buNone/>
            </a:pPr>
            <a:r>
              <a:rPr lang="en-US" sz="1050" b="1" i="1" dirty="0">
                <a:solidFill>
                  <a:srgbClr val="1E4E79"/>
                </a:solidFill>
              </a:rPr>
              <a:t>Sexual Abuse Survivors Support</a:t>
            </a:r>
          </a:p>
          <a:p>
            <a:pPr marL="457200" lvl="0" indent="-304800" algn="l" rtl="0">
              <a:lnSpc>
                <a:spcPct val="100000"/>
              </a:lnSpc>
              <a:spcBef>
                <a:spcPts val="1200"/>
              </a:spcBef>
              <a:spcAft>
                <a:spcPts val="0"/>
              </a:spcAft>
              <a:buClr>
                <a:srgbClr val="1E4E79"/>
              </a:buClr>
              <a:buSzPts val="1200"/>
              <a:buFont typeface="Calibri"/>
              <a:buChar char="●"/>
            </a:pPr>
            <a:r>
              <a:rPr lang="en-US" sz="1050" dirty="0">
                <a:solidFill>
                  <a:srgbClr val="1E4E79"/>
                </a:solidFill>
              </a:rPr>
              <a:t>Up 20 days per year for all employees other than casuals who are victims of </a:t>
            </a:r>
            <a:r>
              <a:rPr lang="en-US" sz="1050" dirty="0" err="1">
                <a:solidFill>
                  <a:srgbClr val="1E4E79"/>
                </a:solidFill>
              </a:rPr>
              <a:t>historial</a:t>
            </a:r>
            <a:r>
              <a:rPr lang="en-US" sz="1050" dirty="0">
                <a:solidFill>
                  <a:srgbClr val="1E4E79"/>
                </a:solidFill>
              </a:rPr>
              <a:t> sexual abuse.</a:t>
            </a:r>
          </a:p>
          <a:p>
            <a:pPr marL="457200" lvl="0" indent="-304800" algn="l" rtl="0">
              <a:lnSpc>
                <a:spcPct val="100000"/>
              </a:lnSpc>
              <a:spcBef>
                <a:spcPts val="0"/>
              </a:spcBef>
              <a:spcAft>
                <a:spcPts val="0"/>
              </a:spcAft>
              <a:buClr>
                <a:srgbClr val="1E4E79"/>
              </a:buClr>
              <a:buSzPts val="1200"/>
              <a:buFont typeface="Calibri"/>
              <a:buChar char="●"/>
            </a:pPr>
            <a:r>
              <a:rPr lang="en-US" sz="1050" dirty="0">
                <a:solidFill>
                  <a:srgbClr val="1E4E79"/>
                </a:solidFill>
              </a:rPr>
              <a:t>Does not accrue, and is not payable on termination.</a:t>
            </a:r>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22</a:t>
            </a:fld>
            <a:endParaRPr lang="en-AU"/>
          </a:p>
        </p:txBody>
      </p:sp>
    </p:spTree>
    <p:extLst>
      <p:ext uri="{BB962C8B-B14F-4D97-AF65-F5344CB8AC3E}">
        <p14:creationId xmlns:p14="http://schemas.microsoft.com/office/powerpoint/2010/main" val="2057477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61290" algn="l" rtl="0">
              <a:lnSpc>
                <a:spcPct val="90000"/>
              </a:lnSpc>
              <a:spcBef>
                <a:spcPts val="0"/>
              </a:spcBef>
              <a:spcAft>
                <a:spcPts val="0"/>
              </a:spcAft>
              <a:buClr>
                <a:srgbClr val="595959"/>
              </a:buClr>
              <a:buSzPts val="1200"/>
              <a:buFont typeface="Calibri"/>
              <a:buChar char="•"/>
            </a:pPr>
            <a:r>
              <a:rPr lang="en-US" sz="1050" dirty="0">
                <a:solidFill>
                  <a:srgbClr val="595959"/>
                </a:solidFill>
              </a:rPr>
              <a:t>Where a principal makes a decision which is inconsistent with a proposal or recommendation (if a recommendation is made) put forward by at least three members of the consultative committee, reasons for the decision will be provided in writing to staff. </a:t>
            </a:r>
          </a:p>
          <a:p>
            <a:pPr marL="171450" lvl="0" indent="-161290" algn="l" rtl="0">
              <a:lnSpc>
                <a:spcPct val="90000"/>
              </a:lnSpc>
              <a:spcBef>
                <a:spcPts val="750"/>
              </a:spcBef>
              <a:spcAft>
                <a:spcPts val="0"/>
              </a:spcAft>
              <a:buClr>
                <a:srgbClr val="595959"/>
              </a:buClr>
              <a:buSzPts val="1200"/>
              <a:buFont typeface="Calibri"/>
              <a:buChar char="•"/>
            </a:pPr>
            <a:r>
              <a:rPr lang="en-US" sz="1050" dirty="0">
                <a:solidFill>
                  <a:srgbClr val="595959"/>
                </a:solidFill>
              </a:rPr>
              <a:t>A record of each meeting of the consultative committee will be kept. The record will contain decisions made and any recommendations/advice contrary to the decision. The record will be made available to staff.</a:t>
            </a:r>
          </a:p>
          <a:p>
            <a:pPr marL="171450" lvl="0" indent="-161290" algn="l" rtl="0">
              <a:lnSpc>
                <a:spcPct val="90000"/>
              </a:lnSpc>
              <a:spcBef>
                <a:spcPts val="750"/>
              </a:spcBef>
              <a:spcAft>
                <a:spcPts val="0"/>
              </a:spcAft>
              <a:buClr>
                <a:srgbClr val="595959"/>
              </a:buClr>
              <a:buSzPts val="1200"/>
              <a:buFont typeface="Calibri"/>
              <a:buChar char="•"/>
            </a:pPr>
            <a:r>
              <a:rPr lang="en-US" sz="1050" dirty="0">
                <a:solidFill>
                  <a:srgbClr val="595959"/>
                </a:solidFill>
              </a:rPr>
              <a:t>The consultative committee will be enabled to provide recommendations/proposals prior to the principal, as the Employer’s representative, making decisions on matters covered by the CC</a:t>
            </a:r>
          </a:p>
          <a:p>
            <a:pPr marL="171450" lvl="0" indent="-161290" algn="l" rtl="0">
              <a:lnSpc>
                <a:spcPct val="90000"/>
              </a:lnSpc>
              <a:spcBef>
                <a:spcPts val="750"/>
              </a:spcBef>
              <a:spcAft>
                <a:spcPts val="0"/>
              </a:spcAft>
              <a:buClr>
                <a:srgbClr val="595959"/>
              </a:buClr>
              <a:buSzPts val="1200"/>
              <a:buFont typeface="Calibri"/>
              <a:buChar char="•"/>
            </a:pPr>
            <a:r>
              <a:rPr lang="en-US" sz="1050" dirty="0">
                <a:solidFill>
                  <a:srgbClr val="595959"/>
                </a:solidFill>
              </a:rPr>
              <a:t>Where a principal makes a decision which is inconsistent with a proposal/recommendation made by at least three members of the consultative committee, the decision will not be implemented until the reasons for the decision have been communicated in writing to the committee members. </a:t>
            </a:r>
          </a:p>
          <a:p>
            <a:pPr marL="171450" lvl="0" indent="-161290" algn="l" rtl="0">
              <a:lnSpc>
                <a:spcPct val="90000"/>
              </a:lnSpc>
              <a:spcBef>
                <a:spcPts val="750"/>
              </a:spcBef>
              <a:spcAft>
                <a:spcPts val="0"/>
              </a:spcAft>
              <a:buClr>
                <a:srgbClr val="595959"/>
              </a:buClr>
              <a:buSzPts val="1200"/>
              <a:buFont typeface="Calibri"/>
              <a:buChar char="•"/>
            </a:pPr>
            <a:r>
              <a:rPr lang="en-US" sz="1050" dirty="0">
                <a:solidFill>
                  <a:srgbClr val="595959"/>
                </a:solidFill>
              </a:rPr>
              <a:t>Paid leave for union training on the consultative committee for employee representatives on the consultative committee subject to:</a:t>
            </a:r>
          </a:p>
          <a:p>
            <a:pPr marL="514350" lvl="1" indent="-133350" algn="l" rtl="0">
              <a:lnSpc>
                <a:spcPct val="90000"/>
              </a:lnSpc>
              <a:spcBef>
                <a:spcPts val="750"/>
              </a:spcBef>
              <a:spcAft>
                <a:spcPts val="0"/>
              </a:spcAft>
              <a:buClr>
                <a:srgbClr val="595959"/>
              </a:buClr>
              <a:buSzPts val="1200"/>
              <a:buFont typeface="Calibri"/>
              <a:buChar char="•"/>
            </a:pPr>
            <a:r>
              <a:rPr lang="en-US" sz="1050" dirty="0">
                <a:solidFill>
                  <a:srgbClr val="595959"/>
                </a:solidFill>
              </a:rPr>
              <a:t>Taken at a time mutually agreed with the Principal</a:t>
            </a:r>
          </a:p>
          <a:p>
            <a:pPr marL="514350" lvl="1" indent="-133350" algn="l" rtl="0">
              <a:lnSpc>
                <a:spcPct val="90000"/>
              </a:lnSpc>
              <a:spcBef>
                <a:spcPts val="750"/>
              </a:spcBef>
              <a:spcAft>
                <a:spcPts val="0"/>
              </a:spcAft>
              <a:buClr>
                <a:srgbClr val="595959"/>
              </a:buClr>
              <a:buSzPts val="1200"/>
              <a:buFont typeface="Calibri"/>
              <a:buChar char="•"/>
            </a:pPr>
            <a:r>
              <a:rPr lang="en-US" sz="1050" dirty="0">
                <a:solidFill>
                  <a:srgbClr val="595959"/>
                </a:solidFill>
              </a:rPr>
              <a:t>Limited to one day per school year for each member; and</a:t>
            </a:r>
          </a:p>
          <a:p>
            <a:pPr marL="514350" lvl="1" indent="-133350" algn="l" rtl="0">
              <a:lnSpc>
                <a:spcPct val="90000"/>
              </a:lnSpc>
              <a:spcBef>
                <a:spcPts val="750"/>
              </a:spcBef>
              <a:spcAft>
                <a:spcPts val="0"/>
              </a:spcAft>
              <a:buClr>
                <a:srgbClr val="595959"/>
              </a:buClr>
              <a:buSzPts val="1200"/>
              <a:buFont typeface="Calibri"/>
              <a:buChar char="•"/>
            </a:pPr>
            <a:r>
              <a:rPr lang="en-US" sz="1050" dirty="0">
                <a:solidFill>
                  <a:srgbClr val="595959"/>
                </a:solidFill>
              </a:rPr>
              <a:t>Non-cumulative. </a:t>
            </a:r>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23</a:t>
            </a:fld>
            <a:endParaRPr lang="en-AU"/>
          </a:p>
        </p:txBody>
      </p:sp>
    </p:spTree>
    <p:extLst>
      <p:ext uri="{BB962C8B-B14F-4D97-AF65-F5344CB8AC3E}">
        <p14:creationId xmlns:p14="http://schemas.microsoft.com/office/powerpoint/2010/main" val="395232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24630E0-8305-491A-AC7A-4325517244ED}" type="slidenum">
              <a:rPr lang="en-AU" smtClean="0"/>
              <a:t>24</a:t>
            </a:fld>
            <a:endParaRPr lang="en-AU"/>
          </a:p>
        </p:txBody>
      </p:sp>
    </p:spTree>
    <p:extLst>
      <p:ext uri="{BB962C8B-B14F-4D97-AF65-F5344CB8AC3E}">
        <p14:creationId xmlns:p14="http://schemas.microsoft.com/office/powerpoint/2010/main" val="4229559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Teacher workload improvements include: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Maximum SCT for teachers to reduce by 1 hour in 2023 and a further 30 minutes in 2024</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New maximum for full-time primary school teachers in 2023 is 21.5 hours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New maximum for full-time secondary school teachers in 2023 is 19 hours. </a:t>
            </a:r>
          </a:p>
          <a:p>
            <a:pPr marL="0" lvl="0" indent="0" algn="l" rtl="0">
              <a:lnSpc>
                <a:spcPct val="100000"/>
              </a:lnSpc>
              <a:spcBef>
                <a:spcPts val="0"/>
              </a:spcBef>
              <a:spcAft>
                <a:spcPts val="0"/>
              </a:spcAft>
              <a:buSzPts val="1400"/>
              <a:buNone/>
            </a:pPr>
            <a:r>
              <a:rPr lang="en-US" dirty="0"/>
              <a:t>Introduction of the 30/8 model which seeks to provide more regulation to a teachers working week.</a:t>
            </a:r>
          </a:p>
          <a:p>
            <a:pPr marL="0" lvl="0" indent="0" algn="l" rtl="0">
              <a:lnSpc>
                <a:spcPct val="100000"/>
              </a:lnSpc>
              <a:spcBef>
                <a:spcPts val="0"/>
              </a:spcBef>
              <a:spcAft>
                <a:spcPts val="0"/>
              </a:spcAft>
              <a:buSzPts val="1400"/>
              <a:buNone/>
            </a:pPr>
            <a:r>
              <a:rPr lang="en-US" dirty="0"/>
              <a:t>Time in lieu for directed activities outside regular hours for teachers (38 hours per week or pro-rata for part-time teachers).</a:t>
            </a:r>
          </a:p>
          <a:p>
            <a:pPr marL="0" lvl="0" indent="0" algn="l" rtl="0">
              <a:lnSpc>
                <a:spcPct val="100000"/>
              </a:lnSpc>
              <a:spcBef>
                <a:spcPts val="0"/>
              </a:spcBef>
              <a:spcAft>
                <a:spcPts val="0"/>
              </a:spcAft>
              <a:buSzPts val="1400"/>
              <a:buNone/>
            </a:pPr>
            <a:r>
              <a:rPr lang="en-US" dirty="0"/>
              <a:t>Restrictions on directing duties during the instructional time of the day when the teacher is not teaching.</a:t>
            </a:r>
          </a:p>
          <a:p>
            <a:pPr marL="0" lvl="0" indent="0" algn="l" rtl="0">
              <a:lnSpc>
                <a:spcPct val="100000"/>
              </a:lnSpc>
              <a:spcBef>
                <a:spcPts val="0"/>
              </a:spcBef>
              <a:spcAft>
                <a:spcPts val="0"/>
              </a:spcAft>
              <a:buSzPts val="1400"/>
              <a:buNone/>
            </a:pPr>
            <a:r>
              <a:rPr lang="en-US" dirty="0"/>
              <a:t>A cap on meetings outside the school day to a maximum of two per week for one hour each.</a:t>
            </a:r>
          </a:p>
          <a:p>
            <a:pPr marL="0" lvl="0" indent="0" algn="l" rtl="0">
              <a:lnSpc>
                <a:spcPct val="100000"/>
              </a:lnSpc>
              <a:spcBef>
                <a:spcPts val="0"/>
              </a:spcBef>
              <a:spcAft>
                <a:spcPts val="0"/>
              </a:spcAft>
              <a:buSzPts val="1400"/>
              <a:buNone/>
            </a:pPr>
            <a:r>
              <a:rPr lang="en-US" dirty="0"/>
              <a:t>Continuation of Professional Practice Time- with 10 hours (2 days) available in 2023, and five hours (1 day) available in 2024, and 2025</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25</a:t>
            </a:fld>
            <a:endParaRPr lang="en-AU"/>
          </a:p>
        </p:txBody>
      </p:sp>
    </p:spTree>
    <p:extLst>
      <p:ext uri="{BB962C8B-B14F-4D97-AF65-F5344CB8AC3E}">
        <p14:creationId xmlns:p14="http://schemas.microsoft.com/office/powerpoint/2010/main" val="2401724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ea typeface="Arial"/>
                <a:cs typeface="Arial"/>
                <a:sym typeface="Arial"/>
              </a:rPr>
              <a:t>The CEMEA introduces a commitment from the parties to take certain steps to support the Workload of Teachers and Principals. </a:t>
            </a:r>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26</a:t>
            </a:fld>
            <a:endParaRPr lang="en-AU"/>
          </a:p>
        </p:txBody>
      </p:sp>
    </p:spTree>
    <p:extLst>
      <p:ext uri="{BB962C8B-B14F-4D97-AF65-F5344CB8AC3E}">
        <p14:creationId xmlns:p14="http://schemas.microsoft.com/office/powerpoint/2010/main" val="1065113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4999"/>
              </a:lnSpc>
              <a:spcBef>
                <a:spcPts val="0"/>
              </a:spcBef>
              <a:spcAft>
                <a:spcPts val="0"/>
              </a:spcAft>
              <a:buClr>
                <a:schemeClr val="dk1"/>
              </a:buClr>
              <a:buSzPts val="1100"/>
              <a:buFont typeface="Arial"/>
              <a:buNone/>
            </a:pPr>
            <a:r>
              <a:rPr lang="en-US" sz="1050" dirty="0">
                <a:latin typeface="Arial"/>
                <a:ea typeface="Arial"/>
                <a:cs typeface="Arial"/>
                <a:sym typeface="Arial"/>
              </a:rPr>
              <a:t>I</a:t>
            </a:r>
            <a:r>
              <a:rPr lang="en-US" sz="800" dirty="0">
                <a:latin typeface="Arial"/>
                <a:ea typeface="Arial"/>
                <a:cs typeface="Arial"/>
                <a:sym typeface="Arial"/>
              </a:rPr>
              <a:t>n the 30 and 8 model Maximum face-to-face teaching hours to be allocated is 30 hours per week.  </a:t>
            </a:r>
          </a:p>
          <a:p>
            <a:pPr marL="0" lvl="0" indent="0" algn="l" rtl="0">
              <a:lnSpc>
                <a:spcPct val="114999"/>
              </a:lnSpc>
              <a:spcBef>
                <a:spcPts val="0"/>
              </a:spcBef>
              <a:spcAft>
                <a:spcPts val="0"/>
              </a:spcAft>
              <a:buClr>
                <a:schemeClr val="dk1"/>
              </a:buClr>
              <a:buSzPts val="1100"/>
              <a:buFont typeface="Arial"/>
              <a:buNone/>
            </a:pPr>
            <a:r>
              <a:rPr lang="en-US" sz="800" dirty="0">
                <a:latin typeface="Arial"/>
                <a:ea typeface="Arial"/>
                <a:cs typeface="Arial"/>
                <a:sym typeface="Arial"/>
              </a:rPr>
              <a:t>Within these 30 hours, Teachers will undertake the work directly related to the teaching and learning program of their class or classes.</a:t>
            </a:r>
          </a:p>
          <a:p>
            <a:pPr marL="0" lvl="0" indent="0" algn="l" rtl="0">
              <a:lnSpc>
                <a:spcPct val="100000"/>
              </a:lnSpc>
              <a:spcBef>
                <a:spcPts val="0"/>
              </a:spcBef>
              <a:spcAft>
                <a:spcPts val="0"/>
              </a:spcAft>
              <a:buClr>
                <a:schemeClr val="dk1"/>
              </a:buClr>
              <a:buSzPts val="1100"/>
              <a:buFont typeface="Arial"/>
              <a:buNone/>
            </a:pPr>
            <a:r>
              <a:rPr lang="en-US" sz="800" dirty="0">
                <a:latin typeface="Arial"/>
                <a:ea typeface="Arial"/>
                <a:cs typeface="Arial"/>
                <a:sym typeface="Arial"/>
              </a:rPr>
              <a:t>The teaching and learning focus </a:t>
            </a:r>
            <a:r>
              <a:rPr lang="en-US" sz="800" dirty="0" err="1">
                <a:latin typeface="Arial"/>
                <a:ea typeface="Arial"/>
                <a:cs typeface="Arial"/>
                <a:sym typeface="Arial"/>
              </a:rPr>
              <a:t>categorised</a:t>
            </a:r>
            <a:r>
              <a:rPr lang="en-US" sz="800" dirty="0">
                <a:latin typeface="Arial"/>
                <a:ea typeface="Arial"/>
                <a:cs typeface="Arial"/>
                <a:sym typeface="Arial"/>
              </a:rPr>
              <a:t> scheduled class time will be 21.5 hours for primary and 19 hours for secondary in 2023. These duties include:</a:t>
            </a:r>
          </a:p>
          <a:p>
            <a:pPr marL="596900" lvl="0" indent="-298450" algn="l" rtl="0">
              <a:lnSpc>
                <a:spcPct val="115000"/>
              </a:lnSpc>
              <a:spcBef>
                <a:spcPts val="0"/>
              </a:spcBef>
              <a:spcAft>
                <a:spcPts val="0"/>
              </a:spcAft>
              <a:buClr>
                <a:schemeClr val="dk1"/>
              </a:buClr>
              <a:buSzPts val="1100"/>
              <a:buChar char="●"/>
            </a:pPr>
            <a:r>
              <a:rPr lang="en-US" sz="800" dirty="0">
                <a:highlight>
                  <a:schemeClr val="lt1"/>
                </a:highlight>
                <a:latin typeface="Arial"/>
                <a:ea typeface="Arial"/>
                <a:cs typeface="Arial"/>
                <a:sym typeface="Arial"/>
              </a:rPr>
              <a:t>all scheduled classes allocated to the teacher whether that class consists of a single student or a group of students</a:t>
            </a:r>
            <a:endParaRPr lang="en-US" sz="800" dirty="0">
              <a:latin typeface="Arial"/>
              <a:ea typeface="Arial"/>
              <a:cs typeface="Arial"/>
              <a:sym typeface="Arial"/>
            </a:endParaRPr>
          </a:p>
          <a:p>
            <a:pPr marL="596900" lvl="0" indent="-298450" algn="l" rtl="0">
              <a:lnSpc>
                <a:spcPct val="115000"/>
              </a:lnSpc>
              <a:spcBef>
                <a:spcPts val="0"/>
              </a:spcBef>
              <a:spcAft>
                <a:spcPts val="0"/>
              </a:spcAft>
              <a:buClr>
                <a:schemeClr val="dk1"/>
              </a:buClr>
              <a:buSzPts val="1100"/>
              <a:buChar char="●"/>
            </a:pPr>
            <a:r>
              <a:rPr lang="en-US" sz="800" dirty="0">
                <a:highlight>
                  <a:schemeClr val="lt1"/>
                </a:highlight>
                <a:latin typeface="Arial"/>
                <a:ea typeface="Arial"/>
                <a:cs typeface="Arial"/>
                <a:sym typeface="Arial"/>
              </a:rPr>
              <a:t>activities scheduled during normal class time</a:t>
            </a:r>
            <a:endParaRPr lang="en-US" sz="800" dirty="0">
              <a:latin typeface="Arial"/>
              <a:ea typeface="Arial"/>
              <a:cs typeface="Arial"/>
              <a:sym typeface="Arial"/>
            </a:endParaRPr>
          </a:p>
          <a:p>
            <a:pPr marL="596900" lvl="0" indent="-298450" algn="l" rtl="0">
              <a:lnSpc>
                <a:spcPct val="115000"/>
              </a:lnSpc>
              <a:spcBef>
                <a:spcPts val="0"/>
              </a:spcBef>
              <a:spcAft>
                <a:spcPts val="0"/>
              </a:spcAft>
              <a:buClr>
                <a:schemeClr val="dk1"/>
              </a:buClr>
              <a:buSzPts val="1100"/>
              <a:buChar char="●"/>
            </a:pPr>
            <a:r>
              <a:rPr lang="en-US" sz="800" dirty="0">
                <a:highlight>
                  <a:schemeClr val="lt1"/>
                </a:highlight>
                <a:latin typeface="Arial"/>
                <a:ea typeface="Arial"/>
                <a:cs typeface="Arial"/>
                <a:sym typeface="Arial"/>
              </a:rPr>
              <a:t>replacement classes </a:t>
            </a:r>
            <a:endParaRPr lang="en-US" sz="800" dirty="0">
              <a:latin typeface="Arial"/>
              <a:ea typeface="Arial"/>
              <a:cs typeface="Arial"/>
              <a:sym typeface="Arial"/>
            </a:endParaRPr>
          </a:p>
          <a:p>
            <a:pPr marL="596900" lvl="0" indent="-298450" algn="l" rtl="0">
              <a:lnSpc>
                <a:spcPct val="115000"/>
              </a:lnSpc>
              <a:spcBef>
                <a:spcPts val="0"/>
              </a:spcBef>
              <a:spcAft>
                <a:spcPts val="0"/>
              </a:spcAft>
              <a:buClr>
                <a:schemeClr val="dk1"/>
              </a:buClr>
              <a:buSzPts val="1100"/>
              <a:buChar char="●"/>
            </a:pPr>
            <a:r>
              <a:rPr lang="en-US" sz="800" dirty="0">
                <a:highlight>
                  <a:schemeClr val="lt1"/>
                </a:highlight>
                <a:latin typeface="Arial"/>
                <a:ea typeface="Arial"/>
                <a:cs typeface="Arial"/>
                <a:sym typeface="Arial"/>
              </a:rPr>
              <a:t>all scheduled classes allocated to the teacher from the time that students are required to be in attendance (primary school)</a:t>
            </a:r>
            <a:endParaRPr lang="en-US" sz="800" dirty="0">
              <a:latin typeface="Arial"/>
              <a:ea typeface="Arial"/>
              <a:cs typeface="Arial"/>
              <a:sym typeface="Arial"/>
            </a:endParaRPr>
          </a:p>
          <a:p>
            <a:pPr marL="596900" lvl="0" indent="-298450" algn="l" rtl="0">
              <a:lnSpc>
                <a:spcPct val="115000"/>
              </a:lnSpc>
              <a:spcBef>
                <a:spcPts val="0"/>
              </a:spcBef>
              <a:spcAft>
                <a:spcPts val="0"/>
              </a:spcAft>
              <a:buClr>
                <a:schemeClr val="dk1"/>
              </a:buClr>
              <a:buSzPts val="1100"/>
              <a:buChar char="●"/>
            </a:pPr>
            <a:r>
              <a:rPr lang="en-US" sz="800" dirty="0">
                <a:highlight>
                  <a:schemeClr val="lt1"/>
                </a:highlight>
                <a:latin typeface="Arial"/>
                <a:ea typeface="Arial"/>
                <a:cs typeface="Arial"/>
                <a:sym typeface="Arial"/>
              </a:rPr>
              <a:t>scheduled assemblies </a:t>
            </a:r>
            <a:endParaRPr lang="en-US" sz="800" dirty="0">
              <a:latin typeface="Arial"/>
              <a:ea typeface="Arial"/>
              <a:cs typeface="Arial"/>
              <a:sym typeface="Arial"/>
            </a:endParaRPr>
          </a:p>
          <a:p>
            <a:pPr marL="596900" lvl="0" indent="-298450" algn="l" rtl="0">
              <a:lnSpc>
                <a:spcPct val="115000"/>
              </a:lnSpc>
              <a:spcBef>
                <a:spcPts val="0"/>
              </a:spcBef>
              <a:spcAft>
                <a:spcPts val="0"/>
              </a:spcAft>
              <a:buClr>
                <a:schemeClr val="dk1"/>
              </a:buClr>
              <a:buSzPts val="1100"/>
              <a:buChar char="●"/>
            </a:pPr>
            <a:r>
              <a:rPr lang="en-US" sz="800" dirty="0">
                <a:highlight>
                  <a:schemeClr val="lt1"/>
                </a:highlight>
                <a:latin typeface="Arial"/>
                <a:ea typeface="Arial"/>
                <a:cs typeface="Arial"/>
                <a:sym typeface="Arial"/>
              </a:rPr>
              <a:t>scheduled home room duties (secondary school).</a:t>
            </a:r>
            <a:endParaRPr lang="en-US" sz="8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800" dirty="0">
                <a:latin typeface="Arial"/>
                <a:ea typeface="Arial"/>
                <a:cs typeface="Arial"/>
                <a:sym typeface="Arial"/>
              </a:rPr>
              <a:t>The teaching and learning focus </a:t>
            </a:r>
            <a:r>
              <a:rPr lang="en-US" sz="800" dirty="0" err="1">
                <a:latin typeface="Arial"/>
                <a:ea typeface="Arial"/>
                <a:cs typeface="Arial"/>
                <a:sym typeface="Arial"/>
              </a:rPr>
              <a:t>categorised</a:t>
            </a:r>
            <a:r>
              <a:rPr lang="en-US" sz="800" dirty="0">
                <a:latin typeface="Arial"/>
                <a:ea typeface="Arial"/>
                <a:cs typeface="Arial"/>
                <a:sym typeface="Arial"/>
              </a:rPr>
              <a:t> as “class focus duties” is what was more commonly known as “release time”, will be 8.5 hours for primary and 11 hours for secondary in 2023.</a:t>
            </a:r>
          </a:p>
          <a:p>
            <a:pPr marL="0" lvl="0" indent="0" algn="l" rtl="0">
              <a:lnSpc>
                <a:spcPct val="109090"/>
              </a:lnSpc>
              <a:spcBef>
                <a:spcPts val="0"/>
              </a:spcBef>
              <a:spcAft>
                <a:spcPts val="0"/>
              </a:spcAft>
              <a:buClr>
                <a:schemeClr val="dk1"/>
              </a:buClr>
              <a:buSzPts val="1100"/>
              <a:buFont typeface="Arial"/>
              <a:buNone/>
            </a:pPr>
            <a:r>
              <a:rPr lang="en-US" sz="800" dirty="0">
                <a:latin typeface="Arial"/>
                <a:ea typeface="Arial"/>
                <a:cs typeface="Arial"/>
                <a:sym typeface="Arial"/>
              </a:rPr>
              <a:t>The class focus duties, are duties such as:</a:t>
            </a:r>
          </a:p>
          <a:p>
            <a:pPr marL="457200" lvl="0" indent="-298450" algn="l" rtl="0">
              <a:lnSpc>
                <a:spcPct val="109090"/>
              </a:lnSpc>
              <a:spcBef>
                <a:spcPts val="600"/>
              </a:spcBef>
              <a:spcAft>
                <a:spcPts val="0"/>
              </a:spcAft>
              <a:buClr>
                <a:schemeClr val="dk1"/>
              </a:buClr>
              <a:buSzPts val="1100"/>
              <a:buChar char="●"/>
            </a:pPr>
            <a:r>
              <a:rPr lang="en-US" sz="800" dirty="0">
                <a:latin typeface="Arial"/>
                <a:ea typeface="Arial"/>
                <a:cs typeface="Arial"/>
                <a:sym typeface="Arial"/>
              </a:rPr>
              <a:t>planning</a:t>
            </a:r>
          </a:p>
          <a:p>
            <a:pPr marL="457200" lvl="0" indent="-298450" algn="l" rtl="0">
              <a:lnSpc>
                <a:spcPct val="109090"/>
              </a:lnSpc>
              <a:spcBef>
                <a:spcPts val="0"/>
              </a:spcBef>
              <a:spcAft>
                <a:spcPts val="0"/>
              </a:spcAft>
              <a:buClr>
                <a:schemeClr val="dk1"/>
              </a:buClr>
              <a:buSzPts val="1100"/>
              <a:buChar char="●"/>
            </a:pPr>
            <a:r>
              <a:rPr lang="en-US" sz="800" dirty="0">
                <a:latin typeface="Arial"/>
                <a:ea typeface="Arial"/>
                <a:cs typeface="Arial"/>
                <a:sym typeface="Arial"/>
              </a:rPr>
              <a:t>preparation</a:t>
            </a:r>
          </a:p>
          <a:p>
            <a:pPr marL="457200" lvl="0" indent="-298450" algn="l" rtl="0">
              <a:lnSpc>
                <a:spcPct val="109090"/>
              </a:lnSpc>
              <a:spcBef>
                <a:spcPts val="0"/>
              </a:spcBef>
              <a:spcAft>
                <a:spcPts val="0"/>
              </a:spcAft>
              <a:buClr>
                <a:schemeClr val="dk1"/>
              </a:buClr>
              <a:buSzPts val="1100"/>
              <a:buChar char="●"/>
            </a:pPr>
            <a:r>
              <a:rPr lang="en-US" sz="800" dirty="0">
                <a:latin typeface="Arial"/>
                <a:ea typeface="Arial"/>
                <a:cs typeface="Arial"/>
                <a:sym typeface="Arial"/>
              </a:rPr>
              <a:t>assessments</a:t>
            </a:r>
          </a:p>
          <a:p>
            <a:pPr marL="457200" lvl="0" indent="-298450" algn="l" rtl="0">
              <a:lnSpc>
                <a:spcPct val="109090"/>
              </a:lnSpc>
              <a:spcBef>
                <a:spcPts val="0"/>
              </a:spcBef>
              <a:spcAft>
                <a:spcPts val="0"/>
              </a:spcAft>
              <a:buClr>
                <a:schemeClr val="dk1"/>
              </a:buClr>
              <a:buSzPts val="1100"/>
              <a:buChar char="●"/>
            </a:pPr>
            <a:r>
              <a:rPr lang="en-US" sz="800" dirty="0">
                <a:latin typeface="Arial"/>
                <a:ea typeface="Arial"/>
                <a:cs typeface="Arial"/>
                <a:sym typeface="Arial"/>
              </a:rPr>
              <a:t>collaboration</a:t>
            </a:r>
          </a:p>
          <a:p>
            <a:pPr marL="457200" lvl="0" indent="-298450" algn="l" rtl="0">
              <a:lnSpc>
                <a:spcPct val="109090"/>
              </a:lnSpc>
              <a:spcBef>
                <a:spcPts val="0"/>
              </a:spcBef>
              <a:spcAft>
                <a:spcPts val="0"/>
              </a:spcAft>
              <a:buClr>
                <a:schemeClr val="dk1"/>
              </a:buClr>
              <a:buSzPts val="1100"/>
              <a:buChar char="●"/>
            </a:pPr>
            <a:r>
              <a:rPr lang="en-US" sz="800" dirty="0">
                <a:latin typeface="Arial"/>
                <a:ea typeface="Arial"/>
                <a:cs typeface="Arial"/>
                <a:sym typeface="Arial"/>
              </a:rPr>
              <a:t>self directed professional development </a:t>
            </a:r>
          </a:p>
          <a:p>
            <a:pPr marL="457200" lvl="0" indent="-298450" algn="l" rtl="0">
              <a:lnSpc>
                <a:spcPct val="109090"/>
              </a:lnSpc>
              <a:spcBef>
                <a:spcPts val="0"/>
              </a:spcBef>
              <a:spcAft>
                <a:spcPts val="0"/>
              </a:spcAft>
              <a:buClr>
                <a:schemeClr val="dk1"/>
              </a:buClr>
              <a:buSzPts val="1100"/>
              <a:buChar char="●"/>
            </a:pPr>
            <a:r>
              <a:rPr lang="en-US" sz="800" dirty="0">
                <a:latin typeface="Arial"/>
                <a:ea typeface="Arial"/>
                <a:cs typeface="Arial"/>
                <a:sym typeface="Arial"/>
              </a:rPr>
              <a:t>extras in secondary schools.</a:t>
            </a:r>
          </a:p>
          <a:p>
            <a:pPr marL="0" lvl="0" indent="0" algn="l" rtl="0">
              <a:lnSpc>
                <a:spcPct val="109090"/>
              </a:lnSpc>
              <a:spcBef>
                <a:spcPts val="600"/>
              </a:spcBef>
              <a:spcAft>
                <a:spcPts val="0"/>
              </a:spcAft>
              <a:buClr>
                <a:schemeClr val="dk1"/>
              </a:buClr>
              <a:buSzPts val="1100"/>
              <a:buFont typeface="Arial"/>
              <a:buNone/>
            </a:pPr>
            <a:r>
              <a:rPr lang="en-US" sz="800" dirty="0">
                <a:latin typeface="Arial"/>
                <a:ea typeface="Arial"/>
                <a:cs typeface="Arial"/>
                <a:sym typeface="Arial"/>
              </a:rPr>
              <a:t>Then there is the 8 hours that are relating to “other duties” such as meetings, lunch breaks and yard duties.  We will go into more detail on the next page.</a:t>
            </a:r>
          </a:p>
          <a:p>
            <a:pPr marL="0" lvl="0" indent="0" algn="l" rtl="0">
              <a:lnSpc>
                <a:spcPct val="100000"/>
              </a:lnSpc>
              <a:spcBef>
                <a:spcPts val="600"/>
              </a:spcBef>
              <a:spcAft>
                <a:spcPts val="0"/>
              </a:spcAft>
              <a:buClr>
                <a:schemeClr val="dk1"/>
              </a:buClr>
              <a:buSzPts val="1100"/>
              <a:buFont typeface="Arial"/>
              <a:buNone/>
            </a:pPr>
            <a:r>
              <a:rPr lang="en-US" sz="800" dirty="0">
                <a:latin typeface="Arial"/>
                <a:ea typeface="Arial"/>
                <a:cs typeface="Arial"/>
                <a:sym typeface="Arial"/>
              </a:rPr>
              <a:t>Of course these provisions apply on a pro rata basis to teachers employed part-time.</a:t>
            </a:r>
            <a:endParaRPr lang="en-AU" sz="800" dirty="0"/>
          </a:p>
        </p:txBody>
      </p:sp>
      <p:sp>
        <p:nvSpPr>
          <p:cNvPr id="4" name="Slide Number Placeholder 3"/>
          <p:cNvSpPr>
            <a:spLocks noGrp="1"/>
          </p:cNvSpPr>
          <p:nvPr>
            <p:ph type="sldNum" sz="quarter" idx="5"/>
          </p:nvPr>
        </p:nvSpPr>
        <p:spPr/>
        <p:txBody>
          <a:bodyPr/>
          <a:lstStyle/>
          <a:p>
            <a:fld id="{924630E0-8305-491A-AC7A-4325517244ED}" type="slidenum">
              <a:rPr lang="en-AU" smtClean="0"/>
              <a:t>27</a:t>
            </a:fld>
            <a:endParaRPr lang="en-AU"/>
          </a:p>
        </p:txBody>
      </p:sp>
    </p:spTree>
    <p:extLst>
      <p:ext uri="{BB962C8B-B14F-4D97-AF65-F5344CB8AC3E}">
        <p14:creationId xmlns:p14="http://schemas.microsoft.com/office/powerpoint/2010/main" val="943359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4999"/>
              </a:lnSpc>
              <a:spcBef>
                <a:spcPts val="0"/>
              </a:spcBef>
              <a:spcAft>
                <a:spcPts val="0"/>
              </a:spcAft>
              <a:buClr>
                <a:schemeClr val="dk1"/>
              </a:buClr>
              <a:buSzPts val="1100"/>
              <a:buFont typeface="Arial"/>
              <a:buNone/>
            </a:pPr>
            <a:r>
              <a:rPr lang="en-US" dirty="0">
                <a:solidFill>
                  <a:schemeClr val="dk1"/>
                </a:solidFill>
              </a:rPr>
              <a:t>In the 30 and 8 model Maximum face-to-face teaching hours to be allocated is 30 hours per week.  </a:t>
            </a:r>
            <a:endParaRPr lang="en-US" dirty="0"/>
          </a:p>
          <a:p>
            <a:pPr marL="457200" lvl="0" indent="-228600" algn="l" rtl="0">
              <a:lnSpc>
                <a:spcPct val="114999"/>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4999"/>
              </a:lnSpc>
              <a:spcBef>
                <a:spcPts val="0"/>
              </a:spcBef>
              <a:spcAft>
                <a:spcPts val="0"/>
              </a:spcAft>
              <a:buClr>
                <a:schemeClr val="dk1"/>
              </a:buClr>
              <a:buSzPts val="1100"/>
              <a:buFont typeface="Arial"/>
              <a:buNone/>
            </a:pPr>
            <a:r>
              <a:rPr lang="en-US" dirty="0">
                <a:solidFill>
                  <a:schemeClr val="dk1"/>
                </a:solidFill>
              </a:rPr>
              <a:t>Within these 30 hours, Teachers will undertake the work directly related to the teaching and learning program of their class or classes.</a:t>
            </a:r>
            <a:endParaRPr lang="en-US" dirty="0"/>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The teaching and learning focus </a:t>
            </a:r>
            <a:r>
              <a:rPr lang="en-US" dirty="0" err="1">
                <a:solidFill>
                  <a:schemeClr val="dk1"/>
                </a:solidFill>
              </a:rPr>
              <a:t>categorised</a:t>
            </a:r>
            <a:r>
              <a:rPr lang="en-US" dirty="0">
                <a:solidFill>
                  <a:schemeClr val="dk1"/>
                </a:solidFill>
              </a:rPr>
              <a:t> scheduled class time will be 21.5 hours for primary and 19 hours for secondary in 2023..</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The teaching and learning focus </a:t>
            </a:r>
            <a:r>
              <a:rPr lang="en-US" dirty="0" err="1">
                <a:solidFill>
                  <a:schemeClr val="dk1"/>
                </a:solidFill>
              </a:rPr>
              <a:t>categorised</a:t>
            </a:r>
            <a:r>
              <a:rPr lang="en-US" dirty="0">
                <a:solidFill>
                  <a:schemeClr val="dk1"/>
                </a:solidFill>
              </a:rPr>
              <a:t> as “class focus duties” is what was more commonly known as “release time”, will be 8.5 hours for primary and 11 hours for secondary in 2023. The duties are included are detailed on the screen</a:t>
            </a:r>
            <a:endParaRPr lang="en-US" dirty="0"/>
          </a:p>
          <a:p>
            <a:pPr marL="457200" lvl="0" indent="-24765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9090"/>
              </a:lnSpc>
              <a:spcBef>
                <a:spcPts val="600"/>
              </a:spcBef>
              <a:spcAft>
                <a:spcPts val="0"/>
              </a:spcAft>
              <a:buClr>
                <a:schemeClr val="dk1"/>
              </a:buClr>
              <a:buSzPts val="1100"/>
              <a:buFont typeface="Arial"/>
              <a:buNone/>
            </a:pPr>
            <a:r>
              <a:rPr lang="en-US" dirty="0">
                <a:solidFill>
                  <a:schemeClr val="dk1"/>
                </a:solidFill>
              </a:rPr>
              <a:t>Then there is the 8 hours that are relating to “other duties” such as meetings, lunch breaks and yard duties.  Of course these provisions apply on a pro rata basis to teachers employed part-time.</a:t>
            </a:r>
            <a:endParaRPr lang="en-US" dirty="0"/>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28</a:t>
            </a:fld>
            <a:endParaRPr lang="en-AU"/>
          </a:p>
        </p:txBody>
      </p:sp>
    </p:spTree>
    <p:extLst>
      <p:ext uri="{BB962C8B-B14F-4D97-AF65-F5344CB8AC3E}">
        <p14:creationId xmlns:p14="http://schemas.microsoft.com/office/powerpoint/2010/main" val="1387858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only change we will see in 2024 is the further reduction of SCT for a further 30 minutes.</a:t>
            </a:r>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29</a:t>
            </a:fld>
            <a:endParaRPr lang="en-AU"/>
          </a:p>
        </p:txBody>
      </p:sp>
    </p:spTree>
    <p:extLst>
      <p:ext uri="{BB962C8B-B14F-4D97-AF65-F5344CB8AC3E}">
        <p14:creationId xmlns:p14="http://schemas.microsoft.com/office/powerpoint/2010/main" val="168346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inclusion of employer commitments to support the workload in schools</a:t>
            </a:r>
          </a:p>
          <a:p>
            <a:pPr marL="171450" indent="-171450">
              <a:buFont typeface="Arial" panose="020B0604020202020204" pitchFamily="34" charset="0"/>
              <a:buChar char="•"/>
            </a:pPr>
            <a:r>
              <a:rPr lang="en-US" dirty="0"/>
              <a:t>Changes to the consultation to around major change which may impact on principal workload</a:t>
            </a:r>
          </a:p>
          <a:p>
            <a:pPr marL="171450" indent="-171450">
              <a:buFont typeface="Arial" panose="020B0604020202020204" pitchFamily="34" charset="0"/>
              <a:buChar char="•"/>
            </a:pPr>
            <a:r>
              <a:rPr lang="en-US" dirty="0"/>
              <a:t>Improvements to the calculation of LSL when you may have changed your hours in the 2 years prior to accessing leave</a:t>
            </a:r>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3</a:t>
            </a:fld>
            <a:endParaRPr lang="en-AU"/>
          </a:p>
        </p:txBody>
      </p:sp>
    </p:spTree>
    <p:extLst>
      <p:ext uri="{BB962C8B-B14F-4D97-AF65-F5344CB8AC3E}">
        <p14:creationId xmlns:p14="http://schemas.microsoft.com/office/powerpoint/2010/main" val="241991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4999"/>
              </a:lnSpc>
              <a:spcBef>
                <a:spcPts val="0"/>
              </a:spcBef>
              <a:spcAft>
                <a:spcPts val="0"/>
              </a:spcAft>
              <a:buSzPts val="1100"/>
              <a:buNone/>
            </a:pPr>
            <a:r>
              <a:rPr lang="en-US" sz="1050" dirty="0"/>
              <a:t>When we look at the 8 it is broken down to the following further requirements 5 hours of other related duties within the student attendance time</a:t>
            </a:r>
          </a:p>
          <a:p>
            <a:pPr marL="171450" lvl="0" indent="-171450" algn="l" rtl="0">
              <a:lnSpc>
                <a:spcPct val="114999"/>
              </a:lnSpc>
              <a:spcBef>
                <a:spcPts val="0"/>
              </a:spcBef>
              <a:spcAft>
                <a:spcPts val="0"/>
              </a:spcAft>
              <a:buSzPts val="1100"/>
              <a:buChar char="●"/>
            </a:pPr>
            <a:r>
              <a:rPr lang="en-US" sz="1050" dirty="0"/>
              <a:t>A minimum 2.5 hours are for lunch breaks</a:t>
            </a:r>
          </a:p>
          <a:p>
            <a:pPr marL="171450" lvl="0" indent="-171450" algn="l" rtl="0">
              <a:lnSpc>
                <a:spcPct val="114999"/>
              </a:lnSpc>
              <a:spcBef>
                <a:spcPts val="0"/>
              </a:spcBef>
              <a:spcAft>
                <a:spcPts val="0"/>
              </a:spcAft>
              <a:buSzPts val="1100"/>
              <a:buChar char="●"/>
            </a:pPr>
            <a:r>
              <a:rPr lang="en-US" sz="1050" dirty="0"/>
              <a:t>The other a maximum 2.5 hours for other duties/supervision (</a:t>
            </a:r>
            <a:r>
              <a:rPr lang="en-US" sz="1050" dirty="0">
                <a:solidFill>
                  <a:schemeClr val="dk1"/>
                </a:solidFill>
                <a:highlight>
                  <a:srgbClr val="FFFFFF"/>
                </a:highlight>
              </a:rPr>
              <a:t>such as yard duty, detentions and required school events and activities that fall within the student attendance time)</a:t>
            </a:r>
            <a:endParaRPr lang="en-US" sz="1050" dirty="0"/>
          </a:p>
          <a:p>
            <a:pPr marL="0" lvl="0" indent="0" algn="l" rtl="0">
              <a:lnSpc>
                <a:spcPct val="114999"/>
              </a:lnSpc>
              <a:spcBef>
                <a:spcPts val="0"/>
              </a:spcBef>
              <a:spcAft>
                <a:spcPts val="0"/>
              </a:spcAft>
              <a:buSzPts val="1100"/>
              <a:buNone/>
            </a:pPr>
            <a:r>
              <a:rPr lang="en-US" sz="1050" dirty="0"/>
              <a:t>Then there are 3 hours adjacent to the teacher attendance time, including up to 2 x 1 hour meetings </a:t>
            </a:r>
          </a:p>
          <a:p>
            <a:pPr marL="457200" lvl="0" indent="-298450" algn="l" rtl="0">
              <a:lnSpc>
                <a:spcPct val="114999"/>
              </a:lnSpc>
              <a:spcBef>
                <a:spcPts val="0"/>
              </a:spcBef>
              <a:spcAft>
                <a:spcPts val="0"/>
              </a:spcAft>
              <a:buSzPts val="1100"/>
              <a:buChar char="●"/>
            </a:pPr>
            <a:r>
              <a:rPr lang="en-US" sz="1050" dirty="0"/>
              <a:t>2 hours of meetings of one hour in length outside the normal 7 hours of attendance per day. Cap on meetings outside the school day - 2 per week maximum and </a:t>
            </a:r>
            <a:r>
              <a:rPr lang="en-US" sz="1050" u="sng" dirty="0"/>
              <a:t>cannot exceed one hour</a:t>
            </a:r>
            <a:r>
              <a:rPr lang="en-US" sz="1050" dirty="0"/>
              <a:t> unless otherwise agreed using the consultative provisions of the agreement. </a:t>
            </a:r>
          </a:p>
          <a:p>
            <a:pPr marL="457200" lvl="0" indent="-298450" algn="l" rtl="0">
              <a:lnSpc>
                <a:spcPct val="114999"/>
              </a:lnSpc>
              <a:spcBef>
                <a:spcPts val="0"/>
              </a:spcBef>
              <a:spcAft>
                <a:spcPts val="0"/>
              </a:spcAft>
              <a:buSzPts val="1100"/>
              <a:buChar char="●"/>
            </a:pPr>
            <a:r>
              <a:rPr lang="en-US" sz="1050" dirty="0"/>
              <a:t>It’s important to note that Leadership &amp; Consultative Committee meetings adjacent to the school day are in addition to the 2 x 1-hour meetings without incurring TIL.</a:t>
            </a:r>
          </a:p>
          <a:p>
            <a:pPr marL="457200" lvl="0" indent="-298450" algn="l" rtl="0">
              <a:lnSpc>
                <a:spcPct val="114999"/>
              </a:lnSpc>
              <a:spcBef>
                <a:spcPts val="0"/>
              </a:spcBef>
              <a:spcAft>
                <a:spcPts val="0"/>
              </a:spcAft>
              <a:buSzPts val="1100"/>
              <a:buChar char="●"/>
            </a:pPr>
            <a:r>
              <a:rPr lang="en-US" sz="1050" dirty="0"/>
              <a:t>The other 1 hour would be for other duties/supervision adjacent to the student attendance time (such as busy duty or </a:t>
            </a:r>
            <a:r>
              <a:rPr lang="en-US" sz="1050" dirty="0">
                <a:solidFill>
                  <a:schemeClr val="dk1"/>
                </a:solidFill>
                <a:highlight>
                  <a:srgbClr val="FFFFFF"/>
                </a:highlight>
              </a:rPr>
              <a:t>before and after school supervision)</a:t>
            </a:r>
            <a:endParaRPr lang="en-US" sz="1050" dirty="0"/>
          </a:p>
          <a:p>
            <a:pPr marL="171450" lvl="0" indent="-171450" algn="l" rtl="0">
              <a:lnSpc>
                <a:spcPct val="114999"/>
              </a:lnSpc>
              <a:spcBef>
                <a:spcPts val="0"/>
              </a:spcBef>
              <a:spcAft>
                <a:spcPts val="0"/>
              </a:spcAft>
              <a:buSzPts val="1100"/>
              <a:buChar char="●"/>
            </a:pPr>
            <a:r>
              <a:rPr lang="en-US" sz="1050" dirty="0"/>
              <a:t>How the 30 and 8 model is structured will be managed at a local level via the Consultative Committee.  Just for noting, it will be very important for schools to have a functioning Consultative Committee. </a:t>
            </a:r>
          </a:p>
          <a:p>
            <a:pPr marL="171450" lvl="0" indent="-171450" algn="l" rtl="0">
              <a:lnSpc>
                <a:spcPct val="100000"/>
              </a:lnSpc>
              <a:spcBef>
                <a:spcPts val="0"/>
              </a:spcBef>
              <a:spcAft>
                <a:spcPts val="0"/>
              </a:spcAft>
              <a:buSzPts val="1100"/>
              <a:buChar char="●"/>
            </a:pPr>
            <a:r>
              <a:rPr lang="en-US" sz="1050" dirty="0"/>
              <a:t>Schools should be working towards implementing the 30+8 model by term 2</a:t>
            </a:r>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30</a:t>
            </a:fld>
            <a:endParaRPr lang="en-AU"/>
          </a:p>
        </p:txBody>
      </p:sp>
    </p:spTree>
    <p:extLst>
      <p:ext uri="{BB962C8B-B14F-4D97-AF65-F5344CB8AC3E}">
        <p14:creationId xmlns:p14="http://schemas.microsoft.com/office/powerpoint/2010/main" val="3347099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SzPts val="1400"/>
              <a:buNone/>
            </a:pPr>
            <a:r>
              <a:rPr lang="en-US" sz="1100" dirty="0">
                <a:solidFill>
                  <a:srgbClr val="595959"/>
                </a:solidFill>
              </a:rPr>
              <a:t>The new provisions provide that the principal may require a teacher to undertake work and attend a school activity outside the normal hours of attendance (i.e. in excess of the 38 hours or normal hours for a part time teacher) and, when this occurs, it will attract time in lieu. </a:t>
            </a:r>
          </a:p>
          <a:p>
            <a:pPr marL="0" marR="0" lvl="0" indent="0" algn="l" rtl="0">
              <a:lnSpc>
                <a:spcPct val="100000"/>
              </a:lnSpc>
              <a:spcBef>
                <a:spcPts val="0"/>
              </a:spcBef>
              <a:spcAft>
                <a:spcPts val="0"/>
              </a:spcAft>
              <a:buClr>
                <a:srgbClr val="000000"/>
              </a:buClr>
              <a:buSzPts val="1400"/>
              <a:buFont typeface="Arial"/>
              <a:buNone/>
            </a:pPr>
            <a:r>
              <a:rPr lang="en-US" sz="1100" dirty="0"/>
              <a:t>In the proposed agreement TIL will be applicable for Teaching staff who are directed to attend structured school activities outside the school day in any week that exceeds 38 hours for a full-time teacher. This includes directed duties such as camps, parent teacher interviews, school productions, excursions and after hours sports.</a:t>
            </a:r>
          </a:p>
          <a:p>
            <a:pPr marL="0" lvl="0" indent="0" algn="l" rtl="0">
              <a:lnSpc>
                <a:spcPct val="100000"/>
              </a:lnSpc>
              <a:spcBef>
                <a:spcPts val="0"/>
              </a:spcBef>
              <a:spcAft>
                <a:spcPts val="0"/>
              </a:spcAft>
              <a:buSzPts val="1400"/>
              <a:buNone/>
            </a:pPr>
            <a:endParaRPr lang="en-US" sz="1100" dirty="0"/>
          </a:p>
          <a:p>
            <a:pPr marL="0" lvl="0" indent="0" algn="l" rtl="0">
              <a:lnSpc>
                <a:spcPct val="100000"/>
              </a:lnSpc>
              <a:spcBef>
                <a:spcPts val="0"/>
              </a:spcBef>
              <a:spcAft>
                <a:spcPts val="0"/>
              </a:spcAft>
              <a:buSzPts val="1400"/>
              <a:buNone/>
            </a:pPr>
            <a:r>
              <a:rPr lang="en-US" sz="1100" dirty="0"/>
              <a:t>TIL provisions will not apply to activities such as planning for </a:t>
            </a:r>
            <a:r>
              <a:rPr lang="en-US" sz="1100" dirty="0" err="1"/>
              <a:t>classess</a:t>
            </a:r>
            <a:r>
              <a:rPr lang="en-US" sz="1100" dirty="0"/>
              <a:t>, assessment and report writing that would normally occur within the 38 hour week.  TIL is also not applicable for voluntary additional duties, like assessment and marking from home.</a:t>
            </a:r>
          </a:p>
          <a:p>
            <a:pPr marL="0" lvl="0" indent="0" algn="l" rtl="0">
              <a:lnSpc>
                <a:spcPct val="100000"/>
              </a:lnSpc>
              <a:spcBef>
                <a:spcPts val="0"/>
              </a:spcBef>
              <a:spcAft>
                <a:spcPts val="0"/>
              </a:spcAft>
              <a:buSzPts val="1400"/>
              <a:buNone/>
            </a:pPr>
            <a:r>
              <a:rPr lang="en-US" sz="1100" dirty="0"/>
              <a:t>The TIL will apply to all teaching staff including anyone that holds a POL, however it will not apply to Principals or Deputy Principals, </a:t>
            </a:r>
          </a:p>
          <a:p>
            <a:pPr marL="0" lvl="0" indent="0" algn="l" rtl="0">
              <a:lnSpc>
                <a:spcPct val="100000"/>
              </a:lnSpc>
              <a:spcBef>
                <a:spcPts val="0"/>
              </a:spcBef>
              <a:spcAft>
                <a:spcPts val="0"/>
              </a:spcAft>
              <a:buSzPts val="1400"/>
              <a:buNone/>
            </a:pPr>
            <a:r>
              <a:rPr lang="en-US" sz="1100" dirty="0"/>
              <a:t>There are a number of ways that TIL can be acquitted and schools will plan, approve and acquit via the consultative committee. Its important to note that it will not be the employees </a:t>
            </a:r>
            <a:r>
              <a:rPr lang="en-US" sz="1100" dirty="0" err="1"/>
              <a:t>choie</a:t>
            </a:r>
            <a:r>
              <a:rPr lang="en-US" sz="1100" dirty="0"/>
              <a:t> on how TIL is acquitted, unless agreed to between the Principal and the employee. </a:t>
            </a:r>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31</a:t>
            </a:fld>
            <a:endParaRPr lang="en-AU"/>
          </a:p>
        </p:txBody>
      </p:sp>
    </p:spTree>
    <p:extLst>
      <p:ext uri="{BB962C8B-B14F-4D97-AF65-F5344CB8AC3E}">
        <p14:creationId xmlns:p14="http://schemas.microsoft.com/office/powerpoint/2010/main" val="473713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rtl="0">
              <a:lnSpc>
                <a:spcPct val="100000"/>
              </a:lnSpc>
              <a:spcBef>
                <a:spcPts val="0"/>
              </a:spcBef>
              <a:spcAft>
                <a:spcPts val="0"/>
              </a:spcAft>
              <a:buClr>
                <a:srgbClr val="000000"/>
              </a:buClr>
              <a:buSzPts val="1100"/>
              <a:buFont typeface="Arial"/>
              <a:buNone/>
            </a:pPr>
            <a:r>
              <a:rPr lang="en-US" dirty="0"/>
              <a:t>The recommended process is a three step approach which you can see on the screen. Plan &amp; Approve, Accrue and Acquit.  The leadership team will be expected to plan for all structured school activities in term 4 and align </a:t>
            </a:r>
          </a:p>
          <a:p>
            <a:pPr marL="457200" marR="0" lvl="0" indent="-304800" algn="l" rtl="0">
              <a:lnSpc>
                <a:spcPct val="100000"/>
              </a:lnSpc>
              <a:spcBef>
                <a:spcPts val="0"/>
              </a:spcBef>
              <a:spcAft>
                <a:spcPts val="0"/>
              </a:spcAft>
              <a:buClr>
                <a:schemeClr val="dk1"/>
              </a:buClr>
              <a:buSzPts val="1200"/>
              <a:buFont typeface="Calibri"/>
              <a:buChar char="●"/>
            </a:pPr>
            <a:r>
              <a:rPr lang="en-US" dirty="0"/>
              <a:t>How many hours the whole activity may accrue</a:t>
            </a:r>
          </a:p>
          <a:p>
            <a:pPr marL="457200" marR="0" lvl="0" indent="-304800" algn="l" rtl="0">
              <a:lnSpc>
                <a:spcPct val="100000"/>
              </a:lnSpc>
              <a:spcBef>
                <a:spcPts val="0"/>
              </a:spcBef>
              <a:spcAft>
                <a:spcPts val="0"/>
              </a:spcAft>
              <a:buClr>
                <a:schemeClr val="dk1"/>
              </a:buClr>
              <a:buSzPts val="1200"/>
              <a:buFont typeface="Calibri"/>
              <a:buChar char="●"/>
            </a:pPr>
            <a:r>
              <a:rPr lang="en-US" dirty="0"/>
              <a:t>Position or teacher aligned to activity</a:t>
            </a:r>
          </a:p>
          <a:p>
            <a:pPr marL="457200" marR="0" lvl="0" indent="-304800" algn="l" rtl="0">
              <a:lnSpc>
                <a:spcPct val="100000"/>
              </a:lnSpc>
              <a:spcBef>
                <a:spcPts val="0"/>
              </a:spcBef>
              <a:spcAft>
                <a:spcPts val="0"/>
              </a:spcAft>
              <a:buClr>
                <a:schemeClr val="dk1"/>
              </a:buClr>
              <a:buSzPts val="1200"/>
              <a:buFont typeface="Calibri"/>
              <a:buChar char="●"/>
            </a:pPr>
            <a:r>
              <a:rPr lang="en-US" dirty="0"/>
              <a:t>How many hours that the teacher may accrue</a:t>
            </a:r>
          </a:p>
          <a:p>
            <a:pPr marL="457200" marR="0" lvl="0" indent="-304800" algn="l" rtl="0">
              <a:lnSpc>
                <a:spcPct val="100000"/>
              </a:lnSpc>
              <a:spcBef>
                <a:spcPts val="0"/>
              </a:spcBef>
              <a:spcAft>
                <a:spcPts val="0"/>
              </a:spcAft>
              <a:buClr>
                <a:schemeClr val="dk1"/>
              </a:buClr>
              <a:buSzPts val="1200"/>
              <a:buFont typeface="Calibri"/>
              <a:buChar char="●"/>
            </a:pPr>
            <a:r>
              <a:rPr lang="en-US" dirty="0"/>
              <a:t>Strategies for acquittal</a:t>
            </a:r>
          </a:p>
          <a:p>
            <a:pPr marL="0" marR="0" lvl="0" indent="0" algn="l" rtl="0">
              <a:lnSpc>
                <a:spcPct val="100000"/>
              </a:lnSpc>
              <a:spcBef>
                <a:spcPts val="0"/>
              </a:spcBef>
              <a:spcAft>
                <a:spcPts val="0"/>
              </a:spcAft>
              <a:buSzPts val="1100"/>
              <a:buNone/>
            </a:pPr>
            <a:r>
              <a:rPr lang="en-US" dirty="0"/>
              <a:t>They will then take it to CC for discussion. The school will then be required to advise each staff member their plan as per the TIL forecast </a:t>
            </a:r>
            <a:r>
              <a:rPr lang="en-US" dirty="0" err="1"/>
              <a:t>i.e</a:t>
            </a:r>
            <a:r>
              <a:rPr lang="en-US" dirty="0"/>
              <a:t> when they are directed to attend; how many hours it will accrue and how they intend to acquit</a:t>
            </a:r>
          </a:p>
          <a:p>
            <a:pPr marL="0" marR="0" lvl="0" indent="0" algn="l" rtl="0">
              <a:lnSpc>
                <a:spcPct val="100000"/>
              </a:lnSpc>
              <a:spcBef>
                <a:spcPts val="0"/>
              </a:spcBef>
              <a:spcAft>
                <a:spcPts val="0"/>
              </a:spcAft>
              <a:buSzPts val="1100"/>
              <a:buNone/>
            </a:pPr>
            <a:endParaRPr lang="en-US" dirty="0"/>
          </a:p>
          <a:p>
            <a:pPr marL="171450" lvl="0" indent="-133350" algn="l" rtl="0">
              <a:lnSpc>
                <a:spcPct val="90000"/>
              </a:lnSpc>
              <a:spcBef>
                <a:spcPts val="0"/>
              </a:spcBef>
              <a:spcAft>
                <a:spcPts val="0"/>
              </a:spcAft>
              <a:buClr>
                <a:schemeClr val="dk1"/>
              </a:buClr>
              <a:buSzPts val="1200"/>
              <a:buFont typeface="Calibri"/>
              <a:buChar char="•"/>
            </a:pPr>
            <a:r>
              <a:rPr lang="en-US" dirty="0"/>
              <a:t>How time in lieu for teachers is provided will be discussed at the Consultative Committee at the beginning of the school year or end of the previous year.</a:t>
            </a:r>
          </a:p>
          <a:p>
            <a:pPr marL="171450" lvl="0" indent="-133350" algn="l" rtl="0">
              <a:lnSpc>
                <a:spcPct val="90000"/>
              </a:lnSpc>
              <a:spcBef>
                <a:spcPts val="750"/>
              </a:spcBef>
              <a:spcAft>
                <a:spcPts val="0"/>
              </a:spcAft>
              <a:buClr>
                <a:schemeClr val="dk1"/>
              </a:buClr>
              <a:buSzPts val="1200"/>
              <a:buFont typeface="Calibri"/>
              <a:buChar char="•"/>
            </a:pPr>
            <a:r>
              <a:rPr lang="en-US" dirty="0"/>
              <a:t>All work required in excess of 38 hours per week for a full-time teacher (or on a pro-rata basis for a part time teacher) must be documented by the Employer.</a:t>
            </a:r>
          </a:p>
          <a:p>
            <a:pPr marL="0" marR="0" lvl="0" indent="0" algn="l" rtl="0">
              <a:lnSpc>
                <a:spcPct val="100000"/>
              </a:lnSpc>
              <a:spcBef>
                <a:spcPts val="0"/>
              </a:spcBef>
              <a:spcAft>
                <a:spcPts val="0"/>
              </a:spcAft>
              <a:buSzPts val="1100"/>
              <a:buNone/>
            </a:pPr>
            <a:endParaRPr lang="en-US" dirty="0"/>
          </a:p>
          <a:p>
            <a:pPr marL="171450" lvl="0" indent="-146050" algn="l" rtl="0">
              <a:lnSpc>
                <a:spcPct val="90000"/>
              </a:lnSpc>
              <a:spcBef>
                <a:spcPts val="750"/>
              </a:spcBef>
              <a:spcAft>
                <a:spcPts val="0"/>
              </a:spcAft>
              <a:buClr>
                <a:schemeClr val="dk1"/>
              </a:buClr>
              <a:buSzPts val="1200"/>
              <a:buFont typeface="Calibri"/>
              <a:buChar char="•"/>
            </a:pPr>
            <a:r>
              <a:rPr lang="en-US" dirty="0"/>
              <a:t>The timing of the acquittal of the time in lieu is at the discretion of the principal </a:t>
            </a:r>
          </a:p>
          <a:p>
            <a:pPr marL="0" marR="0" lvl="0" indent="0" algn="l" rtl="0">
              <a:lnSpc>
                <a:spcPct val="100000"/>
              </a:lnSpc>
              <a:spcBef>
                <a:spcPts val="0"/>
              </a:spcBef>
              <a:spcAft>
                <a:spcPts val="0"/>
              </a:spcAft>
              <a:buSzPts val="1100"/>
              <a:buNone/>
            </a:pPr>
            <a:endParaRPr lang="en-US" dirty="0"/>
          </a:p>
          <a:p>
            <a:pPr marL="0" marR="0" lvl="0" indent="0" algn="l" rtl="0">
              <a:lnSpc>
                <a:spcPct val="100000"/>
              </a:lnSpc>
              <a:spcBef>
                <a:spcPts val="0"/>
              </a:spcBef>
              <a:spcAft>
                <a:spcPts val="0"/>
              </a:spcAft>
              <a:buSzPts val="1100"/>
              <a:buNone/>
            </a:pPr>
            <a:r>
              <a:rPr lang="en-US" dirty="0"/>
              <a:t>Currently schools are only required to be tracking camps in Term 1&amp;2. It is likely they will have to acquit for this over the course of the year. </a:t>
            </a:r>
          </a:p>
          <a:p>
            <a:pPr marL="0" marR="0" lvl="0" indent="0" algn="l" rtl="0">
              <a:lnSpc>
                <a:spcPct val="100000"/>
              </a:lnSpc>
              <a:spcBef>
                <a:spcPts val="0"/>
              </a:spcBef>
              <a:spcAft>
                <a:spcPts val="0"/>
              </a:spcAft>
              <a:buSzPts val="1100"/>
              <a:buNone/>
            </a:pPr>
            <a:endParaRPr lang="en-US" dirty="0"/>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32</a:t>
            </a:fld>
            <a:endParaRPr lang="en-AU"/>
          </a:p>
        </p:txBody>
      </p:sp>
    </p:spTree>
    <p:extLst>
      <p:ext uri="{BB962C8B-B14F-4D97-AF65-F5344CB8AC3E}">
        <p14:creationId xmlns:p14="http://schemas.microsoft.com/office/powerpoint/2010/main" val="1094220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46050" algn="l" rtl="0">
              <a:lnSpc>
                <a:spcPct val="90000"/>
              </a:lnSpc>
              <a:spcBef>
                <a:spcPts val="750"/>
              </a:spcBef>
              <a:spcAft>
                <a:spcPts val="0"/>
              </a:spcAft>
              <a:buClr>
                <a:schemeClr val="dk1"/>
              </a:buClr>
              <a:buSzPts val="1200"/>
              <a:buChar char="•"/>
            </a:pPr>
            <a:r>
              <a:rPr lang="en-US" dirty="0">
                <a:latin typeface="Arial"/>
                <a:ea typeface="Arial"/>
                <a:cs typeface="Arial"/>
                <a:sym typeface="Arial"/>
              </a:rPr>
              <a:t>How time in lieu for teachers is provided will be discussed at the Consultative Committee at the beginning of the school year or end of the previous year.</a:t>
            </a:r>
          </a:p>
          <a:p>
            <a:pPr marL="171450" lvl="0" indent="-146050" algn="l" rtl="0">
              <a:lnSpc>
                <a:spcPct val="90000"/>
              </a:lnSpc>
              <a:spcBef>
                <a:spcPts val="750"/>
              </a:spcBef>
              <a:spcAft>
                <a:spcPts val="0"/>
              </a:spcAft>
              <a:buClr>
                <a:schemeClr val="dk1"/>
              </a:buClr>
              <a:buSzPts val="1200"/>
              <a:buChar char="•"/>
            </a:pPr>
            <a:r>
              <a:rPr lang="en-US" dirty="0">
                <a:latin typeface="Arial"/>
                <a:ea typeface="Arial"/>
                <a:cs typeface="Arial"/>
                <a:sym typeface="Arial"/>
              </a:rPr>
              <a:t>The Agreement defines school activity as a structured activity </a:t>
            </a:r>
            <a:r>
              <a:rPr lang="en-US" dirty="0" err="1">
                <a:latin typeface="Arial"/>
                <a:ea typeface="Arial"/>
                <a:cs typeface="Arial"/>
                <a:sym typeface="Arial"/>
              </a:rPr>
              <a:t>organised</a:t>
            </a:r>
            <a:r>
              <a:rPr lang="en-US" dirty="0">
                <a:latin typeface="Arial"/>
                <a:ea typeface="Arial"/>
                <a:cs typeface="Arial"/>
                <a:sym typeface="Arial"/>
              </a:rPr>
              <a:t> by the school such as a parent teacher meeting, camp, excursion, concert or parent information session. The school activities that attract time in lieu will be determined by the principal using the school based consultative arrangements. </a:t>
            </a:r>
          </a:p>
          <a:p>
            <a:pPr marL="171450" lvl="0" indent="-133350" algn="l" rtl="0">
              <a:lnSpc>
                <a:spcPct val="90000"/>
              </a:lnSpc>
              <a:spcBef>
                <a:spcPts val="750"/>
              </a:spcBef>
              <a:spcAft>
                <a:spcPts val="0"/>
              </a:spcAft>
              <a:buClr>
                <a:schemeClr val="dk1"/>
              </a:buClr>
              <a:buSzPts val="1200"/>
              <a:buChar char="•"/>
            </a:pPr>
            <a:r>
              <a:rPr lang="en-US" dirty="0">
                <a:latin typeface="Arial"/>
                <a:ea typeface="Arial"/>
                <a:cs typeface="Arial"/>
                <a:sym typeface="Arial"/>
              </a:rPr>
              <a:t>The time in lieu provisions do not apply to work or school activities that are not required by a principal, and do not apply to activities such as planning for classes, preparation and assessments that would normally occur in the 38 hours. Teachers will be informed by the principal in advance of work and activities that are required of them outside their normal working hours.</a:t>
            </a:r>
          </a:p>
          <a:p>
            <a:pPr marL="171450" lvl="0" indent="-133350" algn="l" rtl="0">
              <a:lnSpc>
                <a:spcPct val="90000"/>
              </a:lnSpc>
              <a:spcBef>
                <a:spcPts val="750"/>
              </a:spcBef>
              <a:spcAft>
                <a:spcPts val="0"/>
              </a:spcAft>
              <a:buClr>
                <a:schemeClr val="dk1"/>
              </a:buClr>
              <a:buSzPts val="1200"/>
              <a:buChar char="•"/>
            </a:pPr>
            <a:r>
              <a:rPr lang="en-US" dirty="0">
                <a:latin typeface="Arial"/>
                <a:ea typeface="Arial"/>
                <a:cs typeface="Arial"/>
                <a:sym typeface="Arial"/>
              </a:rPr>
              <a:t>TIL guidance and TIL tracker/calculator has been provided to support schools in the recording and management of TIL</a:t>
            </a:r>
          </a:p>
          <a:p>
            <a:pPr marL="171450" lvl="0" indent="-133350" algn="l" rtl="0">
              <a:lnSpc>
                <a:spcPct val="90000"/>
              </a:lnSpc>
              <a:spcBef>
                <a:spcPts val="750"/>
              </a:spcBef>
              <a:spcAft>
                <a:spcPts val="0"/>
              </a:spcAft>
              <a:buClr>
                <a:schemeClr val="dk1"/>
              </a:buClr>
              <a:buSzPts val="1200"/>
              <a:buChar char="•"/>
            </a:pPr>
            <a:r>
              <a:rPr lang="en-US" dirty="0">
                <a:latin typeface="Arial"/>
                <a:ea typeface="Arial"/>
                <a:cs typeface="Arial"/>
                <a:sym typeface="Arial"/>
              </a:rPr>
              <a:t>TIL does not need to be provided within 14 days after the additional time is worked. Schools will be able to manage TIL throughout the school year in different ways.</a:t>
            </a:r>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33</a:t>
            </a:fld>
            <a:endParaRPr lang="en-AU"/>
          </a:p>
        </p:txBody>
      </p:sp>
    </p:spTree>
    <p:extLst>
      <p:ext uri="{BB962C8B-B14F-4D97-AF65-F5344CB8AC3E}">
        <p14:creationId xmlns:p14="http://schemas.microsoft.com/office/powerpoint/2010/main" val="115250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050" dirty="0">
                <a:latin typeface="Arial"/>
                <a:ea typeface="Arial"/>
                <a:cs typeface="Arial"/>
                <a:sym typeface="Arial"/>
              </a:rPr>
              <a:t>A number of Catholic school employers covered by the VCEMEA will no longer be covered by the CEMEA, namely: </a:t>
            </a:r>
          </a:p>
          <a:p>
            <a:pPr marL="457200" lvl="0" indent="-292100" algn="l" rtl="0">
              <a:lnSpc>
                <a:spcPct val="100000"/>
              </a:lnSpc>
              <a:spcBef>
                <a:spcPts val="0"/>
              </a:spcBef>
              <a:spcAft>
                <a:spcPts val="0"/>
              </a:spcAft>
              <a:buSzPts val="1000"/>
              <a:buFont typeface="Arial"/>
              <a:buChar char="●"/>
            </a:pPr>
            <a:r>
              <a:rPr lang="en-US" sz="1050" dirty="0">
                <a:latin typeface="Arial"/>
                <a:ea typeface="Arial"/>
                <a:cs typeface="Arial"/>
                <a:sym typeface="Arial"/>
              </a:rPr>
              <a:t>Diocese of Sale Catholic Education Limited; and</a:t>
            </a:r>
          </a:p>
          <a:p>
            <a:pPr marL="457200" lvl="0" indent="-292100" algn="l" rtl="0">
              <a:lnSpc>
                <a:spcPct val="100000"/>
              </a:lnSpc>
              <a:spcBef>
                <a:spcPts val="0"/>
              </a:spcBef>
              <a:spcAft>
                <a:spcPts val="0"/>
              </a:spcAft>
              <a:buSzPts val="1000"/>
              <a:buFont typeface="Arial"/>
              <a:buChar char="●"/>
            </a:pPr>
            <a:r>
              <a:rPr lang="en-US" sz="1050" dirty="0">
                <a:latin typeface="Arial"/>
                <a:ea typeface="Arial"/>
                <a:cs typeface="Arial"/>
                <a:sym typeface="Arial"/>
              </a:rPr>
              <a:t>Catholic College Sale</a:t>
            </a:r>
          </a:p>
          <a:p>
            <a:pPr marL="0" lvl="0" indent="0" algn="l" rtl="0">
              <a:lnSpc>
                <a:spcPct val="100000"/>
              </a:lnSpc>
              <a:spcBef>
                <a:spcPts val="0"/>
              </a:spcBef>
              <a:spcAft>
                <a:spcPts val="0"/>
              </a:spcAft>
              <a:buSzPts val="1400"/>
              <a:buNone/>
            </a:pPr>
            <a:r>
              <a:rPr lang="en-US" sz="1050" dirty="0">
                <a:latin typeface="Arial"/>
                <a:ea typeface="Arial"/>
                <a:cs typeface="Arial"/>
                <a:sym typeface="Arial"/>
              </a:rPr>
              <a:t>The CEMEA will include Jesuits Social Services Limited.  This has resulted in the name change of the agreement from VCEMEA to CEMEA</a:t>
            </a:r>
          </a:p>
          <a:p>
            <a:pPr marL="0" lvl="0" indent="0" algn="l" rtl="0">
              <a:lnSpc>
                <a:spcPct val="100000"/>
              </a:lnSpc>
              <a:spcBef>
                <a:spcPts val="0"/>
              </a:spcBef>
              <a:spcAft>
                <a:spcPts val="0"/>
              </a:spcAft>
              <a:buSzPts val="1400"/>
              <a:buNone/>
            </a:pPr>
            <a:endParaRPr lang="en-US" sz="1050" dirty="0">
              <a:latin typeface="Arial"/>
              <a:ea typeface="Arial"/>
              <a:cs typeface="Arial"/>
              <a:sym typeface="Arial"/>
            </a:endParaRPr>
          </a:p>
          <a:p>
            <a:pPr marL="0" lvl="0" indent="0" algn="l" rtl="0">
              <a:lnSpc>
                <a:spcPct val="100000"/>
              </a:lnSpc>
              <a:spcBef>
                <a:spcPts val="0"/>
              </a:spcBef>
              <a:spcAft>
                <a:spcPts val="0"/>
              </a:spcAft>
              <a:buSzPts val="1400"/>
              <a:buNone/>
            </a:pPr>
            <a:r>
              <a:rPr lang="en-US" sz="1050" dirty="0">
                <a:latin typeface="Arial"/>
                <a:ea typeface="Arial"/>
                <a:cs typeface="Arial"/>
                <a:sym typeface="Arial"/>
              </a:rPr>
              <a:t>This agreement will also provide changes to </a:t>
            </a:r>
          </a:p>
          <a:p>
            <a:pPr marL="457200" lvl="0" indent="-292100" algn="l" rtl="0">
              <a:lnSpc>
                <a:spcPct val="100000"/>
              </a:lnSpc>
              <a:spcBef>
                <a:spcPts val="0"/>
              </a:spcBef>
              <a:spcAft>
                <a:spcPts val="0"/>
              </a:spcAft>
              <a:buSzPts val="1000"/>
              <a:buFont typeface="Arial"/>
              <a:buChar char="●"/>
            </a:pPr>
            <a:r>
              <a:rPr lang="en-US" sz="1050" dirty="0">
                <a:latin typeface="Arial"/>
                <a:ea typeface="Arial"/>
                <a:cs typeface="Arial"/>
                <a:sym typeface="Arial"/>
              </a:rPr>
              <a:t>Casual employment for both teaching and non-teaching staff</a:t>
            </a:r>
          </a:p>
          <a:p>
            <a:pPr marL="457200" lvl="0" indent="-292100" algn="l" rtl="0">
              <a:lnSpc>
                <a:spcPct val="100000"/>
              </a:lnSpc>
              <a:spcBef>
                <a:spcPts val="0"/>
              </a:spcBef>
              <a:spcAft>
                <a:spcPts val="0"/>
              </a:spcAft>
              <a:buSzPts val="1000"/>
              <a:buFont typeface="Arial"/>
              <a:buChar char="●"/>
            </a:pPr>
            <a:r>
              <a:rPr lang="en-US" sz="1050" dirty="0">
                <a:latin typeface="Arial"/>
                <a:ea typeface="Arial"/>
                <a:cs typeface="Arial"/>
                <a:sym typeface="Arial"/>
              </a:rPr>
              <a:t>Wages and allowances for all classifications under the agreement</a:t>
            </a:r>
          </a:p>
          <a:p>
            <a:pPr marL="457200" lvl="0" indent="-292100" algn="l" rtl="0">
              <a:lnSpc>
                <a:spcPct val="100000"/>
              </a:lnSpc>
              <a:spcBef>
                <a:spcPts val="0"/>
              </a:spcBef>
              <a:spcAft>
                <a:spcPts val="0"/>
              </a:spcAft>
              <a:buSzPts val="1000"/>
              <a:buFont typeface="Arial"/>
              <a:buChar char="●"/>
            </a:pPr>
            <a:r>
              <a:rPr lang="en-US" sz="1050" dirty="0">
                <a:latin typeface="Arial"/>
                <a:ea typeface="Arial"/>
                <a:cs typeface="Arial"/>
                <a:sym typeface="Arial"/>
              </a:rPr>
              <a:t>The introduction of a new model for the Allocation of teacher work - the 30+8 model and the introduction of TIL for teachers</a:t>
            </a:r>
          </a:p>
          <a:p>
            <a:pPr marL="457200" lvl="0" indent="-292100" algn="l" rtl="0">
              <a:lnSpc>
                <a:spcPct val="100000"/>
              </a:lnSpc>
              <a:spcBef>
                <a:spcPts val="0"/>
              </a:spcBef>
              <a:spcAft>
                <a:spcPts val="0"/>
              </a:spcAft>
              <a:buSzPts val="1000"/>
              <a:buFont typeface="Arial"/>
              <a:buChar char="●"/>
            </a:pPr>
            <a:r>
              <a:rPr lang="en-US" sz="1050" dirty="0">
                <a:latin typeface="Arial"/>
                <a:ea typeface="Arial"/>
                <a:cs typeface="Arial"/>
                <a:sym typeface="Arial"/>
              </a:rPr>
              <a:t>Workload commitments for teachers and principals  under the agreement</a:t>
            </a:r>
          </a:p>
          <a:p>
            <a:pPr marL="457200" lvl="0" indent="-292100" algn="l" rtl="0">
              <a:lnSpc>
                <a:spcPct val="100000"/>
              </a:lnSpc>
              <a:spcBef>
                <a:spcPts val="0"/>
              </a:spcBef>
              <a:spcAft>
                <a:spcPts val="0"/>
              </a:spcAft>
              <a:buSzPts val="1000"/>
              <a:buFont typeface="Arial"/>
              <a:buChar char="●"/>
            </a:pPr>
            <a:r>
              <a:rPr lang="en-US" sz="1050" dirty="0">
                <a:latin typeface="Arial"/>
                <a:ea typeface="Arial"/>
                <a:cs typeface="Arial"/>
                <a:sym typeface="Arial"/>
              </a:rPr>
              <a:t>Clarification in the timing of giving notice in the Termination clause</a:t>
            </a:r>
          </a:p>
          <a:p>
            <a:pPr marL="457200" lvl="0" indent="-292100" algn="l" rtl="0">
              <a:lnSpc>
                <a:spcPct val="100000"/>
              </a:lnSpc>
              <a:spcBef>
                <a:spcPts val="0"/>
              </a:spcBef>
              <a:spcAft>
                <a:spcPts val="0"/>
              </a:spcAft>
              <a:buSzPts val="1000"/>
              <a:buFont typeface="Arial"/>
              <a:buChar char="●"/>
            </a:pPr>
            <a:r>
              <a:rPr lang="en-US" sz="1050" dirty="0">
                <a:latin typeface="Arial"/>
                <a:ea typeface="Arial"/>
                <a:cs typeface="Arial"/>
                <a:sym typeface="Arial"/>
              </a:rPr>
              <a:t>Favorable leave entitlements to all classifications under the agreement, including parental leave, Family and Domestic Violence leave and personal leave</a:t>
            </a:r>
          </a:p>
          <a:p>
            <a:pPr marL="457200" lvl="0" indent="-292100" algn="l" rtl="0">
              <a:lnSpc>
                <a:spcPct val="100000"/>
              </a:lnSpc>
              <a:spcBef>
                <a:spcPts val="0"/>
              </a:spcBef>
              <a:spcAft>
                <a:spcPts val="0"/>
              </a:spcAft>
              <a:buSzPts val="1000"/>
              <a:buFont typeface="Arial"/>
              <a:buChar char="●"/>
            </a:pPr>
            <a:r>
              <a:rPr lang="en-US" sz="1050" dirty="0">
                <a:latin typeface="Arial"/>
                <a:ea typeface="Arial"/>
                <a:cs typeface="Arial"/>
                <a:sym typeface="Arial"/>
              </a:rPr>
              <a:t>Increased accident make-up pay from 26 to 39 weeks</a:t>
            </a:r>
          </a:p>
          <a:p>
            <a:pPr marL="457200" lvl="0" indent="-292100" algn="l" rtl="0">
              <a:lnSpc>
                <a:spcPct val="100000"/>
              </a:lnSpc>
              <a:spcBef>
                <a:spcPts val="0"/>
              </a:spcBef>
              <a:spcAft>
                <a:spcPts val="0"/>
              </a:spcAft>
              <a:buSzPts val="1000"/>
              <a:buFont typeface="Arial"/>
              <a:buChar char="●"/>
            </a:pPr>
            <a:r>
              <a:rPr lang="en-US" sz="1050" dirty="0">
                <a:latin typeface="Arial"/>
                <a:ea typeface="Arial"/>
                <a:cs typeface="Arial"/>
                <a:sym typeface="Arial"/>
              </a:rPr>
              <a:t>Changes to the Redundancy payments structure resulting in a more generous entitlement for reduced years of service</a:t>
            </a:r>
          </a:p>
          <a:p>
            <a:pPr marL="457200" lvl="0" indent="-292100" algn="l" rtl="0">
              <a:lnSpc>
                <a:spcPct val="100000"/>
              </a:lnSpc>
              <a:spcBef>
                <a:spcPts val="0"/>
              </a:spcBef>
              <a:spcAft>
                <a:spcPts val="0"/>
              </a:spcAft>
              <a:buSzPts val="1000"/>
              <a:buFont typeface="Arial"/>
              <a:buChar char="●"/>
            </a:pPr>
            <a:r>
              <a:rPr lang="en-US" sz="1050" dirty="0">
                <a:latin typeface="Arial"/>
                <a:ea typeface="Arial"/>
                <a:cs typeface="Arial"/>
                <a:sym typeface="Arial"/>
              </a:rPr>
              <a:t>Minor changes to Consultation &amp; Consultative Committee clauses</a:t>
            </a:r>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4</a:t>
            </a:fld>
            <a:endParaRPr lang="en-AU"/>
          </a:p>
        </p:txBody>
      </p:sp>
    </p:spTree>
    <p:extLst>
      <p:ext uri="{BB962C8B-B14F-4D97-AF65-F5344CB8AC3E}">
        <p14:creationId xmlns:p14="http://schemas.microsoft.com/office/powerpoint/2010/main" val="61619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24630E0-8305-491A-AC7A-4325517244ED}" type="slidenum">
              <a:rPr lang="en-AU" smtClean="0"/>
              <a:t>5</a:t>
            </a:fld>
            <a:endParaRPr lang="en-AU"/>
          </a:p>
        </p:txBody>
      </p:sp>
    </p:spTree>
    <p:extLst>
      <p:ext uri="{BB962C8B-B14F-4D97-AF65-F5344CB8AC3E}">
        <p14:creationId xmlns:p14="http://schemas.microsoft.com/office/powerpoint/2010/main" val="230630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lvl="0" indent="0" algn="l" rtl="0">
              <a:lnSpc>
                <a:spcPct val="100000"/>
              </a:lnSpc>
              <a:spcBef>
                <a:spcPts val="0"/>
              </a:spcBef>
              <a:spcAft>
                <a:spcPts val="0"/>
              </a:spcAft>
              <a:buSzPts val="1400"/>
              <a:buNone/>
            </a:pPr>
            <a:r>
              <a:rPr lang="en-US" dirty="0"/>
              <a:t>The new CEMEA offers Significant structural adjustments to Education support classifications with greater opportunity for advancement and improved salaries</a:t>
            </a:r>
          </a:p>
          <a:p>
            <a:pPr marL="139700" lvl="0" indent="0" algn="l" rtl="0">
              <a:lnSpc>
                <a:spcPct val="100000"/>
              </a:lnSpc>
              <a:spcBef>
                <a:spcPts val="0"/>
              </a:spcBef>
              <a:spcAft>
                <a:spcPts val="0"/>
              </a:spcAft>
              <a:buSzPts val="1400"/>
              <a:buNone/>
            </a:pPr>
            <a:r>
              <a:rPr lang="en-US" dirty="0"/>
              <a:t>These changes occurred last year and salary increases and back-payments have already been applied.</a:t>
            </a:r>
          </a:p>
          <a:p>
            <a:pPr marL="139700" lvl="0" indent="0" algn="l" rtl="0">
              <a:lnSpc>
                <a:spcPct val="100000"/>
              </a:lnSpc>
              <a:spcBef>
                <a:spcPts val="0"/>
              </a:spcBef>
              <a:spcAft>
                <a:spcPts val="0"/>
              </a:spcAft>
              <a:buSzPts val="1400"/>
              <a:buNone/>
            </a:pPr>
            <a:endParaRPr lang="en-US" dirty="0"/>
          </a:p>
          <a:p>
            <a:pPr marL="457200" lvl="0" indent="-317500" algn="l" rtl="0">
              <a:lnSpc>
                <a:spcPct val="100000"/>
              </a:lnSpc>
              <a:spcBef>
                <a:spcPts val="0"/>
              </a:spcBef>
              <a:spcAft>
                <a:spcPts val="0"/>
              </a:spcAft>
              <a:buSzPts val="1400"/>
              <a:buChar char="-"/>
            </a:pPr>
            <a:r>
              <a:rPr lang="en-US" dirty="0"/>
              <a:t>Level 1 has been quarantined for Education Support Trainees</a:t>
            </a:r>
          </a:p>
          <a:p>
            <a:pPr marL="457200" lvl="0" indent="-317500" algn="l" rtl="0">
              <a:lnSpc>
                <a:spcPct val="100000"/>
              </a:lnSpc>
              <a:spcBef>
                <a:spcPts val="0"/>
              </a:spcBef>
              <a:spcAft>
                <a:spcPts val="0"/>
              </a:spcAft>
              <a:buSzPts val="1400"/>
              <a:buChar char="-"/>
            </a:pPr>
            <a:r>
              <a:rPr lang="en-US" dirty="0"/>
              <a:t>Existing Level 1 staff have been reclassified to level 2</a:t>
            </a:r>
          </a:p>
          <a:p>
            <a:pPr marL="457200" lvl="0" indent="-317500" algn="l" rtl="0">
              <a:lnSpc>
                <a:spcPct val="100000"/>
              </a:lnSpc>
              <a:spcBef>
                <a:spcPts val="0"/>
              </a:spcBef>
              <a:spcAft>
                <a:spcPts val="0"/>
              </a:spcAft>
              <a:buSzPts val="1400"/>
              <a:buChar char="-"/>
            </a:pPr>
            <a:r>
              <a:rPr lang="en-US" dirty="0"/>
              <a:t>Additional yearly increments have been added to the level 2 structure</a:t>
            </a:r>
          </a:p>
          <a:p>
            <a:pPr marL="457200" lvl="0" indent="-317500" algn="l" rtl="0">
              <a:lnSpc>
                <a:spcPct val="100000"/>
              </a:lnSpc>
              <a:spcBef>
                <a:spcPts val="0"/>
              </a:spcBef>
              <a:spcAft>
                <a:spcPts val="0"/>
              </a:spcAft>
              <a:buSzPts val="1400"/>
              <a:buChar char="-"/>
            </a:pPr>
            <a:r>
              <a:rPr lang="en-US" dirty="0"/>
              <a:t>And significant salary increases have been applied over the live of the agreement</a:t>
            </a:r>
          </a:p>
          <a:p>
            <a:pPr marL="457200" lvl="0" indent="-317500" algn="l" rtl="0">
              <a:lnSpc>
                <a:spcPct val="100000"/>
              </a:lnSpc>
              <a:spcBef>
                <a:spcPts val="0"/>
              </a:spcBef>
              <a:spcAft>
                <a:spcPts val="0"/>
              </a:spcAft>
              <a:buSzPts val="1400"/>
              <a:buChar char="-"/>
            </a:pPr>
            <a:endParaRPr lang="en-US" dirty="0"/>
          </a:p>
          <a:p>
            <a:pPr marL="457200" lvl="0" indent="-317500" algn="l" rtl="0">
              <a:lnSpc>
                <a:spcPct val="100000"/>
              </a:lnSpc>
              <a:spcBef>
                <a:spcPts val="0"/>
              </a:spcBef>
              <a:spcAft>
                <a:spcPts val="0"/>
              </a:spcAft>
              <a:buSzPts val="1400"/>
              <a:buChar char="-"/>
            </a:pPr>
            <a:r>
              <a:rPr lang="en-US" dirty="0"/>
              <a:t>For example previously an ES cat b level 1.2 salary was $49,730.  as of July 2023 with the reclassification their salary would be $56,477 which is an increase of 13.57%</a:t>
            </a:r>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6</a:t>
            </a:fld>
            <a:endParaRPr lang="en-AU"/>
          </a:p>
        </p:txBody>
      </p:sp>
    </p:spTree>
    <p:extLst>
      <p:ext uri="{BB962C8B-B14F-4D97-AF65-F5344CB8AC3E}">
        <p14:creationId xmlns:p14="http://schemas.microsoft.com/office/powerpoint/2010/main" val="68032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SzPts val="1400"/>
              <a:buNone/>
            </a:pPr>
            <a:r>
              <a:rPr lang="en-US" dirty="0">
                <a:solidFill>
                  <a:srgbClr val="595959"/>
                </a:solidFill>
                <a:latin typeface="Arial"/>
                <a:ea typeface="Arial"/>
                <a:cs typeface="Arial"/>
                <a:sym typeface="Arial"/>
              </a:rPr>
              <a:t>Significant structural adjustments have been made to all levels of School services officers.</a:t>
            </a:r>
          </a:p>
          <a:p>
            <a:pPr marL="0" lvl="0" indent="0" algn="l" rtl="0">
              <a:lnSpc>
                <a:spcPct val="90000"/>
              </a:lnSpc>
              <a:spcBef>
                <a:spcPts val="0"/>
              </a:spcBef>
              <a:spcAft>
                <a:spcPts val="0"/>
              </a:spcAft>
              <a:buSzPts val="1400"/>
              <a:buNone/>
            </a:pPr>
            <a:r>
              <a:rPr lang="en-US" dirty="0">
                <a:solidFill>
                  <a:srgbClr val="595959"/>
                </a:solidFill>
                <a:latin typeface="Arial"/>
                <a:ea typeface="Arial"/>
                <a:cs typeface="Arial"/>
                <a:sym typeface="Arial"/>
              </a:rPr>
              <a:t>The table on the screen provides details of the percentage increases which were applied to School services officers back dated to 24 December 21. </a:t>
            </a:r>
          </a:p>
          <a:p>
            <a:pPr marL="0" lvl="0" indent="0" algn="l" rtl="0">
              <a:lnSpc>
                <a:spcPct val="90000"/>
              </a:lnSpc>
              <a:spcBef>
                <a:spcPts val="750"/>
              </a:spcBef>
              <a:spcAft>
                <a:spcPts val="0"/>
              </a:spcAft>
              <a:buClr>
                <a:srgbClr val="595959"/>
              </a:buClr>
              <a:buSzPts val="1200"/>
              <a:buFont typeface="Arial"/>
              <a:buNone/>
            </a:pPr>
            <a:r>
              <a:rPr lang="en-US" dirty="0">
                <a:solidFill>
                  <a:srgbClr val="595959"/>
                </a:solidFill>
                <a:latin typeface="Arial"/>
                <a:ea typeface="Arial"/>
                <a:cs typeface="Arial"/>
                <a:sym typeface="Arial"/>
              </a:rPr>
              <a:t>These changes were made to more closely align the salaries in our agreement to the equivalent salaries in the VGSA. </a:t>
            </a:r>
            <a:endParaRPr lang="en-US" dirty="0"/>
          </a:p>
          <a:p>
            <a:endParaRPr lang="en-AU" dirty="0"/>
          </a:p>
        </p:txBody>
      </p:sp>
      <p:sp>
        <p:nvSpPr>
          <p:cNvPr id="4" name="Slide Number Placeholder 3"/>
          <p:cNvSpPr>
            <a:spLocks noGrp="1"/>
          </p:cNvSpPr>
          <p:nvPr>
            <p:ph type="sldNum" sz="quarter" idx="5"/>
          </p:nvPr>
        </p:nvSpPr>
        <p:spPr/>
        <p:txBody>
          <a:bodyPr/>
          <a:lstStyle/>
          <a:p>
            <a:fld id="{924630E0-8305-491A-AC7A-4325517244ED}" type="slidenum">
              <a:rPr lang="en-AU" smtClean="0"/>
              <a:t>7</a:t>
            </a:fld>
            <a:endParaRPr lang="en-AU"/>
          </a:p>
        </p:txBody>
      </p:sp>
    </p:spTree>
    <p:extLst>
      <p:ext uri="{BB962C8B-B14F-4D97-AF65-F5344CB8AC3E}">
        <p14:creationId xmlns:p14="http://schemas.microsoft.com/office/powerpoint/2010/main" val="418475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24630E0-8305-491A-AC7A-4325517244ED}" type="slidenum">
              <a:rPr lang="en-AU" smtClean="0"/>
              <a:t>8</a:t>
            </a:fld>
            <a:endParaRPr lang="en-AU"/>
          </a:p>
        </p:txBody>
      </p:sp>
    </p:spTree>
    <p:extLst>
      <p:ext uri="{BB962C8B-B14F-4D97-AF65-F5344CB8AC3E}">
        <p14:creationId xmlns:p14="http://schemas.microsoft.com/office/powerpoint/2010/main" val="83731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24630E0-8305-491A-AC7A-4325517244ED}" type="slidenum">
              <a:rPr lang="en-AU" smtClean="0"/>
              <a:t>9</a:t>
            </a:fld>
            <a:endParaRPr lang="en-AU"/>
          </a:p>
        </p:txBody>
      </p:sp>
    </p:spTree>
    <p:extLst>
      <p:ext uri="{BB962C8B-B14F-4D97-AF65-F5344CB8AC3E}">
        <p14:creationId xmlns:p14="http://schemas.microsoft.com/office/powerpoint/2010/main" val="3269915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2E52FA-4BE5-4B3D-AF77-7A89F18E7E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3" r="15458" b="12846"/>
          <a:stretch/>
        </p:blipFill>
        <p:spPr>
          <a:xfrm>
            <a:off x="9376914" y="4209041"/>
            <a:ext cx="2815086" cy="2648959"/>
          </a:xfrm>
          <a:prstGeom prst="rect">
            <a:avLst/>
          </a:prstGeom>
        </p:spPr>
      </p:pic>
      <p:sp>
        <p:nvSpPr>
          <p:cNvPr id="2" name="Title 1">
            <a:extLst>
              <a:ext uri="{FF2B5EF4-FFF2-40B4-BE49-F238E27FC236}">
                <a16:creationId xmlns:a16="http://schemas.microsoft.com/office/drawing/2014/main" id="{D4D39F54-90F5-47A7-9B2D-E1F7DF2D85F5}"/>
              </a:ext>
            </a:extLst>
          </p:cNvPr>
          <p:cNvSpPr>
            <a:spLocks noGrp="1"/>
          </p:cNvSpPr>
          <p:nvPr>
            <p:ph type="ctrTitle"/>
          </p:nvPr>
        </p:nvSpPr>
        <p:spPr>
          <a:xfrm>
            <a:off x="1524000" y="1122363"/>
            <a:ext cx="9144000" cy="2387600"/>
          </a:xfrm>
        </p:spPr>
        <p:txBody>
          <a:bodyPr anchor="b"/>
          <a:lstStyle>
            <a:lvl1pPr algn="ctr">
              <a:defRPr sz="6000">
                <a:solidFill>
                  <a:srgbClr val="391B76"/>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090A18EE-43AC-4663-B33E-306594B98BB2}"/>
              </a:ext>
            </a:extLst>
          </p:cNvPr>
          <p:cNvSpPr>
            <a:spLocks noGrp="1"/>
          </p:cNvSpPr>
          <p:nvPr>
            <p:ph type="subTitle" idx="1"/>
          </p:nvPr>
        </p:nvSpPr>
        <p:spPr>
          <a:xfrm>
            <a:off x="1524000" y="3602038"/>
            <a:ext cx="9144000" cy="1655762"/>
          </a:xfrm>
        </p:spPr>
        <p:txBody>
          <a:bodyPr/>
          <a:lstStyle>
            <a:lvl1pPr marL="0" indent="0" algn="ctr">
              <a:buNone/>
              <a:defRPr sz="2400">
                <a:solidFill>
                  <a:srgbClr val="391B7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6" name="Slide Number Placeholder 5">
            <a:extLst>
              <a:ext uri="{FF2B5EF4-FFF2-40B4-BE49-F238E27FC236}">
                <a16:creationId xmlns:a16="http://schemas.microsoft.com/office/drawing/2014/main" id="{F94BDA21-E19C-4290-A820-BD2E8B938FFF}"/>
              </a:ext>
            </a:extLst>
          </p:cNvPr>
          <p:cNvSpPr>
            <a:spLocks noGrp="1"/>
          </p:cNvSpPr>
          <p:nvPr>
            <p:ph type="sldNum" sz="quarter" idx="12"/>
          </p:nvPr>
        </p:nvSpPr>
        <p:spPr/>
        <p:txBody>
          <a:bodyPr/>
          <a:lstStyle/>
          <a:p>
            <a:fld id="{560BD775-F6D1-4EF0-903C-CE31B82EEFBD}" type="slidenum">
              <a:rPr lang="en-AU" smtClean="0"/>
              <a:t>‹#›</a:t>
            </a:fld>
            <a:endParaRPr lang="en-AU"/>
          </a:p>
        </p:txBody>
      </p:sp>
      <p:pic>
        <p:nvPicPr>
          <p:cNvPr id="12" name="Picture 11">
            <a:extLst>
              <a:ext uri="{FF2B5EF4-FFF2-40B4-BE49-F238E27FC236}">
                <a16:creationId xmlns:a16="http://schemas.microsoft.com/office/drawing/2014/main" id="{BB820B0C-22E3-4BA3-8226-E3ACD2BC658E}"/>
              </a:ext>
            </a:extLst>
          </p:cNvPr>
          <p:cNvPicPr/>
          <p:nvPr userDrawn="1"/>
        </p:nvPicPr>
        <p:blipFill rotWithShape="1">
          <a:blip r:embed="rId3">
            <a:extLst>
              <a:ext uri="{28A0092B-C50C-407E-A947-70E740481C1C}">
                <a14:useLocalDpi xmlns:a14="http://schemas.microsoft.com/office/drawing/2010/main" val="0"/>
              </a:ext>
            </a:extLst>
          </a:blip>
          <a:srcRect b="12174"/>
          <a:stretch/>
        </p:blipFill>
        <p:spPr>
          <a:xfrm>
            <a:off x="380598" y="5678351"/>
            <a:ext cx="1930124" cy="923324"/>
          </a:xfrm>
          <a:prstGeom prst="rect">
            <a:avLst/>
          </a:prstGeom>
        </p:spPr>
      </p:pic>
    </p:spTree>
    <p:extLst>
      <p:ext uri="{BB962C8B-B14F-4D97-AF65-F5344CB8AC3E}">
        <p14:creationId xmlns:p14="http://schemas.microsoft.com/office/powerpoint/2010/main" val="52663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5272-A312-4151-99ED-DA53E2C144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483730D-5ADE-4167-B2AE-B97C2DBF7B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7F8C6E-E8A4-4079-A50B-29F0276ED75D}"/>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31/05/2023</a:t>
            </a:fld>
            <a:endParaRPr lang="en-AU"/>
          </a:p>
        </p:txBody>
      </p:sp>
      <p:sp>
        <p:nvSpPr>
          <p:cNvPr id="5" name="Footer Placeholder 4">
            <a:extLst>
              <a:ext uri="{FF2B5EF4-FFF2-40B4-BE49-F238E27FC236}">
                <a16:creationId xmlns:a16="http://schemas.microsoft.com/office/drawing/2014/main" id="{C62CBC58-DC22-4665-B8E6-47BF2F27901C}"/>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088BC034-7470-416B-A684-6B10850AF15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08047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43D50-6E92-496F-AA42-3622E05CA8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81A0633-4A30-4F8D-9ABB-EC3D7A5FD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92C9CA-BC84-4A70-99AC-80A884B26A5B}"/>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31/05/2023</a:t>
            </a:fld>
            <a:endParaRPr lang="en-AU"/>
          </a:p>
        </p:txBody>
      </p:sp>
      <p:sp>
        <p:nvSpPr>
          <p:cNvPr id="5" name="Footer Placeholder 4">
            <a:extLst>
              <a:ext uri="{FF2B5EF4-FFF2-40B4-BE49-F238E27FC236}">
                <a16:creationId xmlns:a16="http://schemas.microsoft.com/office/drawing/2014/main" id="{805EAEDC-A19F-46D6-A62A-E9C0C1546B9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C212E34-9C33-4232-BFDF-21F1DFAB2412}"/>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8710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3C29-D8CF-4DD6-BE9D-0678475FD8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1EE360-5817-42C0-B9E7-8ACE99124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15DF24-3BF3-4879-A657-FC38E092EB6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31/05/2023</a:t>
            </a:fld>
            <a:endParaRPr lang="en-AU" dirty="0"/>
          </a:p>
        </p:txBody>
      </p:sp>
      <p:sp>
        <p:nvSpPr>
          <p:cNvPr id="5" name="Footer Placeholder 4">
            <a:extLst>
              <a:ext uri="{FF2B5EF4-FFF2-40B4-BE49-F238E27FC236}">
                <a16:creationId xmlns:a16="http://schemas.microsoft.com/office/drawing/2014/main" id="{B16A3567-F091-42AC-890C-A340F9A36172}"/>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46BF51FA-6AAC-45A9-9A72-3E87A037648C}"/>
              </a:ext>
            </a:extLst>
          </p:cNvPr>
          <p:cNvSpPr>
            <a:spLocks noGrp="1"/>
          </p:cNvSpPr>
          <p:nvPr>
            <p:ph type="sldNum" sz="quarter" idx="12"/>
          </p:nvPr>
        </p:nvSpPr>
        <p:spPr/>
        <p:txBody>
          <a:bodyPr/>
          <a:lstStyle/>
          <a:p>
            <a:fld id="{560BD775-F6D1-4EF0-903C-CE31B82EEFBD}" type="slidenum">
              <a:rPr lang="en-AU" smtClean="0"/>
              <a:t>‹#›</a:t>
            </a:fld>
            <a:endParaRPr lang="en-AU" dirty="0"/>
          </a:p>
        </p:txBody>
      </p:sp>
    </p:spTree>
    <p:extLst>
      <p:ext uri="{BB962C8B-B14F-4D97-AF65-F5344CB8AC3E}">
        <p14:creationId xmlns:p14="http://schemas.microsoft.com/office/powerpoint/2010/main" val="289591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DE33-B22E-4610-BAC2-CF6EF92CD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5379086-64CF-447A-99D5-7FBF7201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FAFBD6-93DF-45DA-BADD-12D519A76EB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31/05/2023</a:t>
            </a:fld>
            <a:endParaRPr lang="en-AU"/>
          </a:p>
        </p:txBody>
      </p:sp>
      <p:sp>
        <p:nvSpPr>
          <p:cNvPr id="5" name="Footer Placeholder 4">
            <a:extLst>
              <a:ext uri="{FF2B5EF4-FFF2-40B4-BE49-F238E27FC236}">
                <a16:creationId xmlns:a16="http://schemas.microsoft.com/office/drawing/2014/main" id="{8A0AE9E9-ED2A-4148-A324-F9D2F52F12CF}"/>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6B99A7DC-5535-491F-9D5B-3A486E8A5A6B}"/>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24568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4DAC-BD89-4B37-9F22-E18D2507DC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82E074-6894-4A4A-929F-82267A98EE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76E4828-C64D-4F65-A0F9-E171E26F1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9378B8C-4C0C-44C2-98CE-C3450C2AB3CE}"/>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31/05/2023</a:t>
            </a:fld>
            <a:endParaRPr lang="en-AU"/>
          </a:p>
        </p:txBody>
      </p:sp>
      <p:sp>
        <p:nvSpPr>
          <p:cNvPr id="6" name="Footer Placeholder 5">
            <a:extLst>
              <a:ext uri="{FF2B5EF4-FFF2-40B4-BE49-F238E27FC236}">
                <a16:creationId xmlns:a16="http://schemas.microsoft.com/office/drawing/2014/main" id="{87C98140-A1EA-4C29-BA24-6F303F3E573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3F4D7781-02A7-4838-9245-A4121A9624E1}"/>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655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FCDC-340B-4A46-93EF-2CC06E6E260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3B2FA7-6C0F-4713-89F8-88F36C4F8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3DE40-AFE7-4C62-8E85-95C6B638FD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A0BFFB9-E7F4-4B13-A30D-84837BE12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4A7BE7-C14B-4E06-BFD9-EF2A082B7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2673857-3A93-4B5E-AE05-F9479F52163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31/05/2023</a:t>
            </a:fld>
            <a:endParaRPr lang="en-AU"/>
          </a:p>
        </p:txBody>
      </p:sp>
      <p:sp>
        <p:nvSpPr>
          <p:cNvPr id="8" name="Footer Placeholder 7">
            <a:extLst>
              <a:ext uri="{FF2B5EF4-FFF2-40B4-BE49-F238E27FC236}">
                <a16:creationId xmlns:a16="http://schemas.microsoft.com/office/drawing/2014/main" id="{AC7CA9CA-A24A-450B-951B-B09DB8B0C1A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AB0D4AF2-B6B5-4393-B271-25B0A32F079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60693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9C8F-F57A-41C7-9055-71C1C4878EA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E93D7E3-B308-43B8-8E77-4507D7B9153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31/05/2023</a:t>
            </a:fld>
            <a:endParaRPr lang="en-AU"/>
          </a:p>
        </p:txBody>
      </p:sp>
      <p:sp>
        <p:nvSpPr>
          <p:cNvPr id="4" name="Footer Placeholder 3">
            <a:extLst>
              <a:ext uri="{FF2B5EF4-FFF2-40B4-BE49-F238E27FC236}">
                <a16:creationId xmlns:a16="http://schemas.microsoft.com/office/drawing/2014/main" id="{DE939DA5-DFA7-4173-AEAC-89736EC5BF8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98CDDD78-3EAB-41F8-A174-6212EA3173C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410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42787-7830-4AE8-869B-20A6FB845ED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31/05/2023</a:t>
            </a:fld>
            <a:endParaRPr lang="en-AU"/>
          </a:p>
        </p:txBody>
      </p:sp>
      <p:sp>
        <p:nvSpPr>
          <p:cNvPr id="3" name="Footer Placeholder 2">
            <a:extLst>
              <a:ext uri="{FF2B5EF4-FFF2-40B4-BE49-F238E27FC236}">
                <a16:creationId xmlns:a16="http://schemas.microsoft.com/office/drawing/2014/main" id="{055A3250-448D-4E3A-99C1-108E7B8C110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D2973409-4F6D-4007-B5CC-4FA6C3019A9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80002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B4F8-514F-4114-B533-12A8CB263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C875899-93B8-465A-8432-60A825C1A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C94C83E-5BBB-4767-89B1-D200FD2B2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35AAC-3D5F-4B80-99EF-4181CBED396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31/05/2023</a:t>
            </a:fld>
            <a:endParaRPr lang="en-AU"/>
          </a:p>
        </p:txBody>
      </p:sp>
      <p:sp>
        <p:nvSpPr>
          <p:cNvPr id="6" name="Footer Placeholder 5">
            <a:extLst>
              <a:ext uri="{FF2B5EF4-FFF2-40B4-BE49-F238E27FC236}">
                <a16:creationId xmlns:a16="http://schemas.microsoft.com/office/drawing/2014/main" id="{33C1F8D8-ED5D-4006-9C1F-A03410352E9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4DA62E72-8AC2-43EE-89D5-3F8AFD19B67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913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291F-CBEB-40CE-9268-7C6BC19AD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21F74C7-B462-41AD-83CD-4456C62AF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B1F59B8-10A3-40BD-A9E4-5F4FDAAB0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29729-8405-413D-A2CD-247A97BC2C98}"/>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31/05/2023</a:t>
            </a:fld>
            <a:endParaRPr lang="en-AU"/>
          </a:p>
        </p:txBody>
      </p:sp>
      <p:sp>
        <p:nvSpPr>
          <p:cNvPr id="6" name="Footer Placeholder 5">
            <a:extLst>
              <a:ext uri="{FF2B5EF4-FFF2-40B4-BE49-F238E27FC236}">
                <a16:creationId xmlns:a16="http://schemas.microsoft.com/office/drawing/2014/main" id="{12F8A929-945A-4DC1-A5F2-28C19C6D9E0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D43E6C85-DE72-49EC-AC6B-DCA227A4024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15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D6CBE-DD42-45CA-8FBE-D502D14E4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7EF5659-890B-4CC1-8AA1-AE251A447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4B5F65C1-E604-4E9C-8F14-A3810264E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BD775-F6D1-4EF0-903C-CE31B82EEFBD}" type="slidenum">
              <a:rPr lang="en-AU" smtClean="0"/>
              <a:pPr/>
              <a:t>‹#›</a:t>
            </a:fld>
            <a:endParaRPr lang="en-AU" dirty="0"/>
          </a:p>
        </p:txBody>
      </p:sp>
      <p:sp>
        <p:nvSpPr>
          <p:cNvPr id="5" name="Footer Placeholder 4">
            <a:extLst>
              <a:ext uri="{FF2B5EF4-FFF2-40B4-BE49-F238E27FC236}">
                <a16:creationId xmlns:a16="http://schemas.microsoft.com/office/drawing/2014/main" id="{FF4AA455-E4D2-4955-ABFC-40E64199C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6BEDEACE-D75E-4755-B39D-55AEBD360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AU" dirty="0"/>
          </a:p>
        </p:txBody>
      </p:sp>
      <p:sp>
        <p:nvSpPr>
          <p:cNvPr id="10" name="Rectangle 9">
            <a:extLst>
              <a:ext uri="{FF2B5EF4-FFF2-40B4-BE49-F238E27FC236}">
                <a16:creationId xmlns:a16="http://schemas.microsoft.com/office/drawing/2014/main" id="{2E6F440C-556D-42E0-87E6-1661469CD43A}"/>
              </a:ext>
            </a:extLst>
          </p:cNvPr>
          <p:cNvSpPr/>
          <p:nvPr userDrawn="1"/>
        </p:nvSpPr>
        <p:spPr>
          <a:xfrm>
            <a:off x="0" y="0"/>
            <a:ext cx="12204000" cy="212400"/>
          </a:xfrm>
          <a:prstGeom prst="rect">
            <a:avLst/>
          </a:prstGeom>
          <a:solidFill>
            <a:srgbClr val="391B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9" name="Picture 8">
            <a:extLst>
              <a:ext uri="{FF2B5EF4-FFF2-40B4-BE49-F238E27FC236}">
                <a16:creationId xmlns:a16="http://schemas.microsoft.com/office/drawing/2014/main" id="{1862AF07-8A44-4508-AA72-A48E60290A7E}"/>
              </a:ext>
            </a:extLst>
          </p:cNvPr>
          <p:cNvPicPr/>
          <p:nvPr userDrawn="1"/>
        </p:nvPicPr>
        <p:blipFill rotWithShape="1">
          <a:blip r:embed="rId13">
            <a:extLst>
              <a:ext uri="{28A0092B-C50C-407E-A947-70E740481C1C}">
                <a14:useLocalDpi xmlns:a14="http://schemas.microsoft.com/office/drawing/2010/main" val="0"/>
              </a:ext>
            </a:extLst>
          </a:blip>
          <a:srcRect b="12106"/>
          <a:stretch/>
        </p:blipFill>
        <p:spPr>
          <a:xfrm>
            <a:off x="10764366" y="6132323"/>
            <a:ext cx="1230623" cy="589152"/>
          </a:xfrm>
          <a:prstGeom prst="rect">
            <a:avLst/>
          </a:prstGeom>
        </p:spPr>
      </p:pic>
    </p:spTree>
    <p:extLst>
      <p:ext uri="{BB962C8B-B14F-4D97-AF65-F5344CB8AC3E}">
        <p14:creationId xmlns:p14="http://schemas.microsoft.com/office/powerpoint/2010/main" val="375303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391B7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7F2D-0EF6-4065-BD95-DA2E012C02E2}"/>
              </a:ext>
            </a:extLst>
          </p:cNvPr>
          <p:cNvSpPr>
            <a:spLocks noGrp="1"/>
          </p:cNvSpPr>
          <p:nvPr>
            <p:ph type="ctrTitle"/>
          </p:nvPr>
        </p:nvSpPr>
        <p:spPr/>
        <p:txBody>
          <a:bodyPr>
            <a:normAutofit/>
          </a:bodyPr>
          <a:lstStyle/>
          <a:p>
            <a:r>
              <a:rPr lang="en-US" sz="5400" dirty="0"/>
              <a:t>Principals</a:t>
            </a:r>
            <a:br>
              <a:rPr lang="en-US" sz="5400" dirty="0"/>
            </a:br>
            <a:r>
              <a:rPr lang="en-US" sz="5400" dirty="0"/>
              <a:t>Enterprise Bargaining Update</a:t>
            </a:r>
            <a:endParaRPr lang="en-AU" sz="5400" dirty="0"/>
          </a:p>
        </p:txBody>
      </p:sp>
      <p:sp>
        <p:nvSpPr>
          <p:cNvPr id="3" name="Subtitle 2">
            <a:extLst>
              <a:ext uri="{FF2B5EF4-FFF2-40B4-BE49-F238E27FC236}">
                <a16:creationId xmlns:a16="http://schemas.microsoft.com/office/drawing/2014/main" id="{5E7F03FA-68DC-41F3-B1B0-FA1515DC37A2}"/>
              </a:ext>
            </a:extLst>
          </p:cNvPr>
          <p:cNvSpPr>
            <a:spLocks noGrp="1"/>
          </p:cNvSpPr>
          <p:nvPr>
            <p:ph type="subTitle" idx="1"/>
          </p:nvPr>
        </p:nvSpPr>
        <p:spPr/>
        <p:txBody>
          <a:bodyPr/>
          <a:lstStyle/>
          <a:p>
            <a:r>
              <a:rPr lang="en-US" dirty="0"/>
              <a:t>Understanding the proposed changes</a:t>
            </a:r>
            <a:endParaRPr lang="en-AU" dirty="0"/>
          </a:p>
        </p:txBody>
      </p:sp>
    </p:spTree>
    <p:extLst>
      <p:ext uri="{BB962C8B-B14F-4D97-AF65-F5344CB8AC3E}">
        <p14:creationId xmlns:p14="http://schemas.microsoft.com/office/powerpoint/2010/main" val="2583129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4013-A594-5BC9-EDBF-ABDA7A825543}"/>
              </a:ext>
            </a:extLst>
          </p:cNvPr>
          <p:cNvSpPr>
            <a:spLocks noGrp="1"/>
          </p:cNvSpPr>
          <p:nvPr>
            <p:ph type="title"/>
          </p:nvPr>
        </p:nvSpPr>
        <p:spPr/>
        <p:txBody>
          <a:bodyPr/>
          <a:lstStyle/>
          <a:p>
            <a:pPr algn="ctr"/>
            <a:r>
              <a:rPr lang="en-US" dirty="0"/>
              <a:t>Deputy Principal Salaries – Cat A</a:t>
            </a:r>
            <a:endParaRPr lang="en-AU" dirty="0"/>
          </a:p>
        </p:txBody>
      </p:sp>
      <p:pic>
        <p:nvPicPr>
          <p:cNvPr id="10" name="Content Placeholder 9">
            <a:extLst>
              <a:ext uri="{FF2B5EF4-FFF2-40B4-BE49-F238E27FC236}">
                <a16:creationId xmlns:a16="http://schemas.microsoft.com/office/drawing/2014/main" id="{330475FF-4E32-6342-4198-748EF5A83203}"/>
              </a:ext>
            </a:extLst>
          </p:cNvPr>
          <p:cNvPicPr>
            <a:picLocks noGrp="1" noChangeAspect="1"/>
          </p:cNvPicPr>
          <p:nvPr>
            <p:ph idx="1"/>
          </p:nvPr>
        </p:nvPicPr>
        <p:blipFill>
          <a:blip r:embed="rId3"/>
          <a:stretch>
            <a:fillRect/>
          </a:stretch>
        </p:blipFill>
        <p:spPr>
          <a:xfrm>
            <a:off x="2846398" y="2194755"/>
            <a:ext cx="1633870" cy="1639966"/>
          </a:xfrm>
          <a:prstGeom prst="rect">
            <a:avLst/>
          </a:prstGeom>
        </p:spPr>
      </p:pic>
      <p:grpSp>
        <p:nvGrpSpPr>
          <p:cNvPr id="4" name="Google Shape;98;p14">
            <a:extLst>
              <a:ext uri="{FF2B5EF4-FFF2-40B4-BE49-F238E27FC236}">
                <a16:creationId xmlns:a16="http://schemas.microsoft.com/office/drawing/2014/main" id="{3DB10418-CC1B-6B72-888A-DF8C90BC7596}"/>
              </a:ext>
            </a:extLst>
          </p:cNvPr>
          <p:cNvGrpSpPr/>
          <p:nvPr/>
        </p:nvGrpSpPr>
        <p:grpSpPr>
          <a:xfrm>
            <a:off x="1658683" y="2237645"/>
            <a:ext cx="8720225" cy="3923944"/>
            <a:chOff x="36909" y="74269"/>
            <a:chExt cx="7511906" cy="3923944"/>
          </a:xfrm>
        </p:grpSpPr>
        <p:sp>
          <p:nvSpPr>
            <p:cNvPr id="5" name="Google Shape;99;p14">
              <a:extLst>
                <a:ext uri="{FF2B5EF4-FFF2-40B4-BE49-F238E27FC236}">
                  <a16:creationId xmlns:a16="http://schemas.microsoft.com/office/drawing/2014/main" id="{A581BBBA-D4A5-8ADE-BA87-0A960E625CD7}"/>
                </a:ext>
              </a:extLst>
            </p:cNvPr>
            <p:cNvSpPr/>
            <p:nvPr/>
          </p:nvSpPr>
          <p:spPr>
            <a:xfrm>
              <a:off x="36909"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00;p14">
              <a:extLst>
                <a:ext uri="{FF2B5EF4-FFF2-40B4-BE49-F238E27FC236}">
                  <a16:creationId xmlns:a16="http://schemas.microsoft.com/office/drawing/2014/main" id="{BDBB0C0A-3FE1-0907-3A25-2AE0DE287355}"/>
                </a:ext>
              </a:extLst>
            </p:cNvPr>
            <p:cNvSpPr txBox="1"/>
            <p:nvPr/>
          </p:nvSpPr>
          <p:spPr>
            <a:xfrm>
              <a:off x="36909" y="2175412"/>
              <a:ext cx="3114148" cy="1399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dirty="0">
                  <a:solidFill>
                    <a:srgbClr val="391B76"/>
                  </a:solidFill>
                  <a:latin typeface="Calibri"/>
                  <a:ea typeface="Calibri"/>
                  <a:cs typeface="Calibri"/>
                  <a:sym typeface="Calibri"/>
                </a:rPr>
                <a:t>Cat A Deputy Principal commencement salary at the bottom level as of Jan 23 is $128,490</a:t>
              </a:r>
              <a:endParaRPr lang="en-US" b="0" i="0" u="none" strike="noStrike" cap="none" dirty="0">
                <a:solidFill>
                  <a:srgbClr val="391B76"/>
                </a:solidFill>
                <a:latin typeface="Calibri"/>
                <a:ea typeface="Calibri"/>
                <a:cs typeface="Calibri"/>
                <a:sym typeface="Calibri"/>
              </a:endParaRPr>
            </a:p>
          </p:txBody>
        </p:sp>
        <p:sp>
          <p:nvSpPr>
            <p:cNvPr id="7" name="Google Shape;101;p14">
              <a:extLst>
                <a:ext uri="{FF2B5EF4-FFF2-40B4-BE49-F238E27FC236}">
                  <a16:creationId xmlns:a16="http://schemas.microsoft.com/office/drawing/2014/main" id="{EBE1842A-F785-7BE0-529A-F92B920A00A7}"/>
                </a:ext>
              </a:extLst>
            </p:cNvPr>
            <p:cNvSpPr/>
            <p:nvPr/>
          </p:nvSpPr>
          <p:spPr>
            <a:xfrm>
              <a:off x="5044846" y="74269"/>
              <a:ext cx="1554187" cy="1554187"/>
            </a:xfrm>
            <a:prstGeom prst="rect">
              <a:avLst/>
            </a:prstGeom>
            <a:blipFill rotWithShape="1">
              <a:blip r:embed="rId4">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02;p14">
              <a:extLst>
                <a:ext uri="{FF2B5EF4-FFF2-40B4-BE49-F238E27FC236}">
                  <a16:creationId xmlns:a16="http://schemas.microsoft.com/office/drawing/2014/main" id="{9D8FEC3C-40CA-325F-D80B-5260ACAED9C7}"/>
                </a:ext>
              </a:extLst>
            </p:cNvPr>
            <p:cNvSpPr/>
            <p:nvPr/>
          </p:nvSpPr>
          <p:spPr>
            <a:xfrm>
              <a:off x="4095065"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03;p14">
              <a:extLst>
                <a:ext uri="{FF2B5EF4-FFF2-40B4-BE49-F238E27FC236}">
                  <a16:creationId xmlns:a16="http://schemas.microsoft.com/office/drawing/2014/main" id="{FF7A4F5F-0493-5F10-E21E-2ABDF701599B}"/>
                </a:ext>
              </a:extLst>
            </p:cNvPr>
            <p:cNvSpPr txBox="1"/>
            <p:nvPr/>
          </p:nvSpPr>
          <p:spPr>
            <a:xfrm>
              <a:off x="4095065" y="2175413"/>
              <a:ext cx="3453750" cy="1822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dirty="0">
                  <a:solidFill>
                    <a:srgbClr val="391B76"/>
                  </a:solidFill>
                  <a:latin typeface="Calibri"/>
                  <a:ea typeface="Calibri"/>
                  <a:cs typeface="Calibri"/>
                  <a:sym typeface="Calibri"/>
                </a:rPr>
                <a:t>A Cat A Deputy Principal at the top of the scale will receive an additional $7,802 over the life of the agreement through the position allowance payments</a:t>
              </a:r>
              <a:endParaRPr lang="en-US" b="0" i="0" u="none" strike="noStrike" cap="none" dirty="0">
                <a:solidFill>
                  <a:srgbClr val="391B76"/>
                </a:solidFill>
                <a:latin typeface="Calibri"/>
                <a:ea typeface="Calibri"/>
                <a:cs typeface="Calibri"/>
                <a:sym typeface="Calibri"/>
              </a:endParaRPr>
            </a:p>
          </p:txBody>
        </p:sp>
      </p:grpSp>
    </p:spTree>
    <p:extLst>
      <p:ext uri="{BB962C8B-B14F-4D97-AF65-F5344CB8AC3E}">
        <p14:creationId xmlns:p14="http://schemas.microsoft.com/office/powerpoint/2010/main" val="331376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4013-A594-5BC9-EDBF-ABDA7A825543}"/>
              </a:ext>
            </a:extLst>
          </p:cNvPr>
          <p:cNvSpPr>
            <a:spLocks noGrp="1"/>
          </p:cNvSpPr>
          <p:nvPr>
            <p:ph type="title"/>
          </p:nvPr>
        </p:nvSpPr>
        <p:spPr/>
        <p:txBody>
          <a:bodyPr/>
          <a:lstStyle/>
          <a:p>
            <a:pPr algn="ctr"/>
            <a:r>
              <a:rPr lang="en-US" dirty="0"/>
              <a:t>Deputy Principal Salaries – Cat B</a:t>
            </a:r>
            <a:endParaRPr lang="en-AU" dirty="0"/>
          </a:p>
        </p:txBody>
      </p:sp>
      <p:pic>
        <p:nvPicPr>
          <p:cNvPr id="10" name="Content Placeholder 9">
            <a:extLst>
              <a:ext uri="{FF2B5EF4-FFF2-40B4-BE49-F238E27FC236}">
                <a16:creationId xmlns:a16="http://schemas.microsoft.com/office/drawing/2014/main" id="{330475FF-4E32-6342-4198-748EF5A83203}"/>
              </a:ext>
            </a:extLst>
          </p:cNvPr>
          <p:cNvPicPr>
            <a:picLocks noGrp="1" noChangeAspect="1"/>
          </p:cNvPicPr>
          <p:nvPr>
            <p:ph idx="1"/>
          </p:nvPr>
        </p:nvPicPr>
        <p:blipFill>
          <a:blip r:embed="rId3"/>
          <a:stretch>
            <a:fillRect/>
          </a:stretch>
        </p:blipFill>
        <p:spPr>
          <a:xfrm>
            <a:off x="2846398" y="2194755"/>
            <a:ext cx="1633870" cy="1639966"/>
          </a:xfrm>
          <a:prstGeom prst="rect">
            <a:avLst/>
          </a:prstGeom>
        </p:spPr>
      </p:pic>
      <p:grpSp>
        <p:nvGrpSpPr>
          <p:cNvPr id="4" name="Google Shape;98;p14">
            <a:extLst>
              <a:ext uri="{FF2B5EF4-FFF2-40B4-BE49-F238E27FC236}">
                <a16:creationId xmlns:a16="http://schemas.microsoft.com/office/drawing/2014/main" id="{3DB10418-CC1B-6B72-888A-DF8C90BC7596}"/>
              </a:ext>
            </a:extLst>
          </p:cNvPr>
          <p:cNvGrpSpPr/>
          <p:nvPr/>
        </p:nvGrpSpPr>
        <p:grpSpPr>
          <a:xfrm>
            <a:off x="1658683" y="2237645"/>
            <a:ext cx="8720225" cy="3923944"/>
            <a:chOff x="36909" y="74269"/>
            <a:chExt cx="7511906" cy="3923944"/>
          </a:xfrm>
        </p:grpSpPr>
        <p:sp>
          <p:nvSpPr>
            <p:cNvPr id="5" name="Google Shape;99;p14">
              <a:extLst>
                <a:ext uri="{FF2B5EF4-FFF2-40B4-BE49-F238E27FC236}">
                  <a16:creationId xmlns:a16="http://schemas.microsoft.com/office/drawing/2014/main" id="{A581BBBA-D4A5-8ADE-BA87-0A960E625CD7}"/>
                </a:ext>
              </a:extLst>
            </p:cNvPr>
            <p:cNvSpPr/>
            <p:nvPr/>
          </p:nvSpPr>
          <p:spPr>
            <a:xfrm>
              <a:off x="36909"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00;p14">
              <a:extLst>
                <a:ext uri="{FF2B5EF4-FFF2-40B4-BE49-F238E27FC236}">
                  <a16:creationId xmlns:a16="http://schemas.microsoft.com/office/drawing/2014/main" id="{BDBB0C0A-3FE1-0907-3A25-2AE0DE287355}"/>
                </a:ext>
              </a:extLst>
            </p:cNvPr>
            <p:cNvSpPr txBox="1"/>
            <p:nvPr/>
          </p:nvSpPr>
          <p:spPr>
            <a:xfrm>
              <a:off x="36909" y="2175412"/>
              <a:ext cx="3114148" cy="1399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dirty="0">
                  <a:solidFill>
                    <a:srgbClr val="391B76"/>
                  </a:solidFill>
                  <a:latin typeface="Calibri"/>
                  <a:ea typeface="Calibri"/>
                  <a:cs typeface="Calibri"/>
                  <a:sym typeface="Calibri"/>
                </a:rPr>
                <a:t>Cat B Deputy Principal commencement salary at the bottom level as of Jan 23 is $122,651</a:t>
              </a:r>
              <a:endParaRPr lang="en-US" b="0" i="0" u="none" strike="noStrike" cap="none" dirty="0">
                <a:solidFill>
                  <a:srgbClr val="391B76"/>
                </a:solidFill>
                <a:latin typeface="Calibri"/>
                <a:ea typeface="Calibri"/>
                <a:cs typeface="Calibri"/>
                <a:sym typeface="Calibri"/>
              </a:endParaRPr>
            </a:p>
          </p:txBody>
        </p:sp>
        <p:sp>
          <p:nvSpPr>
            <p:cNvPr id="7" name="Google Shape;101;p14">
              <a:extLst>
                <a:ext uri="{FF2B5EF4-FFF2-40B4-BE49-F238E27FC236}">
                  <a16:creationId xmlns:a16="http://schemas.microsoft.com/office/drawing/2014/main" id="{EBE1842A-F785-7BE0-529A-F92B920A00A7}"/>
                </a:ext>
              </a:extLst>
            </p:cNvPr>
            <p:cNvSpPr/>
            <p:nvPr/>
          </p:nvSpPr>
          <p:spPr>
            <a:xfrm>
              <a:off x="5044846" y="74269"/>
              <a:ext cx="1554187" cy="1554187"/>
            </a:xfrm>
            <a:prstGeom prst="rect">
              <a:avLst/>
            </a:prstGeom>
            <a:blipFill rotWithShape="1">
              <a:blip r:embed="rId4">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02;p14">
              <a:extLst>
                <a:ext uri="{FF2B5EF4-FFF2-40B4-BE49-F238E27FC236}">
                  <a16:creationId xmlns:a16="http://schemas.microsoft.com/office/drawing/2014/main" id="{9D8FEC3C-40CA-325F-D80B-5260ACAED9C7}"/>
                </a:ext>
              </a:extLst>
            </p:cNvPr>
            <p:cNvSpPr/>
            <p:nvPr/>
          </p:nvSpPr>
          <p:spPr>
            <a:xfrm>
              <a:off x="4095065"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03;p14">
              <a:extLst>
                <a:ext uri="{FF2B5EF4-FFF2-40B4-BE49-F238E27FC236}">
                  <a16:creationId xmlns:a16="http://schemas.microsoft.com/office/drawing/2014/main" id="{FF7A4F5F-0493-5F10-E21E-2ABDF701599B}"/>
                </a:ext>
              </a:extLst>
            </p:cNvPr>
            <p:cNvSpPr txBox="1"/>
            <p:nvPr/>
          </p:nvSpPr>
          <p:spPr>
            <a:xfrm>
              <a:off x="4095065" y="2175413"/>
              <a:ext cx="3453750" cy="1822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dirty="0">
                  <a:solidFill>
                    <a:srgbClr val="391B76"/>
                  </a:solidFill>
                  <a:latin typeface="Calibri"/>
                  <a:ea typeface="Calibri"/>
                  <a:cs typeface="Calibri"/>
                  <a:sym typeface="Calibri"/>
                </a:rPr>
                <a:t>A Cat B DP at the top of the scale will receive an additional $7077.93 over the life of the agreement through the position allowance payments</a:t>
              </a:r>
              <a:endParaRPr lang="en-US" b="0" i="0" u="none" strike="noStrike" cap="none" dirty="0">
                <a:solidFill>
                  <a:srgbClr val="391B76"/>
                </a:solidFill>
                <a:latin typeface="Calibri"/>
                <a:ea typeface="Calibri"/>
                <a:cs typeface="Calibri"/>
                <a:sym typeface="Calibri"/>
              </a:endParaRPr>
            </a:p>
          </p:txBody>
        </p:sp>
      </p:grpSp>
    </p:spTree>
    <p:extLst>
      <p:ext uri="{BB962C8B-B14F-4D97-AF65-F5344CB8AC3E}">
        <p14:creationId xmlns:p14="http://schemas.microsoft.com/office/powerpoint/2010/main" val="100457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4013-A594-5BC9-EDBF-ABDA7A825543}"/>
              </a:ext>
            </a:extLst>
          </p:cNvPr>
          <p:cNvSpPr>
            <a:spLocks noGrp="1"/>
          </p:cNvSpPr>
          <p:nvPr>
            <p:ph type="title"/>
          </p:nvPr>
        </p:nvSpPr>
        <p:spPr/>
        <p:txBody>
          <a:bodyPr/>
          <a:lstStyle/>
          <a:p>
            <a:pPr algn="ctr"/>
            <a:r>
              <a:rPr lang="en-US" dirty="0"/>
              <a:t>Teacher Salaries</a:t>
            </a:r>
            <a:endParaRPr lang="en-AU" dirty="0"/>
          </a:p>
        </p:txBody>
      </p:sp>
      <p:pic>
        <p:nvPicPr>
          <p:cNvPr id="10" name="Content Placeholder 9">
            <a:extLst>
              <a:ext uri="{FF2B5EF4-FFF2-40B4-BE49-F238E27FC236}">
                <a16:creationId xmlns:a16="http://schemas.microsoft.com/office/drawing/2014/main" id="{330475FF-4E32-6342-4198-748EF5A83203}"/>
              </a:ext>
            </a:extLst>
          </p:cNvPr>
          <p:cNvPicPr>
            <a:picLocks noGrp="1" noChangeAspect="1"/>
          </p:cNvPicPr>
          <p:nvPr>
            <p:ph idx="1"/>
          </p:nvPr>
        </p:nvPicPr>
        <p:blipFill>
          <a:blip r:embed="rId3"/>
          <a:stretch>
            <a:fillRect/>
          </a:stretch>
        </p:blipFill>
        <p:spPr>
          <a:xfrm>
            <a:off x="2846398" y="2194755"/>
            <a:ext cx="1633870" cy="1639966"/>
          </a:xfrm>
          <a:prstGeom prst="rect">
            <a:avLst/>
          </a:prstGeom>
        </p:spPr>
      </p:pic>
      <p:grpSp>
        <p:nvGrpSpPr>
          <p:cNvPr id="4" name="Google Shape;98;p14">
            <a:extLst>
              <a:ext uri="{FF2B5EF4-FFF2-40B4-BE49-F238E27FC236}">
                <a16:creationId xmlns:a16="http://schemas.microsoft.com/office/drawing/2014/main" id="{3DB10418-CC1B-6B72-888A-DF8C90BC7596}"/>
              </a:ext>
            </a:extLst>
          </p:cNvPr>
          <p:cNvGrpSpPr/>
          <p:nvPr/>
        </p:nvGrpSpPr>
        <p:grpSpPr>
          <a:xfrm>
            <a:off x="1658682" y="2237645"/>
            <a:ext cx="8720226" cy="3923944"/>
            <a:chOff x="36908" y="74269"/>
            <a:chExt cx="7511907" cy="3923944"/>
          </a:xfrm>
        </p:grpSpPr>
        <p:sp>
          <p:nvSpPr>
            <p:cNvPr id="5" name="Google Shape;99;p14">
              <a:extLst>
                <a:ext uri="{FF2B5EF4-FFF2-40B4-BE49-F238E27FC236}">
                  <a16:creationId xmlns:a16="http://schemas.microsoft.com/office/drawing/2014/main" id="{A581BBBA-D4A5-8ADE-BA87-0A960E625CD7}"/>
                </a:ext>
              </a:extLst>
            </p:cNvPr>
            <p:cNvSpPr/>
            <p:nvPr/>
          </p:nvSpPr>
          <p:spPr>
            <a:xfrm>
              <a:off x="36909"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00;p14">
              <a:extLst>
                <a:ext uri="{FF2B5EF4-FFF2-40B4-BE49-F238E27FC236}">
                  <a16:creationId xmlns:a16="http://schemas.microsoft.com/office/drawing/2014/main" id="{BDBB0C0A-3FE1-0907-3A25-2AE0DE287355}"/>
                </a:ext>
              </a:extLst>
            </p:cNvPr>
            <p:cNvSpPr txBox="1"/>
            <p:nvPr/>
          </p:nvSpPr>
          <p:spPr>
            <a:xfrm>
              <a:off x="36908" y="2175412"/>
              <a:ext cx="3269851" cy="1399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2000" dirty="0">
                  <a:solidFill>
                    <a:srgbClr val="391B76"/>
                  </a:solidFill>
                  <a:latin typeface="Calibri"/>
                  <a:ea typeface="Calibri"/>
                  <a:cs typeface="Calibri"/>
                  <a:sym typeface="Calibri"/>
                </a:rPr>
                <a:t>A T2-6 Teacher’s salary will increase from $108,003 to $118,063 over the life of the agreement. </a:t>
              </a:r>
              <a:r>
                <a:rPr lang="en-US" b="0" i="0" u="none" strike="noStrike" cap="none" dirty="0">
                  <a:solidFill>
                    <a:srgbClr val="391B76"/>
                  </a:solidFill>
                  <a:latin typeface="Calibri"/>
                  <a:ea typeface="Calibri"/>
                  <a:cs typeface="Calibri"/>
                  <a:sym typeface="Calibri"/>
                </a:rPr>
                <a:t> </a:t>
              </a:r>
              <a:endParaRPr lang="en-US" sz="1600" b="0" i="0" u="none" strike="noStrike" cap="none" dirty="0">
                <a:solidFill>
                  <a:srgbClr val="391B76"/>
                </a:solidFill>
                <a:latin typeface="Arial"/>
                <a:ea typeface="Arial"/>
                <a:cs typeface="Arial"/>
                <a:sym typeface="Arial"/>
              </a:endParaRPr>
            </a:p>
          </p:txBody>
        </p:sp>
        <p:sp>
          <p:nvSpPr>
            <p:cNvPr id="7" name="Google Shape;101;p14">
              <a:extLst>
                <a:ext uri="{FF2B5EF4-FFF2-40B4-BE49-F238E27FC236}">
                  <a16:creationId xmlns:a16="http://schemas.microsoft.com/office/drawing/2014/main" id="{EBE1842A-F785-7BE0-529A-F92B920A00A7}"/>
                </a:ext>
              </a:extLst>
            </p:cNvPr>
            <p:cNvSpPr/>
            <p:nvPr/>
          </p:nvSpPr>
          <p:spPr>
            <a:xfrm>
              <a:off x="5044846" y="74269"/>
              <a:ext cx="1554187" cy="1554187"/>
            </a:xfrm>
            <a:prstGeom prst="rect">
              <a:avLst/>
            </a:prstGeom>
            <a:blipFill rotWithShape="1">
              <a:blip r:embed="rId4">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02;p14">
              <a:extLst>
                <a:ext uri="{FF2B5EF4-FFF2-40B4-BE49-F238E27FC236}">
                  <a16:creationId xmlns:a16="http://schemas.microsoft.com/office/drawing/2014/main" id="{9D8FEC3C-40CA-325F-D80B-5260ACAED9C7}"/>
                </a:ext>
              </a:extLst>
            </p:cNvPr>
            <p:cNvSpPr/>
            <p:nvPr/>
          </p:nvSpPr>
          <p:spPr>
            <a:xfrm>
              <a:off x="4095065"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03;p14">
              <a:extLst>
                <a:ext uri="{FF2B5EF4-FFF2-40B4-BE49-F238E27FC236}">
                  <a16:creationId xmlns:a16="http://schemas.microsoft.com/office/drawing/2014/main" id="{FF7A4F5F-0493-5F10-E21E-2ABDF701599B}"/>
                </a:ext>
              </a:extLst>
            </p:cNvPr>
            <p:cNvSpPr txBox="1"/>
            <p:nvPr/>
          </p:nvSpPr>
          <p:spPr>
            <a:xfrm>
              <a:off x="4095065" y="2175413"/>
              <a:ext cx="3453750" cy="1822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dirty="0">
                  <a:solidFill>
                    <a:srgbClr val="391B76"/>
                  </a:solidFill>
                  <a:latin typeface="Calibri"/>
                  <a:ea typeface="Calibri"/>
                  <a:cs typeface="Calibri"/>
                  <a:sym typeface="Calibri"/>
                </a:rPr>
                <a:t>A full-time T2-6 Teacher will also receive a total $4,585 through the position allowance over the life of the agreement</a:t>
              </a:r>
              <a:endParaRPr lang="en-US" sz="1400" b="0" i="0" u="none" strike="noStrike" cap="none" dirty="0">
                <a:solidFill>
                  <a:srgbClr val="391B76"/>
                </a:solidFill>
                <a:latin typeface="Arial"/>
                <a:ea typeface="Arial"/>
                <a:cs typeface="Arial"/>
                <a:sym typeface="Arial"/>
              </a:endParaRPr>
            </a:p>
          </p:txBody>
        </p:sp>
      </p:grpSp>
    </p:spTree>
    <p:extLst>
      <p:ext uri="{BB962C8B-B14F-4D97-AF65-F5344CB8AC3E}">
        <p14:creationId xmlns:p14="http://schemas.microsoft.com/office/powerpoint/2010/main" val="208149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4013-A594-5BC9-EDBF-ABDA7A825543}"/>
              </a:ext>
            </a:extLst>
          </p:cNvPr>
          <p:cNvSpPr>
            <a:spLocks noGrp="1"/>
          </p:cNvSpPr>
          <p:nvPr>
            <p:ph type="title"/>
          </p:nvPr>
        </p:nvSpPr>
        <p:spPr/>
        <p:txBody>
          <a:bodyPr/>
          <a:lstStyle/>
          <a:p>
            <a:pPr algn="ctr"/>
            <a:r>
              <a:rPr lang="en-US" dirty="0"/>
              <a:t>Casual Relieving Teachers</a:t>
            </a:r>
            <a:endParaRPr lang="en-AU" dirty="0"/>
          </a:p>
        </p:txBody>
      </p:sp>
      <p:pic>
        <p:nvPicPr>
          <p:cNvPr id="10" name="Content Placeholder 9">
            <a:extLst>
              <a:ext uri="{FF2B5EF4-FFF2-40B4-BE49-F238E27FC236}">
                <a16:creationId xmlns:a16="http://schemas.microsoft.com/office/drawing/2014/main" id="{330475FF-4E32-6342-4198-748EF5A83203}"/>
              </a:ext>
            </a:extLst>
          </p:cNvPr>
          <p:cNvPicPr>
            <a:picLocks noGrp="1" noChangeAspect="1"/>
          </p:cNvPicPr>
          <p:nvPr>
            <p:ph idx="1"/>
          </p:nvPr>
        </p:nvPicPr>
        <p:blipFill>
          <a:blip r:embed="rId3"/>
          <a:stretch>
            <a:fillRect/>
          </a:stretch>
        </p:blipFill>
        <p:spPr>
          <a:xfrm>
            <a:off x="2846398" y="2194755"/>
            <a:ext cx="1633870" cy="1639966"/>
          </a:xfrm>
          <a:prstGeom prst="rect">
            <a:avLst/>
          </a:prstGeom>
        </p:spPr>
      </p:pic>
      <p:grpSp>
        <p:nvGrpSpPr>
          <p:cNvPr id="4" name="Google Shape;98;p14">
            <a:extLst>
              <a:ext uri="{FF2B5EF4-FFF2-40B4-BE49-F238E27FC236}">
                <a16:creationId xmlns:a16="http://schemas.microsoft.com/office/drawing/2014/main" id="{3DB10418-CC1B-6B72-888A-DF8C90BC7596}"/>
              </a:ext>
            </a:extLst>
          </p:cNvPr>
          <p:cNvGrpSpPr/>
          <p:nvPr/>
        </p:nvGrpSpPr>
        <p:grpSpPr>
          <a:xfrm>
            <a:off x="1658683" y="2237645"/>
            <a:ext cx="8720225" cy="3923944"/>
            <a:chOff x="36909" y="74269"/>
            <a:chExt cx="7511906" cy="3923944"/>
          </a:xfrm>
        </p:grpSpPr>
        <p:sp>
          <p:nvSpPr>
            <p:cNvPr id="5" name="Google Shape;99;p14">
              <a:extLst>
                <a:ext uri="{FF2B5EF4-FFF2-40B4-BE49-F238E27FC236}">
                  <a16:creationId xmlns:a16="http://schemas.microsoft.com/office/drawing/2014/main" id="{A581BBBA-D4A5-8ADE-BA87-0A960E625CD7}"/>
                </a:ext>
              </a:extLst>
            </p:cNvPr>
            <p:cNvSpPr/>
            <p:nvPr/>
          </p:nvSpPr>
          <p:spPr>
            <a:xfrm>
              <a:off x="36909"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00;p14">
              <a:extLst>
                <a:ext uri="{FF2B5EF4-FFF2-40B4-BE49-F238E27FC236}">
                  <a16:creationId xmlns:a16="http://schemas.microsoft.com/office/drawing/2014/main" id="{BDBB0C0A-3FE1-0907-3A25-2AE0DE287355}"/>
                </a:ext>
              </a:extLst>
            </p:cNvPr>
            <p:cNvSpPr txBox="1"/>
            <p:nvPr/>
          </p:nvSpPr>
          <p:spPr>
            <a:xfrm>
              <a:off x="36909" y="2175412"/>
              <a:ext cx="3114148" cy="13995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900"/>
                </a:spcBef>
                <a:spcAft>
                  <a:spcPts val="0"/>
                </a:spcAft>
                <a:buNone/>
              </a:pPr>
              <a:r>
                <a:rPr lang="en-US" dirty="0">
                  <a:solidFill>
                    <a:srgbClr val="391B76"/>
                  </a:solidFill>
                  <a:latin typeface="Calibri"/>
                  <a:ea typeface="Calibri"/>
                  <a:cs typeface="Calibri"/>
                  <a:sym typeface="Calibri"/>
                </a:rPr>
                <a:t>Daily Rate has increased from $383.13 to $423.23. </a:t>
              </a:r>
              <a:endParaRPr lang="en-US" sz="1400" b="0" i="0" u="none" strike="noStrike" cap="none" dirty="0">
                <a:solidFill>
                  <a:srgbClr val="391B76"/>
                </a:solidFill>
                <a:latin typeface="Arial"/>
                <a:ea typeface="Arial"/>
                <a:cs typeface="Arial"/>
                <a:sym typeface="Arial"/>
              </a:endParaRPr>
            </a:p>
          </p:txBody>
        </p:sp>
        <p:sp>
          <p:nvSpPr>
            <p:cNvPr id="7" name="Google Shape;101;p14">
              <a:extLst>
                <a:ext uri="{FF2B5EF4-FFF2-40B4-BE49-F238E27FC236}">
                  <a16:creationId xmlns:a16="http://schemas.microsoft.com/office/drawing/2014/main" id="{EBE1842A-F785-7BE0-529A-F92B920A00A7}"/>
                </a:ext>
              </a:extLst>
            </p:cNvPr>
            <p:cNvSpPr/>
            <p:nvPr/>
          </p:nvSpPr>
          <p:spPr>
            <a:xfrm>
              <a:off x="5044846" y="74269"/>
              <a:ext cx="1554187" cy="1554187"/>
            </a:xfrm>
            <a:prstGeom prst="rect">
              <a:avLst/>
            </a:prstGeom>
            <a:blipFill rotWithShape="1">
              <a:blip r:embed="rId4">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02;p14">
              <a:extLst>
                <a:ext uri="{FF2B5EF4-FFF2-40B4-BE49-F238E27FC236}">
                  <a16:creationId xmlns:a16="http://schemas.microsoft.com/office/drawing/2014/main" id="{9D8FEC3C-40CA-325F-D80B-5260ACAED9C7}"/>
                </a:ext>
              </a:extLst>
            </p:cNvPr>
            <p:cNvSpPr/>
            <p:nvPr/>
          </p:nvSpPr>
          <p:spPr>
            <a:xfrm>
              <a:off x="4095065"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03;p14">
              <a:extLst>
                <a:ext uri="{FF2B5EF4-FFF2-40B4-BE49-F238E27FC236}">
                  <a16:creationId xmlns:a16="http://schemas.microsoft.com/office/drawing/2014/main" id="{FF7A4F5F-0493-5F10-E21E-2ABDF701599B}"/>
                </a:ext>
              </a:extLst>
            </p:cNvPr>
            <p:cNvSpPr txBox="1"/>
            <p:nvPr/>
          </p:nvSpPr>
          <p:spPr>
            <a:xfrm>
              <a:off x="4095065" y="2281033"/>
              <a:ext cx="3453750" cy="171718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300"/>
                <a:buFont typeface="Calibri"/>
                <a:buNone/>
              </a:pPr>
              <a:r>
                <a:rPr lang="en-US" dirty="0">
                  <a:solidFill>
                    <a:srgbClr val="391B76"/>
                  </a:solidFill>
                  <a:latin typeface="Calibri"/>
                  <a:ea typeface="Calibri"/>
                  <a:cs typeface="Calibri"/>
                  <a:sym typeface="Calibri"/>
                </a:rPr>
                <a:t>This rate will increase further in July</a:t>
              </a:r>
              <a:r>
                <a:rPr lang="en-US" sz="1600" dirty="0">
                  <a:solidFill>
                    <a:srgbClr val="391B76"/>
                  </a:solidFill>
                  <a:latin typeface="Calibri"/>
                  <a:ea typeface="Calibri"/>
                  <a:cs typeface="Calibri"/>
                  <a:sym typeface="Calibri"/>
                </a:rPr>
                <a:t>. </a:t>
              </a:r>
              <a:endParaRPr lang="en-US" sz="1200" b="0" i="0" u="none" strike="noStrike" cap="none" dirty="0">
                <a:solidFill>
                  <a:srgbClr val="391B76"/>
                </a:solidFill>
                <a:latin typeface="Arial"/>
                <a:ea typeface="Arial"/>
                <a:cs typeface="Arial"/>
                <a:sym typeface="Arial"/>
              </a:endParaRPr>
            </a:p>
          </p:txBody>
        </p:sp>
      </p:grpSp>
    </p:spTree>
    <p:extLst>
      <p:ext uri="{BB962C8B-B14F-4D97-AF65-F5344CB8AC3E}">
        <p14:creationId xmlns:p14="http://schemas.microsoft.com/office/powerpoint/2010/main" val="3377138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D61-88FD-B714-FB0E-375C0C6D5B2A}"/>
              </a:ext>
            </a:extLst>
          </p:cNvPr>
          <p:cNvSpPr>
            <a:spLocks noGrp="1"/>
          </p:cNvSpPr>
          <p:nvPr>
            <p:ph type="title"/>
          </p:nvPr>
        </p:nvSpPr>
        <p:spPr/>
        <p:txBody>
          <a:bodyPr/>
          <a:lstStyle/>
          <a:p>
            <a:pPr algn="ctr"/>
            <a:r>
              <a:rPr lang="en-US" dirty="0"/>
              <a:t>Position Allowance</a:t>
            </a:r>
            <a:endParaRPr lang="en-AU" dirty="0"/>
          </a:p>
        </p:txBody>
      </p:sp>
      <p:sp>
        <p:nvSpPr>
          <p:cNvPr id="3" name="Content Placeholder 2">
            <a:extLst>
              <a:ext uri="{FF2B5EF4-FFF2-40B4-BE49-F238E27FC236}">
                <a16:creationId xmlns:a16="http://schemas.microsoft.com/office/drawing/2014/main" id="{8153B1BE-ED6B-5696-0EB3-0C40A7FB6CB1}"/>
              </a:ext>
            </a:extLst>
          </p:cNvPr>
          <p:cNvSpPr>
            <a:spLocks noGrp="1"/>
          </p:cNvSpPr>
          <p:nvPr>
            <p:ph idx="1"/>
          </p:nvPr>
        </p:nvSpPr>
        <p:spPr/>
        <p:txBody>
          <a:bodyPr/>
          <a:lstStyle/>
          <a:p>
            <a:pPr marL="0" marR="0" lvl="0" indent="0" algn="l" rtl="0">
              <a:lnSpc>
                <a:spcPct val="115000"/>
              </a:lnSpc>
              <a:spcBef>
                <a:spcPts val="900"/>
              </a:spcBef>
              <a:spcAft>
                <a:spcPts val="0"/>
              </a:spcAft>
              <a:buNone/>
            </a:pPr>
            <a:r>
              <a:rPr lang="en-US" sz="2800" dirty="0">
                <a:solidFill>
                  <a:srgbClr val="391B76"/>
                </a:solidFill>
                <a:latin typeface="Calibri"/>
                <a:ea typeface="Calibri"/>
                <a:cs typeface="Calibri"/>
                <a:sym typeface="Calibri"/>
              </a:rPr>
              <a:t>Position allowance equivalent to 1% of the total salary an employee is normally entitled to as of 1 December each year is payable to:</a:t>
            </a:r>
          </a:p>
          <a:p>
            <a:pPr marL="800100" marR="0" lvl="0" indent="-279400" algn="l" rtl="0">
              <a:lnSpc>
                <a:spcPct val="115000"/>
              </a:lnSpc>
              <a:spcBef>
                <a:spcPts val="900"/>
              </a:spcBef>
              <a:spcAft>
                <a:spcPts val="0"/>
              </a:spcAft>
              <a:buClr>
                <a:srgbClr val="2F5496"/>
              </a:buClr>
              <a:buSzPts val="1800"/>
              <a:buFont typeface="Calibri"/>
              <a:buChar char="●"/>
            </a:pPr>
            <a:r>
              <a:rPr lang="en-US" sz="2800" dirty="0">
                <a:solidFill>
                  <a:srgbClr val="391B76"/>
                </a:solidFill>
                <a:latin typeface="Calibri"/>
                <a:ea typeface="Calibri"/>
                <a:cs typeface="Calibri"/>
                <a:sym typeface="Calibri"/>
              </a:rPr>
              <a:t>Teachers </a:t>
            </a:r>
          </a:p>
          <a:p>
            <a:pPr marL="800100" marR="0" lvl="0" indent="-279400" algn="l" rtl="0">
              <a:lnSpc>
                <a:spcPct val="115000"/>
              </a:lnSpc>
              <a:spcBef>
                <a:spcPts val="900"/>
              </a:spcBef>
              <a:spcAft>
                <a:spcPts val="0"/>
              </a:spcAft>
              <a:buClr>
                <a:srgbClr val="2F5496"/>
              </a:buClr>
              <a:buSzPts val="1800"/>
              <a:buFont typeface="Calibri"/>
              <a:buChar char="●"/>
            </a:pPr>
            <a:r>
              <a:rPr lang="en-US" sz="2800" dirty="0">
                <a:solidFill>
                  <a:srgbClr val="391B76"/>
                </a:solidFill>
                <a:latin typeface="Calibri"/>
                <a:ea typeface="Calibri"/>
                <a:cs typeface="Calibri"/>
                <a:sym typeface="Calibri"/>
              </a:rPr>
              <a:t>Deputy principals (both primary and secondary) </a:t>
            </a:r>
          </a:p>
          <a:p>
            <a:pPr marL="800100" marR="0" lvl="0" indent="-279400" algn="l" rtl="0">
              <a:lnSpc>
                <a:spcPct val="115000"/>
              </a:lnSpc>
              <a:spcBef>
                <a:spcPts val="900"/>
              </a:spcBef>
              <a:spcAft>
                <a:spcPts val="0"/>
              </a:spcAft>
              <a:buClr>
                <a:srgbClr val="2F5496"/>
              </a:buClr>
              <a:buSzPts val="1800"/>
              <a:buFont typeface="Calibri"/>
              <a:buChar char="●"/>
            </a:pPr>
            <a:r>
              <a:rPr lang="en-US" sz="2800" dirty="0">
                <a:solidFill>
                  <a:srgbClr val="391B76"/>
                </a:solidFill>
                <a:latin typeface="Calibri"/>
                <a:ea typeface="Calibri"/>
                <a:cs typeface="Calibri"/>
                <a:sym typeface="Calibri"/>
              </a:rPr>
              <a:t>Education support employees at Level 2-8, and all of Levels 3, 4 and 5. This applies for Categories A, B and C</a:t>
            </a:r>
            <a:endParaRPr lang="en-US" sz="2000" b="0" i="0" u="none" strike="noStrike" cap="none" dirty="0">
              <a:solidFill>
                <a:srgbClr val="391B76"/>
              </a:solidFill>
              <a:latin typeface="Arial"/>
              <a:ea typeface="Arial"/>
              <a:cs typeface="Arial"/>
              <a:sym typeface="Arial"/>
            </a:endParaRPr>
          </a:p>
          <a:p>
            <a:endParaRPr lang="en-AU" dirty="0"/>
          </a:p>
        </p:txBody>
      </p:sp>
    </p:spTree>
    <p:extLst>
      <p:ext uri="{BB962C8B-B14F-4D97-AF65-F5344CB8AC3E}">
        <p14:creationId xmlns:p14="http://schemas.microsoft.com/office/powerpoint/2010/main" val="3331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E988-A4CB-83A0-5A92-BD1645D72457}"/>
              </a:ext>
            </a:extLst>
          </p:cNvPr>
          <p:cNvSpPr>
            <a:spLocks noGrp="1"/>
          </p:cNvSpPr>
          <p:nvPr>
            <p:ph type="title"/>
          </p:nvPr>
        </p:nvSpPr>
        <p:spPr/>
        <p:txBody>
          <a:bodyPr/>
          <a:lstStyle/>
          <a:p>
            <a:pPr algn="ctr"/>
            <a:r>
              <a:rPr lang="en-US" dirty="0"/>
              <a:t>Allowance Increases</a:t>
            </a:r>
            <a:endParaRPr lang="en-AU" dirty="0"/>
          </a:p>
        </p:txBody>
      </p:sp>
      <p:sp>
        <p:nvSpPr>
          <p:cNvPr id="3" name="Content Placeholder 2">
            <a:extLst>
              <a:ext uri="{FF2B5EF4-FFF2-40B4-BE49-F238E27FC236}">
                <a16:creationId xmlns:a16="http://schemas.microsoft.com/office/drawing/2014/main" id="{DCD2BF5F-40B8-A2A1-F273-F59FD324D674}"/>
              </a:ext>
            </a:extLst>
          </p:cNvPr>
          <p:cNvSpPr>
            <a:spLocks noGrp="1"/>
          </p:cNvSpPr>
          <p:nvPr>
            <p:ph idx="1"/>
          </p:nvPr>
        </p:nvSpPr>
        <p:spPr>
          <a:xfrm>
            <a:off x="838201" y="2137143"/>
            <a:ext cx="4031512" cy="4039819"/>
          </a:xfrm>
        </p:spPr>
        <p:txBody>
          <a:bodyPr>
            <a:normAutofit lnSpcReduction="10000"/>
          </a:bodyPr>
          <a:lstStyle/>
          <a:p>
            <a:pPr marL="342900" marR="0" lvl="0" indent="-279400" algn="l" rtl="0">
              <a:lnSpc>
                <a:spcPct val="115000"/>
              </a:lnSpc>
              <a:spcBef>
                <a:spcPts val="900"/>
              </a:spcBef>
              <a:spcAft>
                <a:spcPts val="0"/>
              </a:spcAft>
              <a:buClr>
                <a:srgbClr val="2F5496"/>
              </a:buClr>
              <a:buSzPts val="1800"/>
              <a:buFont typeface="Calibri"/>
              <a:buChar char="●"/>
            </a:pPr>
            <a:r>
              <a:rPr lang="en-US" sz="2400" b="0" i="0" u="none" strike="noStrike" cap="none" dirty="0">
                <a:solidFill>
                  <a:srgbClr val="391B76"/>
                </a:solidFill>
                <a:latin typeface="Calibri"/>
                <a:ea typeface="Calibri"/>
                <a:cs typeface="Calibri"/>
                <a:sym typeface="Calibri"/>
              </a:rPr>
              <a:t>Meal allowance increase from $22 to $26. </a:t>
            </a:r>
          </a:p>
          <a:p>
            <a:pPr marL="342900" marR="0" lvl="0" indent="-279400" algn="l" rtl="0">
              <a:lnSpc>
                <a:spcPct val="115000"/>
              </a:lnSpc>
              <a:spcBef>
                <a:spcPts val="900"/>
              </a:spcBef>
              <a:spcAft>
                <a:spcPts val="0"/>
              </a:spcAft>
              <a:buClr>
                <a:srgbClr val="2F5496"/>
              </a:buClr>
              <a:buSzPts val="1800"/>
              <a:buFont typeface="Calibri"/>
              <a:buChar char="●"/>
            </a:pPr>
            <a:r>
              <a:rPr lang="en-US" sz="2400" b="0" i="0" u="none" strike="noStrike" cap="none" dirty="0">
                <a:solidFill>
                  <a:srgbClr val="391B76"/>
                </a:solidFill>
                <a:latin typeface="Calibri"/>
                <a:ea typeface="Calibri"/>
                <a:cs typeface="Calibri"/>
                <a:sym typeface="Calibri"/>
              </a:rPr>
              <a:t>Tool allowance to increase: </a:t>
            </a:r>
          </a:p>
          <a:p>
            <a:pPr marL="685800" marR="0" lvl="1" indent="-279400" algn="l" rtl="0">
              <a:lnSpc>
                <a:spcPct val="115000"/>
              </a:lnSpc>
              <a:spcBef>
                <a:spcPts val="900"/>
              </a:spcBef>
              <a:spcAft>
                <a:spcPts val="0"/>
              </a:spcAft>
              <a:buClr>
                <a:srgbClr val="2F5496"/>
              </a:buClr>
              <a:buSzPts val="1800"/>
              <a:buFont typeface="Calibri"/>
              <a:buChar char="○"/>
            </a:pPr>
            <a:r>
              <a:rPr lang="en-US" b="0" i="0" u="none" strike="noStrike" cap="none" dirty="0">
                <a:solidFill>
                  <a:srgbClr val="391B76"/>
                </a:solidFill>
                <a:latin typeface="Calibri"/>
                <a:ea typeface="Calibri"/>
                <a:cs typeface="Calibri"/>
                <a:sym typeface="Calibri"/>
              </a:rPr>
              <a:t>from $20 to $22 per week for non-carpenter or joiner.</a:t>
            </a:r>
          </a:p>
          <a:p>
            <a:pPr marL="685800" marR="0" lvl="1" indent="-279400" algn="l" rtl="0">
              <a:lnSpc>
                <a:spcPct val="115000"/>
              </a:lnSpc>
              <a:spcBef>
                <a:spcPts val="900"/>
              </a:spcBef>
              <a:spcAft>
                <a:spcPts val="900"/>
              </a:spcAft>
              <a:buClr>
                <a:srgbClr val="2F5496"/>
              </a:buClr>
              <a:buSzPts val="1800"/>
              <a:buFont typeface="Calibri"/>
              <a:buChar char="○"/>
            </a:pPr>
            <a:r>
              <a:rPr lang="en-US" b="0" i="0" u="none" strike="noStrike" cap="none" dirty="0">
                <a:solidFill>
                  <a:srgbClr val="391B76"/>
                </a:solidFill>
                <a:latin typeface="Calibri"/>
                <a:ea typeface="Calibri"/>
                <a:cs typeface="Calibri"/>
                <a:sym typeface="Calibri"/>
              </a:rPr>
              <a:t>from $36 to $39 per week for a carpenter or joiner.</a:t>
            </a:r>
            <a:endParaRPr lang="en-US" sz="3200" b="1" i="0" u="none" strike="noStrike" cap="none" dirty="0">
              <a:solidFill>
                <a:srgbClr val="391B76"/>
              </a:solidFill>
              <a:latin typeface="Calibri"/>
              <a:ea typeface="Calibri"/>
              <a:cs typeface="Calibri"/>
              <a:sym typeface="Calibri"/>
            </a:endParaRPr>
          </a:p>
          <a:p>
            <a:endParaRPr lang="en-AU" dirty="0"/>
          </a:p>
        </p:txBody>
      </p:sp>
      <p:sp>
        <p:nvSpPr>
          <p:cNvPr id="4" name="TextBox 3">
            <a:extLst>
              <a:ext uri="{FF2B5EF4-FFF2-40B4-BE49-F238E27FC236}">
                <a16:creationId xmlns:a16="http://schemas.microsoft.com/office/drawing/2014/main" id="{5F93EB7D-CB7F-FAC3-F607-4FEDEC934F0C}"/>
              </a:ext>
            </a:extLst>
          </p:cNvPr>
          <p:cNvSpPr txBox="1"/>
          <p:nvPr/>
        </p:nvSpPr>
        <p:spPr>
          <a:xfrm>
            <a:off x="7219506" y="1860698"/>
            <a:ext cx="3551275" cy="1846659"/>
          </a:xfrm>
          <a:prstGeom prst="rect">
            <a:avLst/>
          </a:prstGeom>
          <a:noFill/>
        </p:spPr>
        <p:txBody>
          <a:bodyPr wrap="square" rtlCol="0">
            <a:spAutoFit/>
          </a:bodyPr>
          <a:lstStyle/>
          <a:p>
            <a:pPr marL="285750" indent="-285750">
              <a:buFont typeface="Arial" panose="020B0604020202020204" pitchFamily="34" charset="0"/>
              <a:buChar char="•"/>
            </a:pPr>
            <a:r>
              <a:rPr lang="en-US" sz="2400" b="0" i="0" u="none" strike="noStrike" cap="none" dirty="0">
                <a:solidFill>
                  <a:srgbClr val="391B76"/>
                </a:solidFill>
                <a:latin typeface="Calibri"/>
                <a:ea typeface="Calibri"/>
                <a:cs typeface="Calibri"/>
                <a:sym typeface="Calibri"/>
              </a:rPr>
              <a:t>Medical support allowance increase in line with the below table.</a:t>
            </a:r>
            <a:endParaRPr lang="en-US" sz="1400" b="0" i="0" u="none" strike="noStrike" cap="none" dirty="0">
              <a:solidFill>
                <a:srgbClr val="391B76"/>
              </a:solidFill>
              <a:latin typeface="Arial"/>
              <a:ea typeface="Arial"/>
              <a:cs typeface="Arial"/>
              <a:sym typeface="Arial"/>
            </a:endParaRPr>
          </a:p>
          <a:p>
            <a:endParaRPr lang="en-AU" dirty="0"/>
          </a:p>
        </p:txBody>
      </p:sp>
      <p:pic>
        <p:nvPicPr>
          <p:cNvPr id="5" name="Picture 4">
            <a:extLst>
              <a:ext uri="{FF2B5EF4-FFF2-40B4-BE49-F238E27FC236}">
                <a16:creationId xmlns:a16="http://schemas.microsoft.com/office/drawing/2014/main" id="{242695E8-9E33-5DC7-CEAE-A538F1CF8E92}"/>
              </a:ext>
            </a:extLst>
          </p:cNvPr>
          <p:cNvPicPr>
            <a:picLocks noChangeAspect="1"/>
          </p:cNvPicPr>
          <p:nvPr/>
        </p:nvPicPr>
        <p:blipFill>
          <a:blip r:embed="rId3">
            <a:duotone>
              <a:schemeClr val="bg2">
                <a:shade val="45000"/>
                <a:satMod val="135000"/>
              </a:schemeClr>
              <a:prstClr val="white"/>
            </a:duotone>
          </a:blip>
          <a:stretch>
            <a:fillRect/>
          </a:stretch>
        </p:blipFill>
        <p:spPr>
          <a:xfrm>
            <a:off x="7242391" y="3604120"/>
            <a:ext cx="3505504" cy="2414225"/>
          </a:xfrm>
          <a:prstGeom prst="rect">
            <a:avLst/>
          </a:prstGeom>
        </p:spPr>
      </p:pic>
    </p:spTree>
    <p:extLst>
      <p:ext uri="{BB962C8B-B14F-4D97-AF65-F5344CB8AC3E}">
        <p14:creationId xmlns:p14="http://schemas.microsoft.com/office/powerpoint/2010/main" val="3882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FC43-045C-2C2D-AE0C-24CC0321D160}"/>
              </a:ext>
            </a:extLst>
          </p:cNvPr>
          <p:cNvSpPr>
            <a:spLocks noGrp="1"/>
          </p:cNvSpPr>
          <p:nvPr>
            <p:ph type="title"/>
          </p:nvPr>
        </p:nvSpPr>
        <p:spPr/>
        <p:txBody>
          <a:bodyPr/>
          <a:lstStyle/>
          <a:p>
            <a:pPr algn="ctr"/>
            <a:r>
              <a:rPr lang="en-US" dirty="0"/>
              <a:t>Allowance Increases</a:t>
            </a:r>
            <a:endParaRPr lang="en-AU" dirty="0"/>
          </a:p>
        </p:txBody>
      </p:sp>
      <p:sp>
        <p:nvSpPr>
          <p:cNvPr id="3" name="Content Placeholder 2">
            <a:extLst>
              <a:ext uri="{FF2B5EF4-FFF2-40B4-BE49-F238E27FC236}">
                <a16:creationId xmlns:a16="http://schemas.microsoft.com/office/drawing/2014/main" id="{DEFDF326-8B7D-C2B2-BD65-5493EED98757}"/>
              </a:ext>
            </a:extLst>
          </p:cNvPr>
          <p:cNvSpPr>
            <a:spLocks noGrp="1"/>
          </p:cNvSpPr>
          <p:nvPr>
            <p:ph idx="1"/>
          </p:nvPr>
        </p:nvSpPr>
        <p:spPr>
          <a:xfrm>
            <a:off x="838200" y="1825625"/>
            <a:ext cx="5147930" cy="4351338"/>
          </a:xfrm>
        </p:spPr>
        <p:txBody>
          <a:bodyPr>
            <a:normAutofit fontScale="77500" lnSpcReduction="20000"/>
          </a:bodyPr>
          <a:lstStyle/>
          <a:p>
            <a:pPr marL="0" marR="0" lvl="0" indent="0" algn="l" rtl="0">
              <a:lnSpc>
                <a:spcPct val="115000"/>
              </a:lnSpc>
              <a:spcBef>
                <a:spcPts val="900"/>
              </a:spcBef>
              <a:spcAft>
                <a:spcPts val="0"/>
              </a:spcAft>
              <a:buClr>
                <a:srgbClr val="000000"/>
              </a:buClr>
              <a:buSzPts val="2100"/>
              <a:buFont typeface="Arial"/>
              <a:buNone/>
            </a:pPr>
            <a:r>
              <a:rPr lang="en-US" sz="3200" b="1" i="0" u="none" strike="noStrike" cap="none" dirty="0">
                <a:solidFill>
                  <a:srgbClr val="391B76"/>
                </a:solidFill>
                <a:latin typeface="Calibri"/>
                <a:ea typeface="Calibri"/>
                <a:cs typeface="Calibri"/>
                <a:sym typeface="Calibri"/>
              </a:rPr>
              <a:t>Positions of Leadership</a:t>
            </a:r>
            <a:endParaRPr lang="en-US" sz="2400" b="0" i="0" u="none" strike="noStrike" cap="none" dirty="0">
              <a:solidFill>
                <a:srgbClr val="391B76"/>
              </a:solidFill>
              <a:latin typeface="Calibri"/>
              <a:ea typeface="Calibri"/>
              <a:cs typeface="Calibri"/>
              <a:sym typeface="Calibri"/>
            </a:endParaRPr>
          </a:p>
          <a:p>
            <a:pPr marL="342900" marR="0" lvl="0" indent="-279400" algn="l" rtl="0">
              <a:lnSpc>
                <a:spcPct val="115000"/>
              </a:lnSpc>
              <a:spcBef>
                <a:spcPts val="900"/>
              </a:spcBef>
              <a:spcAft>
                <a:spcPts val="0"/>
              </a:spcAft>
              <a:buClr>
                <a:srgbClr val="391B76"/>
              </a:buClr>
              <a:buSzPts val="1800"/>
              <a:buFont typeface="Calibri"/>
              <a:buChar char="●"/>
            </a:pPr>
            <a:r>
              <a:rPr lang="en-US" dirty="0">
                <a:solidFill>
                  <a:srgbClr val="391B76"/>
                </a:solidFill>
                <a:latin typeface="Calibri"/>
                <a:ea typeface="Calibri"/>
                <a:cs typeface="Calibri"/>
                <a:sym typeface="Calibri"/>
              </a:rPr>
              <a:t>Pool arrangements for Positions of Leadership have increased. </a:t>
            </a:r>
          </a:p>
          <a:p>
            <a:pPr marL="342900" marR="0" lvl="0" indent="-279400" algn="l" rtl="0">
              <a:lnSpc>
                <a:spcPct val="115000"/>
              </a:lnSpc>
              <a:spcBef>
                <a:spcPts val="900"/>
              </a:spcBef>
              <a:spcAft>
                <a:spcPts val="0"/>
              </a:spcAft>
              <a:buClr>
                <a:srgbClr val="391B76"/>
              </a:buClr>
              <a:buSzPts val="1800"/>
              <a:buFont typeface="Calibri"/>
              <a:buChar char="●"/>
            </a:pPr>
            <a:r>
              <a:rPr lang="en-US" dirty="0">
                <a:solidFill>
                  <a:srgbClr val="391B76"/>
                </a:solidFill>
                <a:latin typeface="Calibri"/>
                <a:ea typeface="Calibri"/>
                <a:cs typeface="Calibri"/>
                <a:sym typeface="Calibri"/>
              </a:rPr>
              <a:t>Position of Leadership allowances increased. </a:t>
            </a:r>
          </a:p>
          <a:p>
            <a:pPr marL="0" marR="0" lvl="0" indent="0" algn="l" rtl="0">
              <a:lnSpc>
                <a:spcPct val="115000"/>
              </a:lnSpc>
              <a:spcBef>
                <a:spcPts val="900"/>
              </a:spcBef>
              <a:spcAft>
                <a:spcPts val="0"/>
              </a:spcAft>
              <a:buNone/>
            </a:pPr>
            <a:endParaRPr lang="en-US" sz="2400" dirty="0">
              <a:solidFill>
                <a:srgbClr val="391B76"/>
              </a:solidFill>
              <a:latin typeface="Calibri"/>
              <a:ea typeface="Calibri"/>
              <a:cs typeface="Calibri"/>
              <a:sym typeface="Calibri"/>
            </a:endParaRPr>
          </a:p>
          <a:p>
            <a:pPr marL="0" lvl="0" indent="0" algn="l" rtl="0">
              <a:lnSpc>
                <a:spcPct val="115000"/>
              </a:lnSpc>
              <a:spcBef>
                <a:spcPts val="900"/>
              </a:spcBef>
              <a:spcAft>
                <a:spcPts val="0"/>
              </a:spcAft>
              <a:buClr>
                <a:schemeClr val="dk1"/>
              </a:buClr>
              <a:buSzPts val="2100"/>
              <a:buFont typeface="Arial"/>
              <a:buNone/>
            </a:pPr>
            <a:r>
              <a:rPr lang="en-US" sz="3200" b="1" dirty="0">
                <a:solidFill>
                  <a:srgbClr val="391B76"/>
                </a:solidFill>
                <a:latin typeface="Calibri"/>
                <a:ea typeface="Calibri"/>
                <a:cs typeface="Calibri"/>
                <a:sym typeface="Calibri"/>
              </a:rPr>
              <a:t>Higher Duties</a:t>
            </a:r>
            <a:endParaRPr lang="en-US" sz="2400" dirty="0">
              <a:solidFill>
                <a:srgbClr val="391B76"/>
              </a:solidFill>
              <a:latin typeface="Calibri"/>
              <a:ea typeface="Calibri"/>
              <a:cs typeface="Calibri"/>
              <a:sym typeface="Calibri"/>
            </a:endParaRPr>
          </a:p>
          <a:p>
            <a:pPr marL="342900" lvl="0" indent="-279400" algn="l" rtl="0">
              <a:lnSpc>
                <a:spcPct val="115000"/>
              </a:lnSpc>
              <a:spcBef>
                <a:spcPts val="900"/>
              </a:spcBef>
              <a:spcAft>
                <a:spcPts val="0"/>
              </a:spcAft>
              <a:buClr>
                <a:srgbClr val="391B76"/>
              </a:buClr>
              <a:buSzPts val="1800"/>
              <a:buFont typeface="Calibri"/>
              <a:buChar char="●"/>
            </a:pPr>
            <a:r>
              <a:rPr lang="en-US" dirty="0">
                <a:solidFill>
                  <a:srgbClr val="391B76"/>
                </a:solidFill>
                <a:latin typeface="Calibri"/>
                <a:ea typeface="Calibri"/>
                <a:cs typeface="Calibri"/>
                <a:sym typeface="Calibri"/>
              </a:rPr>
              <a:t>Changes to higher duties provisions to provide higher duties allowance for most circumstances from 10 days rather than 15 days.</a:t>
            </a:r>
          </a:p>
          <a:p>
            <a:endParaRPr lang="en-AU" dirty="0"/>
          </a:p>
        </p:txBody>
      </p:sp>
      <p:pic>
        <p:nvPicPr>
          <p:cNvPr id="5" name="Picture 4">
            <a:extLst>
              <a:ext uri="{FF2B5EF4-FFF2-40B4-BE49-F238E27FC236}">
                <a16:creationId xmlns:a16="http://schemas.microsoft.com/office/drawing/2014/main" id="{B11CF715-3E52-BD83-CFBF-AA1C988E1872}"/>
              </a:ext>
            </a:extLst>
          </p:cNvPr>
          <p:cNvPicPr>
            <a:picLocks noChangeAspect="1"/>
          </p:cNvPicPr>
          <p:nvPr/>
        </p:nvPicPr>
        <p:blipFill>
          <a:blip r:embed="rId3"/>
          <a:stretch>
            <a:fillRect/>
          </a:stretch>
        </p:blipFill>
        <p:spPr>
          <a:xfrm>
            <a:off x="7265965" y="3054420"/>
            <a:ext cx="4230991" cy="2322777"/>
          </a:xfrm>
          <a:prstGeom prst="rect">
            <a:avLst/>
          </a:prstGeom>
        </p:spPr>
      </p:pic>
      <p:pic>
        <p:nvPicPr>
          <p:cNvPr id="6" name="Picture 5">
            <a:extLst>
              <a:ext uri="{FF2B5EF4-FFF2-40B4-BE49-F238E27FC236}">
                <a16:creationId xmlns:a16="http://schemas.microsoft.com/office/drawing/2014/main" id="{BF1C773A-A30E-7163-36DF-7C0C87305B3A}"/>
              </a:ext>
            </a:extLst>
          </p:cNvPr>
          <p:cNvPicPr>
            <a:picLocks noChangeAspect="1"/>
          </p:cNvPicPr>
          <p:nvPr/>
        </p:nvPicPr>
        <p:blipFill rotWithShape="1">
          <a:blip r:embed="rId4"/>
          <a:srcRect l="26950" r="26949" b="28549"/>
          <a:stretch/>
        </p:blipFill>
        <p:spPr>
          <a:xfrm>
            <a:off x="7265965" y="1984160"/>
            <a:ext cx="4230991" cy="716510"/>
          </a:xfrm>
          <a:prstGeom prst="rect">
            <a:avLst/>
          </a:prstGeom>
          <a:ln w="12700">
            <a:solidFill>
              <a:schemeClr val="tx1"/>
            </a:solidFill>
          </a:ln>
        </p:spPr>
      </p:pic>
    </p:spTree>
    <p:extLst>
      <p:ext uri="{BB962C8B-B14F-4D97-AF65-F5344CB8AC3E}">
        <p14:creationId xmlns:p14="http://schemas.microsoft.com/office/powerpoint/2010/main" val="364126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D34C-D8F1-5287-175B-653B0EE2C55D}"/>
              </a:ext>
            </a:extLst>
          </p:cNvPr>
          <p:cNvSpPr>
            <a:spLocks noGrp="1"/>
          </p:cNvSpPr>
          <p:nvPr>
            <p:ph type="title"/>
          </p:nvPr>
        </p:nvSpPr>
        <p:spPr/>
        <p:txBody>
          <a:bodyPr/>
          <a:lstStyle/>
          <a:p>
            <a:pPr algn="ctr"/>
            <a:r>
              <a:rPr lang="en-US" dirty="0"/>
              <a:t>Improved Entitlements &amp; Conditions </a:t>
            </a:r>
            <a:endParaRPr lang="en-AU" dirty="0"/>
          </a:p>
        </p:txBody>
      </p:sp>
    </p:spTree>
    <p:extLst>
      <p:ext uri="{BB962C8B-B14F-4D97-AF65-F5344CB8AC3E}">
        <p14:creationId xmlns:p14="http://schemas.microsoft.com/office/powerpoint/2010/main" val="13749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5940-ABFC-D8F5-74BD-D16D805D9000}"/>
              </a:ext>
            </a:extLst>
          </p:cNvPr>
          <p:cNvSpPr>
            <a:spLocks noGrp="1"/>
          </p:cNvSpPr>
          <p:nvPr>
            <p:ph type="title"/>
          </p:nvPr>
        </p:nvSpPr>
        <p:spPr/>
        <p:txBody>
          <a:bodyPr/>
          <a:lstStyle/>
          <a:p>
            <a:pPr algn="ctr"/>
            <a:r>
              <a:rPr lang="en-US" dirty="0"/>
              <a:t>Flexible Leave</a:t>
            </a:r>
            <a:endParaRPr lang="en-AU" dirty="0"/>
          </a:p>
        </p:txBody>
      </p:sp>
      <p:sp>
        <p:nvSpPr>
          <p:cNvPr id="3" name="Content Placeholder 2">
            <a:extLst>
              <a:ext uri="{FF2B5EF4-FFF2-40B4-BE49-F238E27FC236}">
                <a16:creationId xmlns:a16="http://schemas.microsoft.com/office/drawing/2014/main" id="{ADA7BF07-5C46-DB7E-78BE-436B1882A5B4}"/>
              </a:ext>
            </a:extLst>
          </p:cNvPr>
          <p:cNvSpPr>
            <a:spLocks noGrp="1"/>
          </p:cNvSpPr>
          <p:nvPr>
            <p:ph idx="1"/>
          </p:nvPr>
        </p:nvSpPr>
        <p:spPr>
          <a:xfrm>
            <a:off x="838200" y="1825625"/>
            <a:ext cx="5009707" cy="4351338"/>
          </a:xfrm>
        </p:spPr>
        <p:txBody>
          <a:bodyPr>
            <a:normAutofit/>
          </a:bodyPr>
          <a:lstStyle/>
          <a:p>
            <a:pPr marL="342900" marR="0" lvl="0" indent="-279400" algn="just" rtl="0">
              <a:lnSpc>
                <a:spcPct val="115000"/>
              </a:lnSpc>
              <a:spcBef>
                <a:spcPts val="900"/>
              </a:spcBef>
              <a:spcAft>
                <a:spcPts val="0"/>
              </a:spcAft>
              <a:buClr>
                <a:srgbClr val="391B76"/>
              </a:buClr>
              <a:buSzPts val="1800"/>
              <a:buFont typeface="Calibri"/>
              <a:buChar char="●"/>
            </a:pPr>
            <a:r>
              <a:rPr lang="en-US" sz="2600" dirty="0">
                <a:solidFill>
                  <a:srgbClr val="391B76"/>
                </a:solidFill>
                <a:latin typeface="Calibri"/>
                <a:ea typeface="Calibri"/>
                <a:cs typeface="Calibri"/>
                <a:sym typeface="Calibri"/>
              </a:rPr>
              <a:t>An employee is entitled to apply to take up to a maximum of one day (7.6 hours) per school year from their paid personal leave balance as flexible leave. </a:t>
            </a:r>
          </a:p>
          <a:p>
            <a:pPr marL="342900" marR="0" lvl="0" indent="-279400" algn="just" rtl="0">
              <a:lnSpc>
                <a:spcPct val="115000"/>
              </a:lnSpc>
              <a:spcBef>
                <a:spcPts val="900"/>
              </a:spcBef>
              <a:spcAft>
                <a:spcPts val="0"/>
              </a:spcAft>
              <a:buClr>
                <a:srgbClr val="391B76"/>
              </a:buClr>
              <a:buSzPts val="1800"/>
              <a:buFont typeface="Calibri"/>
              <a:buChar char="●"/>
            </a:pPr>
            <a:r>
              <a:rPr lang="en-US" sz="2600" dirty="0">
                <a:solidFill>
                  <a:srgbClr val="391B76"/>
                </a:solidFill>
                <a:latin typeface="Calibri"/>
                <a:ea typeface="Calibri"/>
                <a:cs typeface="Calibri"/>
                <a:sym typeface="Calibri"/>
              </a:rPr>
              <a:t>Flexible leave can be taken for any reason and is not cumulative. </a:t>
            </a:r>
            <a:endParaRPr lang="en-US" sz="1900" b="0" i="0" u="none" strike="noStrike" cap="none" dirty="0">
              <a:solidFill>
                <a:srgbClr val="391B76"/>
              </a:solidFill>
              <a:latin typeface="Arial"/>
              <a:ea typeface="Arial"/>
              <a:cs typeface="Arial"/>
              <a:sym typeface="Arial"/>
            </a:endParaRPr>
          </a:p>
          <a:p>
            <a:endParaRPr lang="en-AU" dirty="0">
              <a:solidFill>
                <a:srgbClr val="391B76"/>
              </a:solidFill>
            </a:endParaRPr>
          </a:p>
        </p:txBody>
      </p:sp>
      <p:pic>
        <p:nvPicPr>
          <p:cNvPr id="4" name="Google Shape;200;p30">
            <a:extLst>
              <a:ext uri="{FF2B5EF4-FFF2-40B4-BE49-F238E27FC236}">
                <a16:creationId xmlns:a16="http://schemas.microsoft.com/office/drawing/2014/main" id="{A06FC42E-F1CA-DC68-EC25-B468894384C2}"/>
              </a:ext>
            </a:extLst>
          </p:cNvPr>
          <p:cNvPicPr preferRelativeResize="0"/>
          <p:nvPr/>
        </p:nvPicPr>
        <p:blipFill>
          <a:blip r:embed="rId3">
            <a:alphaModFix amt="50000"/>
          </a:blip>
          <a:stretch>
            <a:fillRect/>
          </a:stretch>
        </p:blipFill>
        <p:spPr>
          <a:xfrm>
            <a:off x="7049100" y="1812708"/>
            <a:ext cx="3232583" cy="3232583"/>
          </a:xfrm>
          <a:prstGeom prst="rect">
            <a:avLst/>
          </a:prstGeom>
          <a:noFill/>
          <a:ln>
            <a:noFill/>
          </a:ln>
        </p:spPr>
      </p:pic>
    </p:spTree>
    <p:extLst>
      <p:ext uri="{BB962C8B-B14F-4D97-AF65-F5344CB8AC3E}">
        <p14:creationId xmlns:p14="http://schemas.microsoft.com/office/powerpoint/2010/main" val="1936758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CA82-0F1E-71FD-8387-EAAFCB19CCE5}"/>
              </a:ext>
            </a:extLst>
          </p:cNvPr>
          <p:cNvSpPr>
            <a:spLocks noGrp="1"/>
          </p:cNvSpPr>
          <p:nvPr>
            <p:ph type="title"/>
          </p:nvPr>
        </p:nvSpPr>
        <p:spPr/>
        <p:txBody>
          <a:bodyPr/>
          <a:lstStyle/>
          <a:p>
            <a:pPr algn="ctr"/>
            <a:r>
              <a:rPr lang="en-US" dirty="0"/>
              <a:t>Paid Parental Leave</a:t>
            </a:r>
            <a:endParaRPr lang="en-AU" dirty="0"/>
          </a:p>
        </p:txBody>
      </p:sp>
      <p:sp>
        <p:nvSpPr>
          <p:cNvPr id="3" name="Content Placeholder 2">
            <a:extLst>
              <a:ext uri="{FF2B5EF4-FFF2-40B4-BE49-F238E27FC236}">
                <a16:creationId xmlns:a16="http://schemas.microsoft.com/office/drawing/2014/main" id="{BFEB948A-E58B-E098-327F-FA1E4F90F8E8}"/>
              </a:ext>
            </a:extLst>
          </p:cNvPr>
          <p:cNvSpPr>
            <a:spLocks noGrp="1"/>
          </p:cNvSpPr>
          <p:nvPr>
            <p:ph idx="1"/>
          </p:nvPr>
        </p:nvSpPr>
        <p:spPr/>
        <p:txBody>
          <a:bodyPr>
            <a:normAutofit/>
          </a:bodyPr>
          <a:lstStyle/>
          <a:p>
            <a:pPr marL="342900" marR="0" lvl="0" indent="-279400" algn="l" rtl="0">
              <a:lnSpc>
                <a:spcPct val="115000"/>
              </a:lnSpc>
              <a:spcBef>
                <a:spcPts val="900"/>
              </a:spcBef>
              <a:spcAft>
                <a:spcPts val="0"/>
              </a:spcAft>
              <a:buClr>
                <a:srgbClr val="7030A0"/>
              </a:buClr>
              <a:buSzPts val="1800"/>
              <a:buFont typeface="Calibri"/>
              <a:buChar char="●"/>
            </a:pPr>
            <a:r>
              <a:rPr lang="en-US" sz="2800" dirty="0">
                <a:solidFill>
                  <a:srgbClr val="391B76"/>
                </a:solidFill>
                <a:latin typeface="Calibri"/>
                <a:ea typeface="Calibri"/>
                <a:cs typeface="Calibri"/>
                <a:sym typeface="Calibri"/>
              </a:rPr>
              <a:t>P</a:t>
            </a:r>
            <a:r>
              <a:rPr lang="en-US" sz="2800" b="0" i="0" u="none" strike="noStrike" cap="none" dirty="0">
                <a:solidFill>
                  <a:srgbClr val="391B76"/>
                </a:solidFill>
                <a:latin typeface="Calibri"/>
                <a:ea typeface="Calibri"/>
                <a:cs typeface="Calibri"/>
                <a:sym typeface="Calibri"/>
              </a:rPr>
              <a:t>aid parental leave increases from 14 weeks to 16 weeks.</a:t>
            </a:r>
          </a:p>
          <a:p>
            <a:pPr marL="342900" marR="0" lvl="0" indent="-279400" algn="l" rtl="0">
              <a:lnSpc>
                <a:spcPct val="115000"/>
              </a:lnSpc>
              <a:spcBef>
                <a:spcPts val="900"/>
              </a:spcBef>
              <a:spcAft>
                <a:spcPts val="0"/>
              </a:spcAft>
              <a:buClr>
                <a:srgbClr val="7030A0"/>
              </a:buClr>
              <a:buSzPts val="1800"/>
              <a:buFont typeface="Calibri"/>
              <a:buChar char="●"/>
            </a:pPr>
            <a:r>
              <a:rPr lang="en-US" sz="2800" dirty="0">
                <a:solidFill>
                  <a:srgbClr val="391B76"/>
                </a:solidFill>
                <a:latin typeface="Calibri"/>
                <a:ea typeface="Calibri"/>
                <a:cs typeface="Calibri"/>
                <a:sym typeface="Calibri"/>
              </a:rPr>
              <a:t>P</a:t>
            </a:r>
            <a:r>
              <a:rPr lang="en-US" sz="2800" b="0" i="0" u="none" strike="noStrike" cap="none" dirty="0">
                <a:solidFill>
                  <a:srgbClr val="391B76"/>
                </a:solidFill>
                <a:latin typeface="Calibri"/>
                <a:ea typeface="Calibri"/>
                <a:cs typeface="Calibri"/>
                <a:sym typeface="Calibri"/>
              </a:rPr>
              <a:t>aid partner level increases from 1 week to 4 weeks (to be taken within two terms of the birth of the child).</a:t>
            </a:r>
          </a:p>
          <a:p>
            <a:pPr marL="342900" marR="0" lvl="0" indent="-279400" algn="l" rtl="0">
              <a:lnSpc>
                <a:spcPct val="115000"/>
              </a:lnSpc>
              <a:spcBef>
                <a:spcPts val="900"/>
              </a:spcBef>
              <a:spcAft>
                <a:spcPts val="0"/>
              </a:spcAft>
              <a:buClr>
                <a:srgbClr val="7030A0"/>
              </a:buClr>
              <a:buSzPts val="1800"/>
              <a:buFont typeface="Calibri"/>
              <a:buChar char="●"/>
            </a:pPr>
            <a:r>
              <a:rPr lang="en-US" sz="2800" dirty="0">
                <a:solidFill>
                  <a:srgbClr val="391B76"/>
                </a:solidFill>
                <a:latin typeface="Calibri"/>
                <a:ea typeface="Calibri"/>
                <a:cs typeface="Calibri"/>
                <a:sym typeface="Calibri"/>
              </a:rPr>
              <a:t>T</a:t>
            </a:r>
            <a:r>
              <a:rPr lang="en-US" sz="2800" b="0" i="0" u="none" strike="noStrike" cap="none" dirty="0">
                <a:solidFill>
                  <a:srgbClr val="391B76"/>
                </a:solidFill>
                <a:latin typeface="Calibri"/>
                <a:ea typeface="Calibri"/>
                <a:cs typeface="Calibri"/>
                <a:sym typeface="Calibri"/>
              </a:rPr>
              <a:t>he qualifying period for paid parental leave reduces from 42 term weeks to 30 term weeks or 3 full school terms.</a:t>
            </a:r>
          </a:p>
          <a:p>
            <a:pPr marL="342900" marR="0" lvl="0" indent="-279400" algn="l" rtl="0">
              <a:lnSpc>
                <a:spcPct val="115000"/>
              </a:lnSpc>
              <a:spcBef>
                <a:spcPts val="900"/>
              </a:spcBef>
              <a:spcAft>
                <a:spcPts val="900"/>
              </a:spcAft>
              <a:buClr>
                <a:srgbClr val="7030A0"/>
              </a:buClr>
              <a:buSzPts val="1800"/>
              <a:buFont typeface="Calibri"/>
              <a:buChar char="●"/>
            </a:pPr>
            <a:r>
              <a:rPr lang="en-US" sz="2800" dirty="0">
                <a:solidFill>
                  <a:srgbClr val="391B76"/>
                </a:solidFill>
                <a:latin typeface="Calibri"/>
                <a:ea typeface="Calibri"/>
                <a:cs typeface="Calibri"/>
                <a:sym typeface="Calibri"/>
              </a:rPr>
              <a:t>T</a:t>
            </a:r>
            <a:r>
              <a:rPr lang="en-US" sz="2800" b="0" i="0" u="none" strike="noStrike" cap="none" dirty="0">
                <a:solidFill>
                  <a:srgbClr val="391B76"/>
                </a:solidFill>
                <a:latin typeface="Calibri"/>
                <a:ea typeface="Calibri"/>
                <a:cs typeface="Calibri"/>
                <a:sym typeface="Calibri"/>
              </a:rPr>
              <a:t>he first 12 months of parental leave counts towards incremental progression.</a:t>
            </a:r>
          </a:p>
          <a:p>
            <a:endParaRPr lang="en-AU" dirty="0"/>
          </a:p>
        </p:txBody>
      </p:sp>
    </p:spTree>
    <p:extLst>
      <p:ext uri="{BB962C8B-B14F-4D97-AF65-F5344CB8AC3E}">
        <p14:creationId xmlns:p14="http://schemas.microsoft.com/office/powerpoint/2010/main" val="334509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598B-B850-41D8-A8AE-A985F4CE4024}"/>
              </a:ext>
            </a:extLst>
          </p:cNvPr>
          <p:cNvSpPr>
            <a:spLocks noGrp="1"/>
          </p:cNvSpPr>
          <p:nvPr>
            <p:ph type="title"/>
          </p:nvPr>
        </p:nvSpPr>
        <p:spPr/>
        <p:txBody>
          <a:bodyPr/>
          <a:lstStyle/>
          <a:p>
            <a:pPr algn="ctr"/>
            <a:r>
              <a:rPr lang="en-US" dirty="0"/>
              <a:t>Benefits for our people</a:t>
            </a:r>
            <a:endParaRPr lang="en-AU" dirty="0"/>
          </a:p>
        </p:txBody>
      </p:sp>
      <p:sp>
        <p:nvSpPr>
          <p:cNvPr id="3" name="Content Placeholder 2">
            <a:extLst>
              <a:ext uri="{FF2B5EF4-FFF2-40B4-BE49-F238E27FC236}">
                <a16:creationId xmlns:a16="http://schemas.microsoft.com/office/drawing/2014/main" id="{2C6E5A1D-37C5-4EF8-B751-0A3491050C7F}"/>
              </a:ext>
            </a:extLst>
          </p:cNvPr>
          <p:cNvSpPr>
            <a:spLocks noGrp="1"/>
          </p:cNvSpPr>
          <p:nvPr>
            <p:ph idx="1"/>
          </p:nvPr>
        </p:nvSpPr>
        <p:spPr/>
        <p:txBody>
          <a:bodyPr>
            <a:normAutofit fontScale="62500" lnSpcReduction="20000"/>
          </a:bodyPr>
          <a:lstStyle/>
          <a:p>
            <a:pPr marL="342900" marR="0" lvl="0" indent="-342900" algn="l" rtl="0">
              <a:lnSpc>
                <a:spcPct val="150000"/>
              </a:lnSpc>
              <a:spcBef>
                <a:spcPts val="0"/>
              </a:spcBef>
              <a:spcAft>
                <a:spcPts val="0"/>
              </a:spcAft>
              <a:buClr>
                <a:srgbClr val="00B050"/>
              </a:buClr>
              <a:buSzPts val="2500"/>
              <a:buFont typeface="Noto Sans Symbols"/>
              <a:buChar char="✔"/>
            </a:pPr>
            <a:r>
              <a:rPr lang="en-US" sz="4400" dirty="0">
                <a:solidFill>
                  <a:srgbClr val="391B76"/>
                </a:solidFill>
                <a:ea typeface="+mj-ea"/>
                <a:cs typeface="+mj-cs"/>
                <a:sym typeface="Calibri"/>
              </a:rPr>
              <a:t>Wage and allowance increases secured </a:t>
            </a:r>
          </a:p>
          <a:p>
            <a:pPr marL="342900" marR="0" lvl="0" indent="-342900" algn="l" rtl="0">
              <a:lnSpc>
                <a:spcPct val="150000"/>
              </a:lnSpc>
              <a:spcBef>
                <a:spcPts val="0"/>
              </a:spcBef>
              <a:spcAft>
                <a:spcPts val="0"/>
              </a:spcAft>
              <a:buClr>
                <a:srgbClr val="00B050"/>
              </a:buClr>
              <a:buSzPts val="2500"/>
              <a:buFont typeface="Noto Sans Symbols"/>
              <a:buChar char="✔"/>
            </a:pPr>
            <a:r>
              <a:rPr lang="en-US" sz="4400" dirty="0">
                <a:solidFill>
                  <a:srgbClr val="391B76"/>
                </a:solidFill>
                <a:ea typeface="+mj-ea"/>
                <a:cs typeface="+mj-cs"/>
                <a:sym typeface="Calibri"/>
              </a:rPr>
              <a:t>Significant improvements to support teacher workload</a:t>
            </a:r>
          </a:p>
          <a:p>
            <a:pPr marL="342900" marR="0" lvl="0" indent="-342900" algn="l" rtl="0">
              <a:lnSpc>
                <a:spcPct val="150000"/>
              </a:lnSpc>
              <a:spcBef>
                <a:spcPts val="0"/>
              </a:spcBef>
              <a:spcAft>
                <a:spcPts val="0"/>
              </a:spcAft>
              <a:buClr>
                <a:srgbClr val="00B050"/>
              </a:buClr>
              <a:buSzPts val="2500"/>
              <a:buFont typeface="Noto Sans Symbols"/>
              <a:buChar char="✔"/>
            </a:pPr>
            <a:r>
              <a:rPr lang="en-US" sz="4400" dirty="0">
                <a:solidFill>
                  <a:srgbClr val="391B76"/>
                </a:solidFill>
                <a:ea typeface="+mj-ea"/>
                <a:cs typeface="+mj-cs"/>
                <a:sym typeface="Calibri"/>
              </a:rPr>
              <a:t>Improved classification structures for Education Support and School Services staff</a:t>
            </a:r>
          </a:p>
          <a:p>
            <a:pPr marL="342900" marR="0" lvl="0" indent="-342900" algn="l" rtl="0">
              <a:lnSpc>
                <a:spcPct val="150000"/>
              </a:lnSpc>
              <a:spcBef>
                <a:spcPts val="0"/>
              </a:spcBef>
              <a:spcAft>
                <a:spcPts val="0"/>
              </a:spcAft>
              <a:buClr>
                <a:srgbClr val="00B050"/>
              </a:buClr>
              <a:buSzPts val="2500"/>
              <a:buFont typeface="Noto Sans Symbols"/>
              <a:buChar char="✔"/>
            </a:pPr>
            <a:r>
              <a:rPr lang="en-US" sz="4400" dirty="0">
                <a:solidFill>
                  <a:srgbClr val="391B76"/>
                </a:solidFill>
                <a:ea typeface="+mj-ea"/>
                <a:cs typeface="+mj-cs"/>
                <a:sym typeface="Calibri"/>
              </a:rPr>
              <a:t>Ongoing commitment to improved ways of working and consultation</a:t>
            </a:r>
          </a:p>
          <a:p>
            <a:pPr marL="342900" marR="0" lvl="0" indent="-342900" algn="l" rtl="0">
              <a:lnSpc>
                <a:spcPct val="150000"/>
              </a:lnSpc>
              <a:spcBef>
                <a:spcPts val="0"/>
              </a:spcBef>
              <a:spcAft>
                <a:spcPts val="0"/>
              </a:spcAft>
              <a:buClr>
                <a:srgbClr val="00B050"/>
              </a:buClr>
              <a:buSzPts val="2500"/>
              <a:buFont typeface="Noto Sans Symbols"/>
              <a:buChar char="✔"/>
            </a:pPr>
            <a:r>
              <a:rPr lang="en-US" sz="4400" dirty="0">
                <a:solidFill>
                  <a:srgbClr val="391B76"/>
                </a:solidFill>
                <a:ea typeface="+mj-ea"/>
                <a:cs typeface="+mj-cs"/>
                <a:sym typeface="Calibri"/>
              </a:rPr>
              <a:t>Improved and additional leave entitlements </a:t>
            </a:r>
          </a:p>
          <a:p>
            <a:endParaRPr lang="en-AU" sz="7000" dirty="0">
              <a:solidFill>
                <a:srgbClr val="391B76"/>
              </a:solidFill>
              <a:ea typeface="+mj-ea"/>
              <a:cs typeface="+mj-cs"/>
            </a:endParaRPr>
          </a:p>
        </p:txBody>
      </p:sp>
    </p:spTree>
    <p:extLst>
      <p:ext uri="{BB962C8B-B14F-4D97-AF65-F5344CB8AC3E}">
        <p14:creationId xmlns:p14="http://schemas.microsoft.com/office/powerpoint/2010/main" val="222078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69A6-1CF5-3609-7DBE-841EE611790A}"/>
              </a:ext>
            </a:extLst>
          </p:cNvPr>
          <p:cNvSpPr>
            <a:spLocks noGrp="1"/>
          </p:cNvSpPr>
          <p:nvPr>
            <p:ph type="title"/>
          </p:nvPr>
        </p:nvSpPr>
        <p:spPr/>
        <p:txBody>
          <a:bodyPr/>
          <a:lstStyle/>
          <a:p>
            <a:pPr algn="ctr"/>
            <a:r>
              <a:rPr lang="en-US" dirty="0"/>
              <a:t>Paid Parental Leave</a:t>
            </a:r>
            <a:endParaRPr lang="en-AU" dirty="0"/>
          </a:p>
        </p:txBody>
      </p:sp>
      <p:sp>
        <p:nvSpPr>
          <p:cNvPr id="3" name="Content Placeholder 2">
            <a:extLst>
              <a:ext uri="{FF2B5EF4-FFF2-40B4-BE49-F238E27FC236}">
                <a16:creationId xmlns:a16="http://schemas.microsoft.com/office/drawing/2014/main" id="{EEFC7F13-6FD4-3788-0708-B32114CFC3C8}"/>
              </a:ext>
            </a:extLst>
          </p:cNvPr>
          <p:cNvSpPr>
            <a:spLocks noGrp="1"/>
          </p:cNvSpPr>
          <p:nvPr>
            <p:ph idx="1"/>
          </p:nvPr>
        </p:nvSpPr>
        <p:spPr/>
        <p:txBody>
          <a:bodyPr/>
          <a:lstStyle/>
          <a:p>
            <a:pPr marL="342900" marR="0" lvl="0" indent="-279400" algn="l" rtl="0">
              <a:lnSpc>
                <a:spcPct val="90000"/>
              </a:lnSpc>
              <a:spcBef>
                <a:spcPts val="750"/>
              </a:spcBef>
              <a:spcAft>
                <a:spcPts val="0"/>
              </a:spcAft>
              <a:buClr>
                <a:srgbClr val="391B76"/>
              </a:buClr>
              <a:buSzPts val="1800"/>
              <a:buFont typeface="Calibri"/>
              <a:buChar char="●"/>
            </a:pPr>
            <a:r>
              <a:rPr lang="en-US" b="0" i="0" u="none" strike="noStrike" cap="none" dirty="0">
                <a:solidFill>
                  <a:srgbClr val="391B76"/>
                </a:solidFill>
                <a:latin typeface="Calibri"/>
                <a:ea typeface="Calibri"/>
                <a:cs typeface="Calibri"/>
                <a:sym typeface="Calibri"/>
              </a:rPr>
              <a:t>Prenatal leave of up to 38 hours for primary carer to attend prenatal appointments</a:t>
            </a:r>
          </a:p>
          <a:p>
            <a:pPr marL="342900" marR="0" lvl="0" indent="-279400" algn="l" rtl="0">
              <a:lnSpc>
                <a:spcPct val="90000"/>
              </a:lnSpc>
              <a:spcBef>
                <a:spcPts val="750"/>
              </a:spcBef>
              <a:spcAft>
                <a:spcPts val="0"/>
              </a:spcAft>
              <a:buClr>
                <a:srgbClr val="391B76"/>
              </a:buClr>
              <a:buSzPts val="1800"/>
              <a:buFont typeface="Calibri"/>
              <a:buChar char="●"/>
            </a:pPr>
            <a:r>
              <a:rPr lang="en-US" b="0" i="0" u="none" strike="noStrike" cap="none" dirty="0">
                <a:solidFill>
                  <a:srgbClr val="391B76"/>
                </a:solidFill>
                <a:latin typeface="Calibri"/>
                <a:ea typeface="Calibri"/>
                <a:cs typeface="Calibri"/>
                <a:sym typeface="Calibri"/>
              </a:rPr>
              <a:t>Pre natal leave of up to 15.2 hours for employees whose spouses are pregnant to attend prenatal appointments</a:t>
            </a:r>
          </a:p>
          <a:p>
            <a:pPr marL="342900" marR="0" lvl="0" indent="-279400" algn="l" rtl="0">
              <a:lnSpc>
                <a:spcPct val="90000"/>
              </a:lnSpc>
              <a:spcBef>
                <a:spcPts val="750"/>
              </a:spcBef>
              <a:spcAft>
                <a:spcPts val="0"/>
              </a:spcAft>
              <a:buClr>
                <a:srgbClr val="391B76"/>
              </a:buClr>
              <a:buSzPts val="1800"/>
              <a:buFont typeface="Calibri"/>
              <a:buChar char="●"/>
            </a:pPr>
            <a:r>
              <a:rPr lang="en-US" b="0" i="0" u="none" strike="noStrike" cap="none" dirty="0">
                <a:solidFill>
                  <a:srgbClr val="391B76"/>
                </a:solidFill>
                <a:latin typeface="Calibri"/>
                <a:ea typeface="Calibri"/>
                <a:cs typeface="Calibri"/>
                <a:sym typeface="Calibri"/>
              </a:rPr>
              <a:t>Paid superannuation on the first 12 months of parental leave for the primary carer</a:t>
            </a:r>
          </a:p>
          <a:p>
            <a:pPr marL="342900" marR="0" lvl="0" indent="-279400" algn="l" rtl="0">
              <a:lnSpc>
                <a:spcPct val="90000"/>
              </a:lnSpc>
              <a:spcBef>
                <a:spcPts val="750"/>
              </a:spcBef>
              <a:spcAft>
                <a:spcPts val="0"/>
              </a:spcAft>
              <a:buClr>
                <a:srgbClr val="391B76"/>
              </a:buClr>
              <a:buSzPts val="1800"/>
              <a:buFont typeface="Calibri"/>
              <a:buChar char="●"/>
            </a:pPr>
            <a:r>
              <a:rPr lang="en-US" b="0" i="0" u="none" strike="noStrike" cap="none" dirty="0">
                <a:solidFill>
                  <a:srgbClr val="391B76"/>
                </a:solidFill>
                <a:latin typeface="Calibri"/>
                <a:ea typeface="Calibri"/>
                <a:cs typeface="Calibri"/>
                <a:sym typeface="Calibri"/>
              </a:rPr>
              <a:t>Increases to paid adoption leave from 14 weeks to 16 weeks (subject to the conditions of that clause)</a:t>
            </a:r>
          </a:p>
          <a:p>
            <a:pPr marL="342900" marR="0" lvl="0" indent="-279400" algn="l" rtl="0">
              <a:lnSpc>
                <a:spcPct val="90000"/>
              </a:lnSpc>
              <a:spcBef>
                <a:spcPts val="750"/>
              </a:spcBef>
              <a:spcAft>
                <a:spcPts val="0"/>
              </a:spcAft>
              <a:buClr>
                <a:srgbClr val="391B76"/>
              </a:buClr>
              <a:buSzPts val="1800"/>
              <a:buFont typeface="Calibri"/>
              <a:buChar char="●"/>
            </a:pPr>
            <a:r>
              <a:rPr lang="en-US" b="0" i="0" u="none" strike="noStrike" cap="none" dirty="0">
                <a:solidFill>
                  <a:srgbClr val="391B76"/>
                </a:solidFill>
                <a:latin typeface="Calibri"/>
                <a:ea typeface="Calibri"/>
                <a:cs typeface="Calibri"/>
                <a:sym typeface="Calibri"/>
              </a:rPr>
              <a:t>Introduction of 2 days of paid leave on up to five (5) occasions per child, for employees who provide short-term foster or kinship care </a:t>
            </a:r>
          </a:p>
          <a:p>
            <a:endParaRPr lang="en-AU" dirty="0"/>
          </a:p>
        </p:txBody>
      </p:sp>
    </p:spTree>
    <p:extLst>
      <p:ext uri="{BB962C8B-B14F-4D97-AF65-F5344CB8AC3E}">
        <p14:creationId xmlns:p14="http://schemas.microsoft.com/office/powerpoint/2010/main" val="185652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6D17-38A8-6C16-FDF9-AF101A696E7E}"/>
              </a:ext>
            </a:extLst>
          </p:cNvPr>
          <p:cNvSpPr>
            <a:spLocks noGrp="1"/>
          </p:cNvSpPr>
          <p:nvPr>
            <p:ph type="title"/>
          </p:nvPr>
        </p:nvSpPr>
        <p:spPr/>
        <p:txBody>
          <a:bodyPr/>
          <a:lstStyle/>
          <a:p>
            <a:pPr algn="ctr"/>
            <a:r>
              <a:rPr lang="en-US" dirty="0"/>
              <a:t>Long Service Leave</a:t>
            </a:r>
            <a:endParaRPr lang="en-AU" dirty="0"/>
          </a:p>
        </p:txBody>
      </p:sp>
      <p:sp>
        <p:nvSpPr>
          <p:cNvPr id="4" name="Content Placeholder 3">
            <a:extLst>
              <a:ext uri="{FF2B5EF4-FFF2-40B4-BE49-F238E27FC236}">
                <a16:creationId xmlns:a16="http://schemas.microsoft.com/office/drawing/2014/main" id="{7052C84D-B060-376C-83D0-BA0563EADD5A}"/>
              </a:ext>
            </a:extLst>
          </p:cNvPr>
          <p:cNvSpPr>
            <a:spLocks noGrp="1"/>
          </p:cNvSpPr>
          <p:nvPr>
            <p:ph sz="half" idx="2"/>
          </p:nvPr>
        </p:nvSpPr>
        <p:spPr/>
        <p:txBody>
          <a:bodyPr/>
          <a:lstStyle/>
          <a:p>
            <a:pPr marL="406400" marR="0" lvl="0" indent="-342900" algn="l" rtl="0">
              <a:lnSpc>
                <a:spcPct val="90000"/>
              </a:lnSpc>
              <a:spcBef>
                <a:spcPts val="750"/>
              </a:spcBef>
              <a:spcAft>
                <a:spcPts val="0"/>
              </a:spcAft>
              <a:buClr>
                <a:srgbClr val="391B76"/>
              </a:buClr>
              <a:buSzPct val="90000"/>
            </a:pPr>
            <a:r>
              <a:rPr lang="en-US" sz="2400" dirty="0">
                <a:solidFill>
                  <a:srgbClr val="391B76"/>
                </a:solidFill>
                <a:latin typeface="Calibri"/>
                <a:ea typeface="Calibri"/>
                <a:cs typeface="Calibri"/>
                <a:sym typeface="Calibri"/>
              </a:rPr>
              <a:t>Long Service Leave will be calculated based on an Employee's FTE immediately before the Long Service Leave except:</a:t>
            </a:r>
          </a:p>
          <a:p>
            <a:pPr marL="914400" marR="0" lvl="1" indent="-342900" algn="l" rtl="0">
              <a:lnSpc>
                <a:spcPct val="90000"/>
              </a:lnSpc>
              <a:spcBef>
                <a:spcPts val="750"/>
              </a:spcBef>
              <a:spcAft>
                <a:spcPts val="0"/>
              </a:spcAft>
              <a:buClr>
                <a:srgbClr val="391B76"/>
              </a:buClr>
              <a:buSzPct val="90000"/>
            </a:pPr>
            <a:r>
              <a:rPr lang="en-US" dirty="0">
                <a:solidFill>
                  <a:srgbClr val="391B76"/>
                </a:solidFill>
                <a:latin typeface="Calibri"/>
                <a:ea typeface="Calibri"/>
                <a:cs typeface="Calibri"/>
                <a:sym typeface="Calibri"/>
              </a:rPr>
              <a:t>where their FTE changed in the 104 weeks immediately before the Leave.</a:t>
            </a:r>
          </a:p>
          <a:p>
            <a:pPr marL="914400" marR="0" lvl="1" indent="-342900" algn="l" rtl="0">
              <a:lnSpc>
                <a:spcPct val="90000"/>
              </a:lnSpc>
              <a:spcBef>
                <a:spcPts val="750"/>
              </a:spcBef>
              <a:spcAft>
                <a:spcPts val="0"/>
              </a:spcAft>
              <a:buClr>
                <a:srgbClr val="391B76"/>
              </a:buClr>
              <a:buSzPct val="90000"/>
            </a:pPr>
            <a:r>
              <a:rPr lang="en-US" dirty="0">
                <a:solidFill>
                  <a:srgbClr val="391B76"/>
                </a:solidFill>
                <a:latin typeface="Calibri"/>
                <a:ea typeface="Calibri"/>
                <a:cs typeface="Calibri"/>
                <a:sym typeface="Calibri"/>
              </a:rPr>
              <a:t>In this instance, their applicable weekly hours of work will be calculated in accordance with the Long Service Leave Act. </a:t>
            </a:r>
            <a:endParaRPr lang="en-US" b="0" i="0" u="none" strike="noStrike" cap="none" dirty="0">
              <a:solidFill>
                <a:srgbClr val="391B76"/>
              </a:solidFill>
              <a:latin typeface="Calibri"/>
              <a:ea typeface="Calibri"/>
              <a:cs typeface="Calibri"/>
              <a:sym typeface="Calibri"/>
            </a:endParaRPr>
          </a:p>
          <a:p>
            <a:endParaRPr lang="en-AU" dirty="0"/>
          </a:p>
        </p:txBody>
      </p:sp>
      <p:pic>
        <p:nvPicPr>
          <p:cNvPr id="5" name="Google Shape;219;p32">
            <a:extLst>
              <a:ext uri="{FF2B5EF4-FFF2-40B4-BE49-F238E27FC236}">
                <a16:creationId xmlns:a16="http://schemas.microsoft.com/office/drawing/2014/main" id="{D8490147-3A20-B16F-1B04-10893B56101A}"/>
              </a:ext>
            </a:extLst>
          </p:cNvPr>
          <p:cNvPicPr preferRelativeResize="0">
            <a:picLocks noGrp="1"/>
          </p:cNvPicPr>
          <p:nvPr>
            <p:ph sz="half" idx="1"/>
          </p:nvPr>
        </p:nvPicPr>
        <p:blipFill rotWithShape="1">
          <a:blip r:embed="rId3">
            <a:alphaModFix amt="50000"/>
          </a:blip>
          <a:srcRect l="29033" t="17871" r="27870"/>
          <a:stretch/>
        </p:blipFill>
        <p:spPr>
          <a:xfrm>
            <a:off x="1399352" y="1825625"/>
            <a:ext cx="4059296" cy="4351338"/>
          </a:xfrm>
          <a:prstGeom prst="rect">
            <a:avLst/>
          </a:prstGeom>
          <a:noFill/>
          <a:ln>
            <a:noFill/>
          </a:ln>
        </p:spPr>
      </p:pic>
    </p:spTree>
    <p:extLst>
      <p:ext uri="{BB962C8B-B14F-4D97-AF65-F5344CB8AC3E}">
        <p14:creationId xmlns:p14="http://schemas.microsoft.com/office/powerpoint/2010/main" val="3572458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67A4-A87F-1E33-004A-D15C7A8AFA98}"/>
              </a:ext>
            </a:extLst>
          </p:cNvPr>
          <p:cNvSpPr>
            <a:spLocks noGrp="1"/>
          </p:cNvSpPr>
          <p:nvPr>
            <p:ph type="title"/>
          </p:nvPr>
        </p:nvSpPr>
        <p:spPr/>
        <p:txBody>
          <a:bodyPr/>
          <a:lstStyle/>
          <a:p>
            <a:pPr algn="ctr"/>
            <a:r>
              <a:rPr lang="en-US" dirty="0"/>
              <a:t>Other Leave</a:t>
            </a:r>
            <a:endParaRPr lang="en-AU" dirty="0"/>
          </a:p>
        </p:txBody>
      </p:sp>
      <p:sp>
        <p:nvSpPr>
          <p:cNvPr id="3" name="Content Placeholder 2">
            <a:extLst>
              <a:ext uri="{FF2B5EF4-FFF2-40B4-BE49-F238E27FC236}">
                <a16:creationId xmlns:a16="http://schemas.microsoft.com/office/drawing/2014/main" id="{E803FD57-D80A-DE01-1D40-394163D0041A}"/>
              </a:ext>
            </a:extLst>
          </p:cNvPr>
          <p:cNvSpPr>
            <a:spLocks noGrp="1"/>
          </p:cNvSpPr>
          <p:nvPr>
            <p:ph idx="1"/>
          </p:nvPr>
        </p:nvSpPr>
        <p:spPr/>
        <p:txBody>
          <a:bodyPr/>
          <a:lstStyle/>
          <a:p>
            <a:pPr marR="0" lvl="0" algn="l" rtl="0">
              <a:lnSpc>
                <a:spcPct val="90000"/>
              </a:lnSpc>
              <a:spcBef>
                <a:spcPts val="750"/>
              </a:spcBef>
              <a:spcAft>
                <a:spcPts val="0"/>
              </a:spcAft>
              <a:buClr>
                <a:srgbClr val="391B76"/>
              </a:buClr>
            </a:pPr>
            <a:r>
              <a:rPr lang="en-US" sz="2800" b="1" dirty="0">
                <a:solidFill>
                  <a:srgbClr val="391B76"/>
                </a:solidFill>
                <a:latin typeface="Calibri"/>
                <a:ea typeface="Calibri"/>
                <a:cs typeface="Calibri"/>
                <a:sym typeface="Calibri"/>
              </a:rPr>
              <a:t>Family and Domestic Violence Leave</a:t>
            </a:r>
          </a:p>
          <a:p>
            <a:pPr marL="520700" marR="0" lvl="0" indent="-457200" algn="l" rtl="0">
              <a:lnSpc>
                <a:spcPct val="90000"/>
              </a:lnSpc>
              <a:spcBef>
                <a:spcPts val="750"/>
              </a:spcBef>
              <a:spcAft>
                <a:spcPts val="0"/>
              </a:spcAft>
              <a:buClr>
                <a:srgbClr val="391B76"/>
              </a:buClr>
              <a:buSzPts val="1800"/>
            </a:pPr>
            <a:r>
              <a:rPr lang="en-US" sz="2800" dirty="0">
                <a:solidFill>
                  <a:srgbClr val="391B76"/>
                </a:solidFill>
                <a:latin typeface="Calibri"/>
                <a:ea typeface="Calibri"/>
                <a:cs typeface="Calibri"/>
                <a:sym typeface="Calibri"/>
              </a:rPr>
              <a:t>Staff now have access to 20 days of paid family and domestic violence leave for all categories of employees (except Casual staff who will have 10 paid days).</a:t>
            </a:r>
          </a:p>
          <a:p>
            <a:pPr marR="0" lvl="0" algn="l" rtl="0">
              <a:lnSpc>
                <a:spcPct val="90000"/>
              </a:lnSpc>
              <a:spcBef>
                <a:spcPts val="750"/>
              </a:spcBef>
              <a:spcAft>
                <a:spcPts val="0"/>
              </a:spcAft>
              <a:buClr>
                <a:srgbClr val="391B76"/>
              </a:buClr>
            </a:pPr>
            <a:r>
              <a:rPr lang="en-US" sz="2800" b="1" dirty="0">
                <a:solidFill>
                  <a:srgbClr val="391B76"/>
                </a:solidFill>
                <a:latin typeface="Calibri"/>
                <a:ea typeface="Calibri"/>
                <a:cs typeface="Calibri"/>
                <a:sym typeface="Calibri"/>
              </a:rPr>
              <a:t>Sexual Abuse Survivors Support</a:t>
            </a:r>
          </a:p>
          <a:p>
            <a:pPr marL="520700" marR="0" lvl="0" indent="-457200" algn="l" rtl="0">
              <a:lnSpc>
                <a:spcPct val="90000"/>
              </a:lnSpc>
              <a:spcBef>
                <a:spcPts val="750"/>
              </a:spcBef>
              <a:spcAft>
                <a:spcPts val="0"/>
              </a:spcAft>
              <a:buClr>
                <a:srgbClr val="391B76"/>
              </a:buClr>
              <a:buSzPts val="1800"/>
            </a:pPr>
            <a:r>
              <a:rPr lang="en-US" sz="2800" dirty="0">
                <a:solidFill>
                  <a:srgbClr val="391B76"/>
                </a:solidFill>
                <a:latin typeface="Calibri"/>
                <a:ea typeface="Calibri"/>
                <a:cs typeface="Calibri"/>
                <a:sym typeface="Calibri"/>
              </a:rPr>
              <a:t>Includes a new entitlement to up to 20 days' paid leave for employees, other than casual employees, who have been victims of historical sexual abuse.</a:t>
            </a:r>
            <a:endParaRPr lang="en-US" sz="2000" b="0" i="0" u="none" strike="noStrike" cap="none" dirty="0">
              <a:solidFill>
                <a:srgbClr val="391B76"/>
              </a:solidFill>
              <a:latin typeface="Arial"/>
              <a:ea typeface="Arial"/>
              <a:cs typeface="Arial"/>
              <a:sym typeface="Arial"/>
            </a:endParaRPr>
          </a:p>
          <a:p>
            <a:endParaRPr lang="en-AU" dirty="0"/>
          </a:p>
        </p:txBody>
      </p:sp>
    </p:spTree>
    <p:extLst>
      <p:ext uri="{BB962C8B-B14F-4D97-AF65-F5344CB8AC3E}">
        <p14:creationId xmlns:p14="http://schemas.microsoft.com/office/powerpoint/2010/main" val="3767627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C14B-6D6E-3425-F5FD-9F7115E8D14B}"/>
              </a:ext>
            </a:extLst>
          </p:cNvPr>
          <p:cNvSpPr>
            <a:spLocks noGrp="1"/>
          </p:cNvSpPr>
          <p:nvPr>
            <p:ph type="title"/>
          </p:nvPr>
        </p:nvSpPr>
        <p:spPr/>
        <p:txBody>
          <a:bodyPr/>
          <a:lstStyle/>
          <a:p>
            <a:pPr algn="ctr"/>
            <a:r>
              <a:rPr lang="en-US" dirty="0"/>
              <a:t>Consultative Committee </a:t>
            </a:r>
            <a:endParaRPr lang="en-AU" dirty="0"/>
          </a:p>
        </p:txBody>
      </p:sp>
      <p:sp>
        <p:nvSpPr>
          <p:cNvPr id="3" name="Content Placeholder 2">
            <a:extLst>
              <a:ext uri="{FF2B5EF4-FFF2-40B4-BE49-F238E27FC236}">
                <a16:creationId xmlns:a16="http://schemas.microsoft.com/office/drawing/2014/main" id="{13A1C1EA-0F6B-FC6C-4A72-E85A861C9F4A}"/>
              </a:ext>
            </a:extLst>
          </p:cNvPr>
          <p:cNvSpPr>
            <a:spLocks noGrp="1"/>
          </p:cNvSpPr>
          <p:nvPr>
            <p:ph idx="1"/>
          </p:nvPr>
        </p:nvSpPr>
        <p:spPr/>
        <p:txBody>
          <a:bodyPr/>
          <a:lstStyle/>
          <a:p>
            <a:pPr marL="281242" marR="0" lvl="0" indent="-285750" algn="l" rtl="0">
              <a:lnSpc>
                <a:spcPct val="90000"/>
              </a:lnSpc>
              <a:spcBef>
                <a:spcPts val="0"/>
              </a:spcBef>
              <a:spcAft>
                <a:spcPts val="0"/>
              </a:spcAft>
              <a:buClr>
                <a:srgbClr val="391B76"/>
              </a:buClr>
              <a:buSzPct val="100000"/>
            </a:pPr>
            <a:r>
              <a:rPr lang="en-US" sz="1800" dirty="0">
                <a:solidFill>
                  <a:srgbClr val="391B76"/>
                </a:solidFill>
                <a:latin typeface="Calibri"/>
                <a:ea typeface="Calibri"/>
                <a:cs typeface="Calibri"/>
                <a:sym typeface="Calibri"/>
              </a:rPr>
              <a:t>Introduction of a requirement to hold discussions in relation to the workload of non-teachers at Consultative Committee meetings. </a:t>
            </a:r>
          </a:p>
          <a:p>
            <a:pPr marL="281242" marR="0" lvl="0" indent="-285750" algn="l" rtl="0">
              <a:lnSpc>
                <a:spcPct val="90000"/>
              </a:lnSpc>
              <a:spcBef>
                <a:spcPts val="0"/>
              </a:spcBef>
              <a:spcAft>
                <a:spcPts val="0"/>
              </a:spcAft>
              <a:buClr>
                <a:srgbClr val="391B76"/>
              </a:buClr>
              <a:buSzPct val="100000"/>
            </a:pPr>
            <a:r>
              <a:rPr lang="en-US" sz="1800" dirty="0">
                <a:solidFill>
                  <a:srgbClr val="391B76"/>
                </a:solidFill>
                <a:latin typeface="Calibri"/>
                <a:ea typeface="Calibri"/>
                <a:cs typeface="Calibri"/>
                <a:sym typeface="Calibri"/>
              </a:rPr>
              <a:t>Where a principal makes a decision which is inconsistent with a proposal or recommendation (if a recommendation is made) put forward by at least three members of the Consultative Committee:</a:t>
            </a:r>
          </a:p>
          <a:p>
            <a:pPr marL="641336" marR="0" lvl="1" indent="-285750" algn="l" rtl="0">
              <a:lnSpc>
                <a:spcPct val="90000"/>
              </a:lnSpc>
              <a:spcBef>
                <a:spcPts val="0"/>
              </a:spcBef>
              <a:spcAft>
                <a:spcPts val="0"/>
              </a:spcAft>
              <a:buClr>
                <a:srgbClr val="391B76"/>
              </a:buClr>
              <a:buSzPct val="100000"/>
            </a:pPr>
            <a:r>
              <a:rPr lang="en-US" sz="1800" dirty="0">
                <a:solidFill>
                  <a:srgbClr val="391B76"/>
                </a:solidFill>
                <a:latin typeface="Calibri"/>
                <a:ea typeface="Calibri"/>
                <a:cs typeface="Calibri"/>
                <a:sym typeface="Calibri"/>
              </a:rPr>
              <a:t>the reasons for the decision will be provided in writing to staff. </a:t>
            </a:r>
          </a:p>
          <a:p>
            <a:pPr marL="641336" marR="0" lvl="1" indent="-285750" algn="l" rtl="0">
              <a:lnSpc>
                <a:spcPct val="100000"/>
              </a:lnSpc>
              <a:spcBef>
                <a:spcPts val="375"/>
              </a:spcBef>
              <a:spcAft>
                <a:spcPts val="0"/>
              </a:spcAft>
              <a:buClr>
                <a:srgbClr val="391B76"/>
              </a:buClr>
              <a:buSzPct val="100000"/>
            </a:pPr>
            <a:r>
              <a:rPr lang="en-US" sz="1800" dirty="0">
                <a:solidFill>
                  <a:srgbClr val="391B76"/>
                </a:solidFill>
                <a:latin typeface="Calibri"/>
                <a:ea typeface="Calibri"/>
                <a:cs typeface="Calibri"/>
                <a:sym typeface="Calibri"/>
              </a:rPr>
              <a:t>the decision will not be implemented until the reasons for the decision have been communicated in writing to the committee members. </a:t>
            </a:r>
          </a:p>
          <a:p>
            <a:pPr marL="281242" marR="0" lvl="0" indent="-285750" algn="l" rtl="0">
              <a:lnSpc>
                <a:spcPct val="90000"/>
              </a:lnSpc>
              <a:spcBef>
                <a:spcPts val="750"/>
              </a:spcBef>
              <a:spcAft>
                <a:spcPts val="0"/>
              </a:spcAft>
              <a:buClr>
                <a:srgbClr val="391B76"/>
              </a:buClr>
              <a:buSzPct val="100000"/>
            </a:pPr>
            <a:r>
              <a:rPr lang="en-US" sz="1800" dirty="0">
                <a:solidFill>
                  <a:srgbClr val="391B76"/>
                </a:solidFill>
                <a:latin typeface="Calibri"/>
                <a:ea typeface="Calibri"/>
                <a:cs typeface="Calibri"/>
                <a:sym typeface="Calibri"/>
              </a:rPr>
              <a:t>A record of each meeting of the Consultative Committee will be kept.</a:t>
            </a:r>
          </a:p>
          <a:p>
            <a:pPr marL="281242" marR="0" lvl="0" indent="-285750" algn="l" rtl="0">
              <a:lnSpc>
                <a:spcPct val="90000"/>
              </a:lnSpc>
              <a:spcBef>
                <a:spcPts val="750"/>
              </a:spcBef>
              <a:spcAft>
                <a:spcPts val="0"/>
              </a:spcAft>
              <a:buClr>
                <a:srgbClr val="391B76"/>
              </a:buClr>
              <a:buSzPct val="100000"/>
            </a:pPr>
            <a:r>
              <a:rPr lang="en-US" sz="1800" dirty="0">
                <a:solidFill>
                  <a:srgbClr val="391B76"/>
                </a:solidFill>
                <a:latin typeface="Calibri"/>
                <a:ea typeface="Calibri"/>
                <a:cs typeface="Calibri"/>
                <a:sym typeface="Calibri"/>
              </a:rPr>
              <a:t>The Consultative Committee will be enabled to provide recommendations/proposals prior to the principal making decisions on matters covered by the Consultative Committee</a:t>
            </a:r>
          </a:p>
          <a:p>
            <a:pPr marL="281242" marR="0" lvl="0" indent="-285750" algn="l" rtl="0">
              <a:lnSpc>
                <a:spcPct val="90000"/>
              </a:lnSpc>
              <a:spcBef>
                <a:spcPts val="750"/>
              </a:spcBef>
              <a:spcAft>
                <a:spcPts val="0"/>
              </a:spcAft>
              <a:buClr>
                <a:srgbClr val="391B76"/>
              </a:buClr>
              <a:buSzPct val="100000"/>
            </a:pPr>
            <a:r>
              <a:rPr lang="en-US" sz="1800" dirty="0">
                <a:solidFill>
                  <a:srgbClr val="391B76"/>
                </a:solidFill>
                <a:latin typeface="Calibri"/>
                <a:ea typeface="Calibri"/>
                <a:cs typeface="Calibri"/>
                <a:sym typeface="Calibri"/>
              </a:rPr>
              <a:t>Paid leave for union training on the Consultative Committee for employee representatives, provided that:</a:t>
            </a:r>
          </a:p>
          <a:p>
            <a:pPr marL="641336" marR="0" lvl="1" indent="-285750" algn="l" rtl="0">
              <a:lnSpc>
                <a:spcPct val="90000"/>
              </a:lnSpc>
              <a:spcBef>
                <a:spcPts val="750"/>
              </a:spcBef>
              <a:spcAft>
                <a:spcPts val="0"/>
              </a:spcAft>
              <a:buClr>
                <a:srgbClr val="391B76"/>
              </a:buClr>
              <a:buSzPts val="1600"/>
            </a:pPr>
            <a:r>
              <a:rPr lang="en-US" sz="1800" dirty="0">
                <a:solidFill>
                  <a:srgbClr val="391B76"/>
                </a:solidFill>
                <a:latin typeface="Calibri"/>
                <a:ea typeface="Calibri"/>
                <a:cs typeface="Calibri"/>
                <a:sym typeface="Calibri"/>
              </a:rPr>
              <a:t>The training is to be taken at a time mutually agreed with the Principal</a:t>
            </a:r>
          </a:p>
          <a:p>
            <a:pPr marL="641336" marR="0" lvl="1" indent="-285750" algn="l" rtl="0">
              <a:lnSpc>
                <a:spcPct val="90000"/>
              </a:lnSpc>
              <a:spcBef>
                <a:spcPts val="750"/>
              </a:spcBef>
              <a:spcAft>
                <a:spcPts val="0"/>
              </a:spcAft>
              <a:buClr>
                <a:srgbClr val="391B76"/>
              </a:buClr>
              <a:buSzPts val="1600"/>
            </a:pPr>
            <a:r>
              <a:rPr lang="en-US" sz="1800" dirty="0">
                <a:solidFill>
                  <a:srgbClr val="391B76"/>
                </a:solidFill>
                <a:latin typeface="Calibri"/>
                <a:ea typeface="Calibri"/>
                <a:cs typeface="Calibri"/>
                <a:sym typeface="Calibri"/>
              </a:rPr>
              <a:t>It is limited to one day per school year for each member; and</a:t>
            </a:r>
          </a:p>
          <a:p>
            <a:pPr marL="641336" marR="0" lvl="1" indent="-285750" algn="l" rtl="0">
              <a:lnSpc>
                <a:spcPct val="90000"/>
              </a:lnSpc>
              <a:spcBef>
                <a:spcPts val="750"/>
              </a:spcBef>
              <a:spcAft>
                <a:spcPts val="0"/>
              </a:spcAft>
              <a:buClr>
                <a:srgbClr val="391B76"/>
              </a:buClr>
              <a:buSzPts val="1600"/>
            </a:pPr>
            <a:r>
              <a:rPr lang="en-US" sz="1800" dirty="0">
                <a:solidFill>
                  <a:srgbClr val="391B76"/>
                </a:solidFill>
                <a:latin typeface="Calibri"/>
                <a:ea typeface="Calibri"/>
                <a:cs typeface="Calibri"/>
                <a:sym typeface="Calibri"/>
              </a:rPr>
              <a:t>The training leave is non-cumulative</a:t>
            </a:r>
            <a:r>
              <a:rPr lang="en-US" sz="1800" b="0" i="0" u="none" strike="noStrike" cap="none" dirty="0">
                <a:solidFill>
                  <a:srgbClr val="391B76"/>
                </a:solidFill>
                <a:latin typeface="Calibri"/>
                <a:ea typeface="Calibri"/>
                <a:cs typeface="Calibri"/>
                <a:sym typeface="Calibri"/>
              </a:rPr>
              <a:t> </a:t>
            </a:r>
            <a:endParaRPr lang="en-US" sz="1800" b="0" i="0" u="none" strike="noStrike" cap="none" dirty="0">
              <a:solidFill>
                <a:srgbClr val="391B76"/>
              </a:solidFill>
              <a:latin typeface="Arial"/>
              <a:ea typeface="Arial"/>
              <a:cs typeface="Arial"/>
              <a:sym typeface="Arial"/>
            </a:endParaRPr>
          </a:p>
          <a:p>
            <a:endParaRPr lang="en-AU" dirty="0"/>
          </a:p>
        </p:txBody>
      </p:sp>
    </p:spTree>
    <p:extLst>
      <p:ext uri="{BB962C8B-B14F-4D97-AF65-F5344CB8AC3E}">
        <p14:creationId xmlns:p14="http://schemas.microsoft.com/office/powerpoint/2010/main" val="403974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2F22-DB00-8365-AD4C-7391E77D62A3}"/>
              </a:ext>
            </a:extLst>
          </p:cNvPr>
          <p:cNvSpPr>
            <a:spLocks noGrp="1"/>
          </p:cNvSpPr>
          <p:nvPr>
            <p:ph type="title"/>
          </p:nvPr>
        </p:nvSpPr>
        <p:spPr>
          <a:xfrm>
            <a:off x="831850" y="1709739"/>
            <a:ext cx="10515600" cy="2373164"/>
          </a:xfrm>
        </p:spPr>
        <p:txBody>
          <a:bodyPr/>
          <a:lstStyle/>
          <a:p>
            <a:r>
              <a:rPr lang="en-US" dirty="0"/>
              <a:t>Teacher Workload Improvements</a:t>
            </a:r>
            <a:endParaRPr lang="en-AU" dirty="0"/>
          </a:p>
        </p:txBody>
      </p:sp>
    </p:spTree>
    <p:extLst>
      <p:ext uri="{BB962C8B-B14F-4D97-AF65-F5344CB8AC3E}">
        <p14:creationId xmlns:p14="http://schemas.microsoft.com/office/powerpoint/2010/main" val="11642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CAF-6893-1CCC-0F10-C42CB7DBD7E9}"/>
              </a:ext>
            </a:extLst>
          </p:cNvPr>
          <p:cNvSpPr>
            <a:spLocks noGrp="1"/>
          </p:cNvSpPr>
          <p:nvPr>
            <p:ph type="title"/>
          </p:nvPr>
        </p:nvSpPr>
        <p:spPr/>
        <p:txBody>
          <a:bodyPr/>
          <a:lstStyle/>
          <a:p>
            <a:pPr algn="ctr"/>
            <a:r>
              <a:rPr lang="en-US" dirty="0"/>
              <a:t>Teacher Workload Improvements</a:t>
            </a:r>
            <a:endParaRPr lang="en-AU" dirty="0"/>
          </a:p>
        </p:txBody>
      </p:sp>
      <p:sp>
        <p:nvSpPr>
          <p:cNvPr id="3" name="Content Placeholder 2">
            <a:extLst>
              <a:ext uri="{FF2B5EF4-FFF2-40B4-BE49-F238E27FC236}">
                <a16:creationId xmlns:a16="http://schemas.microsoft.com/office/drawing/2014/main" id="{64729B5E-6B77-9CED-583B-5A4A64BA81B1}"/>
              </a:ext>
            </a:extLst>
          </p:cNvPr>
          <p:cNvSpPr>
            <a:spLocks noGrp="1"/>
          </p:cNvSpPr>
          <p:nvPr>
            <p:ph idx="1"/>
          </p:nvPr>
        </p:nvSpPr>
        <p:spPr/>
        <p:txBody>
          <a:bodyPr>
            <a:normAutofit fontScale="77500" lnSpcReduction="20000"/>
          </a:bodyPr>
          <a:lstStyle/>
          <a:p>
            <a:pPr marL="0" marR="0" lvl="0" indent="0" algn="l" rtl="0">
              <a:lnSpc>
                <a:spcPct val="90000"/>
              </a:lnSpc>
              <a:spcBef>
                <a:spcPts val="0"/>
              </a:spcBef>
              <a:spcAft>
                <a:spcPts val="0"/>
              </a:spcAft>
              <a:buClr>
                <a:srgbClr val="595959"/>
              </a:buClr>
              <a:buSzPts val="1800"/>
              <a:buFont typeface="Arial"/>
              <a:buNone/>
            </a:pPr>
            <a:r>
              <a:rPr lang="en-US" sz="2800" dirty="0">
                <a:solidFill>
                  <a:srgbClr val="391B76"/>
                </a:solidFill>
                <a:latin typeface="Calibri"/>
                <a:ea typeface="Calibri"/>
                <a:cs typeface="Calibri"/>
                <a:sym typeface="Calibri"/>
              </a:rPr>
              <a:t>Teacher workload improvements include:</a:t>
            </a:r>
          </a:p>
          <a:p>
            <a:pPr marL="457200" marR="0" lvl="0" indent="-342900" algn="l" rtl="0">
              <a:lnSpc>
                <a:spcPct val="115000"/>
              </a:lnSpc>
              <a:spcBef>
                <a:spcPts val="750"/>
              </a:spcBef>
              <a:spcAft>
                <a:spcPts val="0"/>
              </a:spcAft>
              <a:buClr>
                <a:srgbClr val="391B76"/>
              </a:buClr>
              <a:buSzPts val="1800"/>
              <a:buFont typeface="Calibri"/>
              <a:buChar char="●"/>
            </a:pPr>
            <a:r>
              <a:rPr lang="en-US" sz="2800" dirty="0">
                <a:solidFill>
                  <a:srgbClr val="391B76"/>
                </a:solidFill>
                <a:latin typeface="Calibri"/>
                <a:ea typeface="Calibri"/>
                <a:cs typeface="Calibri"/>
                <a:sym typeface="Calibri"/>
              </a:rPr>
              <a:t>Maximum SCT for teachers to reduce by 1 hour in 2023 and a further 30 minutes in 2024</a:t>
            </a:r>
          </a:p>
          <a:p>
            <a:pPr marL="457200" marR="0" lvl="0" indent="-342900" algn="l" rtl="0">
              <a:lnSpc>
                <a:spcPct val="115000"/>
              </a:lnSpc>
              <a:spcBef>
                <a:spcPts val="0"/>
              </a:spcBef>
              <a:spcAft>
                <a:spcPts val="0"/>
              </a:spcAft>
              <a:buClr>
                <a:srgbClr val="391B76"/>
              </a:buClr>
              <a:buSzPts val="1800"/>
              <a:buFont typeface="Calibri"/>
              <a:buChar char="●"/>
            </a:pPr>
            <a:r>
              <a:rPr lang="en-US" sz="2800" dirty="0">
                <a:solidFill>
                  <a:srgbClr val="391B76"/>
                </a:solidFill>
                <a:latin typeface="Calibri"/>
                <a:ea typeface="Calibri"/>
                <a:cs typeface="Calibri"/>
                <a:sym typeface="Calibri"/>
              </a:rPr>
              <a:t>Allocation of teacher work with the introduction of the 30+8 model.</a:t>
            </a:r>
          </a:p>
          <a:p>
            <a:pPr marL="457200" marR="0" lvl="0" indent="-342900" algn="l" rtl="0">
              <a:lnSpc>
                <a:spcPct val="115000"/>
              </a:lnSpc>
              <a:spcBef>
                <a:spcPts val="0"/>
              </a:spcBef>
              <a:spcAft>
                <a:spcPts val="0"/>
              </a:spcAft>
              <a:buClr>
                <a:srgbClr val="391B76"/>
              </a:buClr>
              <a:buSzPts val="1800"/>
              <a:buFont typeface="Calibri"/>
              <a:buChar char="●"/>
            </a:pPr>
            <a:r>
              <a:rPr lang="en-US" sz="2800" dirty="0">
                <a:solidFill>
                  <a:srgbClr val="391B76"/>
                </a:solidFill>
                <a:latin typeface="Calibri"/>
                <a:ea typeface="Calibri"/>
                <a:cs typeface="Calibri"/>
                <a:sym typeface="Calibri"/>
              </a:rPr>
              <a:t>Restrictions on directing duties during the instructional time of the day when the teacher is not teaching.</a:t>
            </a:r>
          </a:p>
          <a:p>
            <a:pPr marL="457200" marR="0" lvl="0" indent="-342900" algn="l" rtl="0">
              <a:lnSpc>
                <a:spcPct val="115000"/>
              </a:lnSpc>
              <a:spcBef>
                <a:spcPts val="0"/>
              </a:spcBef>
              <a:spcAft>
                <a:spcPts val="0"/>
              </a:spcAft>
              <a:buClr>
                <a:srgbClr val="391B76"/>
              </a:buClr>
              <a:buSzPts val="1800"/>
              <a:buFont typeface="Calibri"/>
              <a:buChar char="●"/>
            </a:pPr>
            <a:r>
              <a:rPr lang="en-US" sz="2800" dirty="0">
                <a:solidFill>
                  <a:srgbClr val="391B76"/>
                </a:solidFill>
                <a:latin typeface="Calibri"/>
                <a:ea typeface="Calibri"/>
                <a:cs typeface="Calibri"/>
                <a:sym typeface="Calibri"/>
              </a:rPr>
              <a:t>A cap on meetings outside the school day to a maximum of two per week for one hour each.</a:t>
            </a:r>
          </a:p>
          <a:p>
            <a:pPr marL="457200" marR="0" lvl="0" indent="-342900" algn="l" rtl="0">
              <a:lnSpc>
                <a:spcPct val="115000"/>
              </a:lnSpc>
              <a:spcBef>
                <a:spcPts val="0"/>
              </a:spcBef>
              <a:spcAft>
                <a:spcPts val="0"/>
              </a:spcAft>
              <a:buClr>
                <a:srgbClr val="391B76"/>
              </a:buClr>
              <a:buSzPts val="1800"/>
              <a:buFont typeface="Calibri"/>
              <a:buChar char="●"/>
            </a:pPr>
            <a:r>
              <a:rPr lang="en-US" sz="2800" dirty="0">
                <a:solidFill>
                  <a:srgbClr val="391B76"/>
                </a:solidFill>
                <a:latin typeface="Calibri"/>
                <a:ea typeface="Calibri"/>
                <a:cs typeface="Calibri"/>
                <a:sym typeface="Calibri"/>
              </a:rPr>
              <a:t>Time in lieu for structured and directed school activities outside the school day in any week exceeding 38 hours for a full-time teacher(pro-rata for part-time teachers).</a:t>
            </a:r>
          </a:p>
          <a:p>
            <a:pPr marL="457200" marR="0" lvl="0" indent="-342900" algn="l" rtl="0">
              <a:lnSpc>
                <a:spcPct val="115000"/>
              </a:lnSpc>
              <a:spcBef>
                <a:spcPts val="0"/>
              </a:spcBef>
              <a:spcAft>
                <a:spcPts val="0"/>
              </a:spcAft>
              <a:buClr>
                <a:srgbClr val="391B76"/>
              </a:buClr>
              <a:buSzPts val="1800"/>
              <a:buFont typeface="Calibri"/>
              <a:buChar char="●"/>
            </a:pPr>
            <a:r>
              <a:rPr lang="en-US" sz="2800" dirty="0">
                <a:solidFill>
                  <a:srgbClr val="391B76"/>
                </a:solidFill>
                <a:latin typeface="Calibri"/>
                <a:ea typeface="Calibri"/>
                <a:cs typeface="Calibri"/>
                <a:sym typeface="Calibri"/>
              </a:rPr>
              <a:t>Continuation of Professional Practice Time with 10 hours (2 days) available in 2023, and five hours (1 day) available in 2024, and 2025.</a:t>
            </a:r>
            <a:endParaRPr lang="en-US" sz="2000" b="0" i="0" u="none" strike="noStrike" cap="none" dirty="0">
              <a:solidFill>
                <a:srgbClr val="391B76"/>
              </a:solidFill>
              <a:latin typeface="Arial"/>
              <a:ea typeface="Arial"/>
              <a:cs typeface="Arial"/>
              <a:sym typeface="Arial"/>
            </a:endParaRPr>
          </a:p>
          <a:p>
            <a:endParaRPr lang="en-AU" dirty="0"/>
          </a:p>
        </p:txBody>
      </p:sp>
    </p:spTree>
    <p:extLst>
      <p:ext uri="{BB962C8B-B14F-4D97-AF65-F5344CB8AC3E}">
        <p14:creationId xmlns:p14="http://schemas.microsoft.com/office/powerpoint/2010/main" val="2751860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9F77E-083E-4A64-1D87-600C23582017}"/>
              </a:ext>
            </a:extLst>
          </p:cNvPr>
          <p:cNvSpPr>
            <a:spLocks noGrp="1"/>
          </p:cNvSpPr>
          <p:nvPr>
            <p:ph type="title"/>
          </p:nvPr>
        </p:nvSpPr>
        <p:spPr/>
        <p:txBody>
          <a:bodyPr/>
          <a:lstStyle/>
          <a:p>
            <a:pPr algn="ctr"/>
            <a:r>
              <a:rPr lang="en-US" dirty="0"/>
              <a:t>Employer Workload Commitments </a:t>
            </a:r>
            <a:endParaRPr lang="en-AU" dirty="0"/>
          </a:p>
        </p:txBody>
      </p:sp>
      <p:sp>
        <p:nvSpPr>
          <p:cNvPr id="3" name="Content Placeholder 2">
            <a:extLst>
              <a:ext uri="{FF2B5EF4-FFF2-40B4-BE49-F238E27FC236}">
                <a16:creationId xmlns:a16="http://schemas.microsoft.com/office/drawing/2014/main" id="{8A5997A3-270E-1F2B-02CA-13E4289DFD5B}"/>
              </a:ext>
            </a:extLst>
          </p:cNvPr>
          <p:cNvSpPr>
            <a:spLocks noGrp="1"/>
          </p:cNvSpPr>
          <p:nvPr>
            <p:ph idx="1"/>
          </p:nvPr>
        </p:nvSpPr>
        <p:spPr/>
        <p:txBody>
          <a:bodyPr>
            <a:normAutofit fontScale="77500" lnSpcReduction="20000"/>
          </a:bodyPr>
          <a:lstStyle/>
          <a:p>
            <a:pPr marL="72073" marR="0" lvl="0" indent="0" algn="l" rtl="0">
              <a:lnSpc>
                <a:spcPct val="90000"/>
              </a:lnSpc>
              <a:spcBef>
                <a:spcPts val="750"/>
              </a:spcBef>
              <a:spcAft>
                <a:spcPts val="0"/>
              </a:spcAft>
              <a:buClr>
                <a:srgbClr val="391B76"/>
              </a:buClr>
              <a:buSzPct val="100000"/>
              <a:buNone/>
            </a:pPr>
            <a:r>
              <a:rPr lang="en-US" sz="2800" dirty="0">
                <a:solidFill>
                  <a:srgbClr val="391B76"/>
                </a:solidFill>
                <a:latin typeface="Calibri"/>
                <a:ea typeface="Calibri"/>
                <a:cs typeface="Calibri"/>
                <a:sym typeface="Calibri"/>
              </a:rPr>
              <a:t>The parties are committed to working together in developing strategies to support the workload of teachers and principals, this includes: </a:t>
            </a:r>
          </a:p>
          <a:p>
            <a:pPr marL="342900" marR="0" lvl="0" indent="-270827" algn="l" rtl="0">
              <a:lnSpc>
                <a:spcPct val="90000"/>
              </a:lnSpc>
              <a:spcBef>
                <a:spcPts val="750"/>
              </a:spcBef>
              <a:spcAft>
                <a:spcPts val="0"/>
              </a:spcAft>
              <a:buClr>
                <a:srgbClr val="391B76"/>
              </a:buClr>
              <a:buSzPct val="100000"/>
              <a:buFont typeface="Calibri"/>
              <a:buChar char="●"/>
            </a:pPr>
            <a:r>
              <a:rPr lang="en-US" sz="2800" dirty="0">
                <a:solidFill>
                  <a:srgbClr val="391B76"/>
                </a:solidFill>
                <a:latin typeface="Calibri"/>
                <a:ea typeface="Calibri"/>
                <a:cs typeface="Calibri"/>
                <a:sym typeface="Calibri"/>
              </a:rPr>
              <a:t>Strategically planning school based and employer based calendars to support the workload of teachers and principals during peak periods.</a:t>
            </a:r>
          </a:p>
          <a:p>
            <a:pPr marL="342900" marR="0" lvl="0" indent="-270827" algn="l" rtl="0">
              <a:lnSpc>
                <a:spcPct val="90000"/>
              </a:lnSpc>
              <a:spcBef>
                <a:spcPts val="750"/>
              </a:spcBef>
              <a:spcAft>
                <a:spcPts val="0"/>
              </a:spcAft>
              <a:buClr>
                <a:srgbClr val="391B76"/>
              </a:buClr>
              <a:buSzPct val="100000"/>
              <a:buFont typeface="Calibri"/>
              <a:buChar char="●"/>
            </a:pPr>
            <a:r>
              <a:rPr lang="en-US" sz="2800" dirty="0">
                <a:solidFill>
                  <a:srgbClr val="391B76"/>
                </a:solidFill>
                <a:latin typeface="Calibri"/>
                <a:ea typeface="Calibri"/>
                <a:cs typeface="Calibri"/>
                <a:sym typeface="Calibri"/>
              </a:rPr>
              <a:t>Fostering collaboration at schools and between schools to enable the sharing of resources and teaching materials. </a:t>
            </a:r>
          </a:p>
          <a:p>
            <a:pPr marL="342900" marR="0" lvl="0" indent="-270827" algn="l" rtl="0">
              <a:lnSpc>
                <a:spcPct val="90000"/>
              </a:lnSpc>
              <a:spcBef>
                <a:spcPts val="750"/>
              </a:spcBef>
              <a:spcAft>
                <a:spcPts val="0"/>
              </a:spcAft>
              <a:buClr>
                <a:srgbClr val="391B76"/>
              </a:buClr>
              <a:buSzPct val="100000"/>
              <a:buFont typeface="Calibri"/>
              <a:buChar char="●"/>
            </a:pPr>
            <a:r>
              <a:rPr lang="en-US" sz="2800" dirty="0">
                <a:solidFill>
                  <a:srgbClr val="391B76"/>
                </a:solidFill>
                <a:latin typeface="Calibri"/>
                <a:ea typeface="Calibri"/>
                <a:cs typeface="Calibri"/>
                <a:sym typeface="Calibri"/>
              </a:rPr>
              <a:t>Developing best practice guidelines for schools on the management of NCCD Data collection and input.</a:t>
            </a:r>
          </a:p>
          <a:p>
            <a:pPr marL="342900" marR="0" lvl="0" indent="-270827" algn="l" rtl="0">
              <a:lnSpc>
                <a:spcPct val="90000"/>
              </a:lnSpc>
              <a:spcBef>
                <a:spcPts val="750"/>
              </a:spcBef>
              <a:spcAft>
                <a:spcPts val="0"/>
              </a:spcAft>
              <a:buClr>
                <a:srgbClr val="391B76"/>
              </a:buClr>
              <a:buSzPct val="100000"/>
              <a:buFont typeface="Calibri"/>
              <a:buChar char="●"/>
            </a:pPr>
            <a:r>
              <a:rPr lang="en-US" sz="2800" dirty="0">
                <a:solidFill>
                  <a:srgbClr val="391B76"/>
                </a:solidFill>
                <a:latin typeface="Calibri"/>
                <a:ea typeface="Calibri"/>
                <a:cs typeface="Calibri"/>
                <a:sym typeface="Calibri"/>
              </a:rPr>
              <a:t>Using purposeful communication to ensure efficient use of emails, meetings and other communication tools. </a:t>
            </a:r>
          </a:p>
          <a:p>
            <a:pPr marL="342900" marR="0" lvl="0" indent="-270827" algn="l" rtl="0">
              <a:lnSpc>
                <a:spcPct val="90000"/>
              </a:lnSpc>
              <a:spcBef>
                <a:spcPts val="750"/>
              </a:spcBef>
              <a:spcAft>
                <a:spcPts val="0"/>
              </a:spcAft>
              <a:buClr>
                <a:srgbClr val="391B76"/>
              </a:buClr>
              <a:buSzPct val="100000"/>
              <a:buFont typeface="Calibri"/>
              <a:buChar char="●"/>
            </a:pPr>
            <a:r>
              <a:rPr lang="en-US" sz="2800" dirty="0">
                <a:solidFill>
                  <a:srgbClr val="391B76"/>
                </a:solidFill>
                <a:latin typeface="Calibri"/>
                <a:ea typeface="Calibri"/>
                <a:cs typeface="Calibri"/>
                <a:sym typeface="Calibri"/>
              </a:rPr>
              <a:t>Promoting clear boundary setting for teachers and principals through consistent communication and email policies </a:t>
            </a:r>
          </a:p>
          <a:p>
            <a:pPr marL="342900" marR="0" lvl="0" indent="-270827" algn="l" rtl="0">
              <a:lnSpc>
                <a:spcPct val="90000"/>
              </a:lnSpc>
              <a:spcBef>
                <a:spcPts val="750"/>
              </a:spcBef>
              <a:spcAft>
                <a:spcPts val="0"/>
              </a:spcAft>
              <a:buClr>
                <a:srgbClr val="391B76"/>
              </a:buClr>
              <a:buSzPct val="100000"/>
              <a:buFont typeface="Calibri"/>
              <a:buChar char="●"/>
            </a:pPr>
            <a:r>
              <a:rPr lang="en-US" sz="2800" dirty="0">
                <a:solidFill>
                  <a:srgbClr val="391B76"/>
                </a:solidFill>
                <a:latin typeface="Calibri"/>
                <a:ea typeface="Calibri"/>
                <a:cs typeface="Calibri"/>
                <a:sym typeface="Calibri"/>
              </a:rPr>
              <a:t>Reviewing and considering the best ways to manage time spent on non-teaching tasks to ensure that teachers can focus on teaching and learning.</a:t>
            </a:r>
          </a:p>
          <a:p>
            <a:pPr marL="342900" marR="0" lvl="0" indent="-270827" algn="l" rtl="0">
              <a:lnSpc>
                <a:spcPct val="90000"/>
              </a:lnSpc>
              <a:spcBef>
                <a:spcPts val="750"/>
              </a:spcBef>
              <a:spcAft>
                <a:spcPts val="0"/>
              </a:spcAft>
              <a:buClr>
                <a:srgbClr val="391B76"/>
              </a:buClr>
              <a:buSzPct val="100000"/>
              <a:buFont typeface="Calibri"/>
              <a:buChar char="●"/>
            </a:pPr>
            <a:r>
              <a:rPr lang="en-US" sz="2800" dirty="0">
                <a:solidFill>
                  <a:srgbClr val="391B76"/>
                </a:solidFill>
                <a:latin typeface="Calibri"/>
                <a:ea typeface="Calibri"/>
                <a:cs typeface="Calibri"/>
                <a:sym typeface="Calibri"/>
              </a:rPr>
              <a:t>Developing guidelines to support teachers and principals manage their time effectively</a:t>
            </a:r>
            <a:r>
              <a:rPr lang="en-US" sz="2800" dirty="0">
                <a:solidFill>
                  <a:srgbClr val="1F4E79"/>
                </a:solidFill>
                <a:latin typeface="Calibri"/>
                <a:ea typeface="Calibri"/>
                <a:cs typeface="Calibri"/>
                <a:sym typeface="Calibri"/>
              </a:rPr>
              <a:t>. </a:t>
            </a:r>
            <a:endParaRPr lang="en-US" sz="2000" b="0" i="0" u="none" strike="noStrike" cap="none" dirty="0">
              <a:solidFill>
                <a:srgbClr val="000000"/>
              </a:solidFill>
              <a:latin typeface="Arial"/>
              <a:ea typeface="Arial"/>
              <a:cs typeface="Arial"/>
              <a:sym typeface="Arial"/>
            </a:endParaRPr>
          </a:p>
          <a:p>
            <a:endParaRPr lang="en-AU" dirty="0"/>
          </a:p>
        </p:txBody>
      </p:sp>
    </p:spTree>
    <p:extLst>
      <p:ext uri="{BB962C8B-B14F-4D97-AF65-F5344CB8AC3E}">
        <p14:creationId xmlns:p14="http://schemas.microsoft.com/office/powerpoint/2010/main" val="2906232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AC8E-033B-B10D-E8B8-7C2360108203}"/>
              </a:ext>
            </a:extLst>
          </p:cNvPr>
          <p:cNvSpPr>
            <a:spLocks noGrp="1"/>
          </p:cNvSpPr>
          <p:nvPr>
            <p:ph type="title"/>
          </p:nvPr>
        </p:nvSpPr>
        <p:spPr/>
        <p:txBody>
          <a:bodyPr/>
          <a:lstStyle/>
          <a:p>
            <a:pPr algn="ctr"/>
            <a:r>
              <a:rPr lang="en-US" dirty="0"/>
              <a:t>30+8 Model</a:t>
            </a:r>
            <a:endParaRPr lang="en-AU" dirty="0"/>
          </a:p>
        </p:txBody>
      </p:sp>
      <p:pic>
        <p:nvPicPr>
          <p:cNvPr id="5" name="Content Placeholder 4">
            <a:extLst>
              <a:ext uri="{FF2B5EF4-FFF2-40B4-BE49-F238E27FC236}">
                <a16:creationId xmlns:a16="http://schemas.microsoft.com/office/drawing/2014/main" id="{873B5877-8DE0-0DFB-5B10-290020F97B60}"/>
              </a:ext>
            </a:extLst>
          </p:cNvPr>
          <p:cNvPicPr>
            <a:picLocks noGrp="1" noChangeAspect="1"/>
          </p:cNvPicPr>
          <p:nvPr>
            <p:ph sz="half" idx="1"/>
          </p:nvPr>
        </p:nvPicPr>
        <p:blipFill>
          <a:blip r:embed="rId3"/>
          <a:stretch>
            <a:fillRect/>
          </a:stretch>
        </p:blipFill>
        <p:spPr>
          <a:xfrm>
            <a:off x="553252" y="1811627"/>
            <a:ext cx="6507440" cy="4259563"/>
          </a:xfrm>
          <a:prstGeom prst="rect">
            <a:avLst/>
          </a:prstGeom>
        </p:spPr>
      </p:pic>
      <p:sp>
        <p:nvSpPr>
          <p:cNvPr id="4" name="Content Placeholder 3">
            <a:extLst>
              <a:ext uri="{FF2B5EF4-FFF2-40B4-BE49-F238E27FC236}">
                <a16:creationId xmlns:a16="http://schemas.microsoft.com/office/drawing/2014/main" id="{6186174E-78FB-1E65-8473-840532703228}"/>
              </a:ext>
            </a:extLst>
          </p:cNvPr>
          <p:cNvSpPr>
            <a:spLocks noGrp="1"/>
          </p:cNvSpPr>
          <p:nvPr>
            <p:ph sz="half" idx="2"/>
          </p:nvPr>
        </p:nvSpPr>
        <p:spPr>
          <a:xfrm>
            <a:off x="6096000" y="1572087"/>
            <a:ext cx="5181600" cy="4351338"/>
          </a:xfrm>
        </p:spPr>
        <p:txBody>
          <a:bodyPr>
            <a:normAutofit fontScale="77500" lnSpcReduction="20000"/>
          </a:bodyPr>
          <a:lstStyle/>
          <a:p>
            <a:pPr marL="0" marR="0" lvl="0" indent="0" algn="l" rtl="0">
              <a:lnSpc>
                <a:spcPct val="90000"/>
              </a:lnSpc>
              <a:spcBef>
                <a:spcPts val="750"/>
              </a:spcBef>
              <a:spcAft>
                <a:spcPts val="0"/>
              </a:spcAft>
              <a:buNone/>
            </a:pPr>
            <a:r>
              <a:rPr lang="en-US" sz="2800" dirty="0">
                <a:solidFill>
                  <a:srgbClr val="391B76"/>
                </a:solidFill>
                <a:latin typeface="Calibri"/>
                <a:ea typeface="Calibri"/>
                <a:cs typeface="Calibri"/>
                <a:sym typeface="Calibri"/>
              </a:rPr>
              <a:t>The 30+8 model is a model used to regulate a teacher's working week. </a:t>
            </a:r>
          </a:p>
          <a:p>
            <a:pPr marL="342900" marR="0" lvl="0" indent="-270827" algn="l" rtl="0">
              <a:lnSpc>
                <a:spcPct val="90000"/>
              </a:lnSpc>
              <a:spcBef>
                <a:spcPts val="750"/>
              </a:spcBef>
              <a:spcAft>
                <a:spcPts val="0"/>
              </a:spcAft>
              <a:buClr>
                <a:srgbClr val="391B76"/>
              </a:buClr>
              <a:buSzPct val="100000"/>
              <a:buFont typeface="Calibri"/>
              <a:buChar char="●"/>
            </a:pPr>
            <a:r>
              <a:rPr lang="en-US" sz="2800" dirty="0">
                <a:solidFill>
                  <a:srgbClr val="391B76"/>
                </a:solidFill>
                <a:latin typeface="Calibri"/>
                <a:ea typeface="Calibri"/>
                <a:cs typeface="Calibri"/>
                <a:sym typeface="Calibri"/>
              </a:rPr>
              <a:t>This 30 hours incorporates maximum SCT and the work associated with teaching which includes, collaboration, planning, assessment, marking etc.</a:t>
            </a:r>
          </a:p>
          <a:p>
            <a:pPr marL="342900" marR="0" lvl="0" indent="-270827" algn="l" rtl="0">
              <a:lnSpc>
                <a:spcPct val="90000"/>
              </a:lnSpc>
              <a:spcBef>
                <a:spcPts val="750"/>
              </a:spcBef>
              <a:spcAft>
                <a:spcPts val="0"/>
              </a:spcAft>
              <a:buClr>
                <a:srgbClr val="391B76"/>
              </a:buClr>
              <a:buSzPct val="100000"/>
              <a:buFont typeface="Calibri"/>
              <a:buChar char="●"/>
            </a:pPr>
            <a:r>
              <a:rPr lang="en-US" sz="2800" dirty="0">
                <a:solidFill>
                  <a:srgbClr val="391B76"/>
                </a:solidFill>
                <a:latin typeface="Calibri"/>
                <a:ea typeface="Calibri"/>
                <a:cs typeface="Calibri"/>
                <a:sym typeface="Calibri"/>
              </a:rPr>
              <a:t>The 8 in the 30+8 model is the additional duties a teacher is required to perform during a week outside of the work they perform directly related to teaching and learning. </a:t>
            </a:r>
          </a:p>
          <a:p>
            <a:pPr marL="342900" marR="0" lvl="0" indent="-270827" algn="l" rtl="0">
              <a:lnSpc>
                <a:spcPct val="90000"/>
              </a:lnSpc>
              <a:spcBef>
                <a:spcPts val="750"/>
              </a:spcBef>
              <a:spcAft>
                <a:spcPts val="0"/>
              </a:spcAft>
              <a:buClr>
                <a:srgbClr val="391B76"/>
              </a:buClr>
              <a:buSzPct val="100000"/>
              <a:buFont typeface="Calibri"/>
              <a:buChar char="●"/>
            </a:pPr>
            <a:r>
              <a:rPr lang="en-US" sz="2800" dirty="0">
                <a:solidFill>
                  <a:srgbClr val="391B76"/>
                </a:solidFill>
                <a:latin typeface="Calibri"/>
                <a:ea typeface="Calibri"/>
                <a:cs typeface="Calibri"/>
                <a:sym typeface="Calibri"/>
              </a:rPr>
              <a:t>The 8 hours includes- yard supervision, before and after school supervision, attendance at meetings, lunch breaks for teachers (30 minutes per day free from duties)</a:t>
            </a:r>
            <a:endParaRPr lang="en-US" sz="2000" b="1" i="0" u="none" strike="noStrike" cap="none" dirty="0">
              <a:solidFill>
                <a:srgbClr val="391B76"/>
              </a:solidFill>
              <a:latin typeface="Calibri"/>
              <a:ea typeface="Calibri"/>
              <a:cs typeface="Calibri"/>
              <a:sym typeface="Calibri"/>
            </a:endParaRPr>
          </a:p>
          <a:p>
            <a:endParaRPr lang="en-AU" dirty="0"/>
          </a:p>
        </p:txBody>
      </p:sp>
      <p:sp>
        <p:nvSpPr>
          <p:cNvPr id="6" name="TextBox 5">
            <a:extLst>
              <a:ext uri="{FF2B5EF4-FFF2-40B4-BE49-F238E27FC236}">
                <a16:creationId xmlns:a16="http://schemas.microsoft.com/office/drawing/2014/main" id="{78C7EEDB-F337-D522-1891-EDFEF96D9A41}"/>
              </a:ext>
            </a:extLst>
          </p:cNvPr>
          <p:cNvSpPr txBox="1"/>
          <p:nvPr/>
        </p:nvSpPr>
        <p:spPr>
          <a:xfrm>
            <a:off x="838200" y="5804823"/>
            <a:ext cx="9921949" cy="840230"/>
          </a:xfrm>
          <a:prstGeom prst="rect">
            <a:avLst/>
          </a:prstGeom>
          <a:noFill/>
        </p:spPr>
        <p:txBody>
          <a:bodyPr wrap="square" rtlCol="0">
            <a:spAutoFit/>
          </a:bodyPr>
          <a:lstStyle/>
          <a:p>
            <a:pPr marL="0" lvl="0" indent="0" algn="ctr" rtl="0">
              <a:lnSpc>
                <a:spcPct val="90000"/>
              </a:lnSpc>
              <a:spcBef>
                <a:spcPts val="750"/>
              </a:spcBef>
              <a:spcAft>
                <a:spcPts val="0"/>
              </a:spcAft>
              <a:buNone/>
            </a:pPr>
            <a:r>
              <a:rPr lang="en-US" sz="1800" b="1" dirty="0">
                <a:solidFill>
                  <a:srgbClr val="391B76"/>
                </a:solidFill>
                <a:latin typeface="Calibri"/>
                <a:ea typeface="Calibri"/>
                <a:cs typeface="Calibri"/>
                <a:sym typeface="Calibri"/>
              </a:rPr>
              <a:t>There is a minimum of 7 hours of attendance per day, however current application of teacher attendance time remains in that Teachers may opt to absent themselves occasionally in appropriate circumstances</a:t>
            </a:r>
            <a:endParaRPr lang="en-US" sz="1400" dirty="0">
              <a:solidFill>
                <a:srgbClr val="391B76"/>
              </a:solidFill>
            </a:endParaRPr>
          </a:p>
        </p:txBody>
      </p:sp>
    </p:spTree>
    <p:extLst>
      <p:ext uri="{BB962C8B-B14F-4D97-AF65-F5344CB8AC3E}">
        <p14:creationId xmlns:p14="http://schemas.microsoft.com/office/powerpoint/2010/main" val="652082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F713-7851-1B62-EA04-DF98E4C42872}"/>
              </a:ext>
            </a:extLst>
          </p:cNvPr>
          <p:cNvSpPr>
            <a:spLocks noGrp="1"/>
          </p:cNvSpPr>
          <p:nvPr>
            <p:ph type="title"/>
          </p:nvPr>
        </p:nvSpPr>
        <p:spPr/>
        <p:txBody>
          <a:bodyPr/>
          <a:lstStyle/>
          <a:p>
            <a:pPr algn="ctr"/>
            <a:r>
              <a:rPr lang="en-US" dirty="0"/>
              <a:t>30+8 Model - 2023</a:t>
            </a:r>
            <a:endParaRPr lang="en-AU" dirty="0"/>
          </a:p>
        </p:txBody>
      </p:sp>
      <p:pic>
        <p:nvPicPr>
          <p:cNvPr id="8" name="Content Placeholder 7">
            <a:extLst>
              <a:ext uri="{FF2B5EF4-FFF2-40B4-BE49-F238E27FC236}">
                <a16:creationId xmlns:a16="http://schemas.microsoft.com/office/drawing/2014/main" id="{639735AB-1F00-A2A1-BE86-0FBC6CEB1136}"/>
              </a:ext>
            </a:extLst>
          </p:cNvPr>
          <p:cNvPicPr>
            <a:picLocks noGrp="1" noChangeAspect="1"/>
          </p:cNvPicPr>
          <p:nvPr>
            <p:ph sz="half" idx="2"/>
          </p:nvPr>
        </p:nvPicPr>
        <p:blipFill>
          <a:blip r:embed="rId3">
            <a:duotone>
              <a:prstClr val="black"/>
              <a:srgbClr val="D7D6E9">
                <a:tint val="45000"/>
                <a:satMod val="400000"/>
              </a:srgbClr>
            </a:duotone>
          </a:blip>
          <a:stretch>
            <a:fillRect/>
          </a:stretch>
        </p:blipFill>
        <p:spPr>
          <a:xfrm>
            <a:off x="2275369" y="1379648"/>
            <a:ext cx="8571990" cy="4836013"/>
          </a:xfrm>
        </p:spPr>
      </p:pic>
      <p:pic>
        <p:nvPicPr>
          <p:cNvPr id="9" name="Google Shape;265;g24837a37ac0_3_150">
            <a:extLst>
              <a:ext uri="{FF2B5EF4-FFF2-40B4-BE49-F238E27FC236}">
                <a16:creationId xmlns:a16="http://schemas.microsoft.com/office/drawing/2014/main" id="{E8ACF87F-DE2E-C5BC-E43C-6407FFD62F13}"/>
              </a:ext>
            </a:extLst>
          </p:cNvPr>
          <p:cNvPicPr preferRelativeResize="0">
            <a:picLocks noGrp="1"/>
          </p:cNvPicPr>
          <p:nvPr>
            <p:ph sz="half" idx="1"/>
          </p:nvPr>
        </p:nvPicPr>
        <p:blipFill rotWithShape="1">
          <a:blip r:embed="rId4">
            <a:alphaModFix/>
            <a:duotone>
              <a:prstClr val="black"/>
              <a:srgbClr val="D7D6E9">
                <a:tint val="45000"/>
                <a:satMod val="400000"/>
              </a:srgbClr>
            </a:duotone>
          </a:blip>
          <a:srcRect/>
          <a:stretch/>
        </p:blipFill>
        <p:spPr>
          <a:xfrm>
            <a:off x="896313" y="1379648"/>
            <a:ext cx="1099275" cy="1121921"/>
          </a:xfrm>
          <a:prstGeom prst="rect">
            <a:avLst/>
          </a:prstGeom>
          <a:noFill/>
          <a:ln>
            <a:noFill/>
          </a:ln>
        </p:spPr>
      </p:pic>
      <p:pic>
        <p:nvPicPr>
          <p:cNvPr id="10" name="Google Shape;266;g24837a37ac0_3_150">
            <a:extLst>
              <a:ext uri="{FF2B5EF4-FFF2-40B4-BE49-F238E27FC236}">
                <a16:creationId xmlns:a16="http://schemas.microsoft.com/office/drawing/2014/main" id="{A9C35D62-1AE5-BBE4-34A2-157FDBE5659B}"/>
              </a:ext>
            </a:extLst>
          </p:cNvPr>
          <p:cNvPicPr preferRelativeResize="0"/>
          <p:nvPr/>
        </p:nvPicPr>
        <p:blipFill rotWithShape="1">
          <a:blip r:embed="rId5">
            <a:duotone>
              <a:prstClr val="black"/>
              <a:srgbClr val="D7D6E9">
                <a:tint val="45000"/>
                <a:satMod val="400000"/>
              </a:srgbClr>
            </a:duotone>
            <a:alphaModFix/>
          </a:blip>
          <a:srcRect/>
          <a:stretch/>
        </p:blipFill>
        <p:spPr>
          <a:xfrm>
            <a:off x="946654" y="3200579"/>
            <a:ext cx="947738" cy="947738"/>
          </a:xfrm>
          <a:prstGeom prst="rect">
            <a:avLst/>
          </a:prstGeom>
          <a:noFill/>
          <a:ln>
            <a:noFill/>
          </a:ln>
        </p:spPr>
      </p:pic>
      <p:pic>
        <p:nvPicPr>
          <p:cNvPr id="11" name="Picture 10">
            <a:extLst>
              <a:ext uri="{FF2B5EF4-FFF2-40B4-BE49-F238E27FC236}">
                <a16:creationId xmlns:a16="http://schemas.microsoft.com/office/drawing/2014/main" id="{C1A31611-6115-5702-85E5-C0EEA774D6B9}"/>
              </a:ext>
            </a:extLst>
          </p:cNvPr>
          <p:cNvPicPr>
            <a:picLocks noChangeAspect="1"/>
          </p:cNvPicPr>
          <p:nvPr/>
        </p:nvPicPr>
        <p:blipFill>
          <a:blip r:embed="rId6">
            <a:duotone>
              <a:prstClr val="black"/>
              <a:srgbClr val="D7D6E9">
                <a:tint val="45000"/>
                <a:satMod val="400000"/>
              </a:srgbClr>
            </a:duotone>
            <a:alphaModFix/>
          </a:blip>
          <a:stretch>
            <a:fillRect/>
          </a:stretch>
        </p:blipFill>
        <p:spPr>
          <a:xfrm>
            <a:off x="946654" y="4643510"/>
            <a:ext cx="947738" cy="947738"/>
          </a:xfrm>
          <a:prstGeom prst="rect">
            <a:avLst/>
          </a:prstGeom>
          <a:noFill/>
          <a:ln>
            <a:noFill/>
          </a:ln>
        </p:spPr>
      </p:pic>
    </p:spTree>
    <p:extLst>
      <p:ext uri="{BB962C8B-B14F-4D97-AF65-F5344CB8AC3E}">
        <p14:creationId xmlns:p14="http://schemas.microsoft.com/office/powerpoint/2010/main" val="1037720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22D1-186A-2471-D887-9A9F3EC7B511}"/>
              </a:ext>
            </a:extLst>
          </p:cNvPr>
          <p:cNvSpPr>
            <a:spLocks noGrp="1"/>
          </p:cNvSpPr>
          <p:nvPr>
            <p:ph type="title"/>
          </p:nvPr>
        </p:nvSpPr>
        <p:spPr/>
        <p:txBody>
          <a:bodyPr/>
          <a:lstStyle/>
          <a:p>
            <a:pPr algn="ctr"/>
            <a:r>
              <a:rPr lang="en-US" dirty="0"/>
              <a:t>30+8 Model 2024</a:t>
            </a:r>
            <a:endParaRPr lang="en-AU" dirty="0"/>
          </a:p>
        </p:txBody>
      </p:sp>
      <p:pic>
        <p:nvPicPr>
          <p:cNvPr id="5" name="Content Placeholder 4">
            <a:extLst>
              <a:ext uri="{FF2B5EF4-FFF2-40B4-BE49-F238E27FC236}">
                <a16:creationId xmlns:a16="http://schemas.microsoft.com/office/drawing/2014/main" id="{7DE3FA7C-91C2-0C73-63DB-CF626E7949DB}"/>
              </a:ext>
            </a:extLst>
          </p:cNvPr>
          <p:cNvPicPr>
            <a:picLocks noGrp="1" noChangeAspect="1"/>
          </p:cNvPicPr>
          <p:nvPr>
            <p:ph idx="1"/>
          </p:nvPr>
        </p:nvPicPr>
        <p:blipFill>
          <a:blip r:embed="rId3">
            <a:duotone>
              <a:prstClr val="black"/>
              <a:srgbClr val="D7D6E9">
                <a:tint val="45000"/>
                <a:satMod val="400000"/>
              </a:srgbClr>
            </a:duotone>
          </a:blip>
          <a:stretch>
            <a:fillRect/>
          </a:stretch>
        </p:blipFill>
        <p:spPr>
          <a:xfrm>
            <a:off x="2158409" y="1542974"/>
            <a:ext cx="8431619" cy="4744481"/>
          </a:xfrm>
        </p:spPr>
      </p:pic>
      <p:pic>
        <p:nvPicPr>
          <p:cNvPr id="6" name="Google Shape;274;g24837a37ac0_1_27">
            <a:extLst>
              <a:ext uri="{FF2B5EF4-FFF2-40B4-BE49-F238E27FC236}">
                <a16:creationId xmlns:a16="http://schemas.microsoft.com/office/drawing/2014/main" id="{CB9434B7-6E00-4CF4-B413-89F26AEB59DA}"/>
              </a:ext>
            </a:extLst>
          </p:cNvPr>
          <p:cNvPicPr preferRelativeResize="0"/>
          <p:nvPr/>
        </p:nvPicPr>
        <p:blipFill rotWithShape="1">
          <a:blip r:embed="rId4">
            <a:alphaModFix/>
            <a:duotone>
              <a:prstClr val="black"/>
              <a:srgbClr val="D7D6E9">
                <a:tint val="45000"/>
                <a:satMod val="400000"/>
              </a:srgbClr>
            </a:duotone>
          </a:blip>
          <a:srcRect/>
          <a:stretch/>
        </p:blipFill>
        <p:spPr>
          <a:xfrm>
            <a:off x="838200" y="2015653"/>
            <a:ext cx="746050" cy="746050"/>
          </a:xfrm>
          <a:prstGeom prst="rect">
            <a:avLst/>
          </a:prstGeom>
          <a:noFill/>
          <a:ln>
            <a:noFill/>
          </a:ln>
        </p:spPr>
      </p:pic>
      <p:pic>
        <p:nvPicPr>
          <p:cNvPr id="7" name="Picture 6">
            <a:extLst>
              <a:ext uri="{FF2B5EF4-FFF2-40B4-BE49-F238E27FC236}">
                <a16:creationId xmlns:a16="http://schemas.microsoft.com/office/drawing/2014/main" id="{6D94CBA2-1F43-90F4-F699-2AB723036958}"/>
              </a:ext>
            </a:extLst>
          </p:cNvPr>
          <p:cNvPicPr>
            <a:picLocks noChangeAspect="1"/>
          </p:cNvPicPr>
          <p:nvPr/>
        </p:nvPicPr>
        <p:blipFill>
          <a:blip r:embed="rId5">
            <a:duotone>
              <a:prstClr val="black"/>
              <a:srgbClr val="D7D6E9">
                <a:tint val="45000"/>
                <a:satMod val="400000"/>
              </a:srgbClr>
            </a:duotone>
          </a:blip>
          <a:stretch>
            <a:fillRect/>
          </a:stretch>
        </p:blipFill>
        <p:spPr>
          <a:xfrm>
            <a:off x="838200" y="3414566"/>
            <a:ext cx="746050" cy="746050"/>
          </a:xfrm>
          <a:prstGeom prst="rect">
            <a:avLst/>
          </a:prstGeom>
        </p:spPr>
      </p:pic>
      <p:pic>
        <p:nvPicPr>
          <p:cNvPr id="8" name="Picture 7">
            <a:extLst>
              <a:ext uri="{FF2B5EF4-FFF2-40B4-BE49-F238E27FC236}">
                <a16:creationId xmlns:a16="http://schemas.microsoft.com/office/drawing/2014/main" id="{BFA698DF-B30D-417B-0ACF-A2CDAF3719BE}"/>
              </a:ext>
            </a:extLst>
          </p:cNvPr>
          <p:cNvPicPr>
            <a:picLocks noChangeAspect="1"/>
          </p:cNvPicPr>
          <p:nvPr/>
        </p:nvPicPr>
        <p:blipFill>
          <a:blip r:embed="rId6">
            <a:duotone>
              <a:prstClr val="black"/>
              <a:srgbClr val="D7D6E9">
                <a:tint val="45000"/>
                <a:satMod val="400000"/>
              </a:srgbClr>
            </a:duotone>
          </a:blip>
          <a:stretch>
            <a:fillRect/>
          </a:stretch>
        </p:blipFill>
        <p:spPr>
          <a:xfrm>
            <a:off x="838200" y="4696040"/>
            <a:ext cx="746050" cy="746050"/>
          </a:xfrm>
          <a:prstGeom prst="rect">
            <a:avLst/>
          </a:prstGeom>
        </p:spPr>
      </p:pic>
    </p:spTree>
    <p:extLst>
      <p:ext uri="{BB962C8B-B14F-4D97-AF65-F5344CB8AC3E}">
        <p14:creationId xmlns:p14="http://schemas.microsoft.com/office/powerpoint/2010/main" val="229991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5002-09E8-0246-9263-05840F4146DA}"/>
              </a:ext>
            </a:extLst>
          </p:cNvPr>
          <p:cNvSpPr>
            <a:spLocks noGrp="1"/>
          </p:cNvSpPr>
          <p:nvPr>
            <p:ph type="title"/>
          </p:nvPr>
        </p:nvSpPr>
        <p:spPr/>
        <p:txBody>
          <a:bodyPr>
            <a:normAutofit/>
          </a:bodyPr>
          <a:lstStyle/>
          <a:p>
            <a:pPr algn="ctr"/>
            <a:r>
              <a:rPr lang="en-US" dirty="0"/>
              <a:t>Benefits for our people</a:t>
            </a:r>
            <a:endParaRPr lang="en-AU" dirty="0"/>
          </a:p>
        </p:txBody>
      </p:sp>
      <p:sp>
        <p:nvSpPr>
          <p:cNvPr id="3" name="Content Placeholder 2">
            <a:extLst>
              <a:ext uri="{FF2B5EF4-FFF2-40B4-BE49-F238E27FC236}">
                <a16:creationId xmlns:a16="http://schemas.microsoft.com/office/drawing/2014/main" id="{883F36F4-18CD-C6EF-0F3C-37012BBE7361}"/>
              </a:ext>
            </a:extLst>
          </p:cNvPr>
          <p:cNvSpPr>
            <a:spLocks noGrp="1"/>
          </p:cNvSpPr>
          <p:nvPr>
            <p:ph idx="1"/>
          </p:nvPr>
        </p:nvSpPr>
        <p:spPr>
          <a:xfrm>
            <a:off x="531628" y="1690688"/>
            <a:ext cx="11206716" cy="4486275"/>
          </a:xfrm>
        </p:spPr>
        <p:txBody>
          <a:bodyPr>
            <a:normAutofit fontScale="25000" lnSpcReduction="20000"/>
          </a:bodyPr>
          <a:lstStyle/>
          <a:p>
            <a:pPr marL="342900" marR="0" lvl="0" indent="-342900" algn="l" rtl="0">
              <a:lnSpc>
                <a:spcPct val="150000"/>
              </a:lnSpc>
              <a:spcBef>
                <a:spcPts val="0"/>
              </a:spcBef>
              <a:spcAft>
                <a:spcPts val="0"/>
              </a:spcAft>
              <a:buClr>
                <a:srgbClr val="00B050"/>
              </a:buClr>
              <a:buSzPts val="2500"/>
              <a:buFont typeface="Calibri"/>
              <a:buChar char="✔"/>
            </a:pPr>
            <a:r>
              <a:rPr lang="en-US" sz="11200" kern="1200" dirty="0">
                <a:solidFill>
                  <a:srgbClr val="391B76"/>
                </a:solidFill>
                <a:latin typeface="+mn-lt"/>
                <a:ea typeface="+mj-ea"/>
                <a:cs typeface="+mj-cs"/>
                <a:sym typeface="Calibri"/>
              </a:rPr>
              <a:t>Inclusion of workload commitments between the parties to support the workload of teachers and principals</a:t>
            </a:r>
          </a:p>
          <a:p>
            <a:pPr marL="342900" marR="0" lvl="0" indent="-342900" algn="l" rtl="0">
              <a:lnSpc>
                <a:spcPct val="150000"/>
              </a:lnSpc>
              <a:spcBef>
                <a:spcPts val="0"/>
              </a:spcBef>
              <a:spcAft>
                <a:spcPts val="0"/>
              </a:spcAft>
              <a:buClr>
                <a:srgbClr val="00B050"/>
              </a:buClr>
              <a:buSzPts val="2500"/>
              <a:buFont typeface="Calibri"/>
              <a:buChar char="✔"/>
            </a:pPr>
            <a:r>
              <a:rPr lang="en-US" sz="11200" kern="1200" dirty="0">
                <a:solidFill>
                  <a:srgbClr val="391B76"/>
                </a:solidFill>
                <a:latin typeface="+mn-lt"/>
                <a:ea typeface="+mj-ea"/>
                <a:cs typeface="+mj-cs"/>
                <a:sym typeface="Calibri"/>
              </a:rPr>
              <a:t>Inclusion of a provision to ensure consultation occurs with principals when an employer proposed to introduce a major change which may impact on the workload of Principals. </a:t>
            </a:r>
          </a:p>
          <a:p>
            <a:pPr marL="342900" marR="0" lvl="0" indent="-342900" algn="l" rtl="0">
              <a:lnSpc>
                <a:spcPct val="150000"/>
              </a:lnSpc>
              <a:spcBef>
                <a:spcPts val="0"/>
              </a:spcBef>
              <a:spcAft>
                <a:spcPts val="0"/>
              </a:spcAft>
              <a:buClr>
                <a:srgbClr val="00B050"/>
              </a:buClr>
              <a:buSzPts val="2500"/>
              <a:buFont typeface="Calibri"/>
              <a:buChar char="✔"/>
            </a:pPr>
            <a:r>
              <a:rPr lang="en-US" sz="11200" kern="1200" dirty="0">
                <a:solidFill>
                  <a:srgbClr val="391B76"/>
                </a:solidFill>
                <a:latin typeface="+mn-lt"/>
                <a:ea typeface="+mj-ea"/>
                <a:cs typeface="+mj-cs"/>
                <a:sym typeface="Calibri"/>
              </a:rPr>
              <a:t>changes to the payment an employee receives while accessing LSL if they have had a change in FTE in the 104 weeks immediately before the period of LSL. This change and provision is consistent with the LSL Act.</a:t>
            </a:r>
          </a:p>
          <a:p>
            <a:endParaRPr lang="en-AU" sz="4400" dirty="0">
              <a:solidFill>
                <a:srgbClr val="391B76"/>
              </a:solidFill>
              <a:ea typeface="+mj-ea"/>
              <a:cs typeface="+mj-cs"/>
            </a:endParaRPr>
          </a:p>
        </p:txBody>
      </p:sp>
    </p:spTree>
    <p:extLst>
      <p:ext uri="{BB962C8B-B14F-4D97-AF65-F5344CB8AC3E}">
        <p14:creationId xmlns:p14="http://schemas.microsoft.com/office/powerpoint/2010/main" val="320885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DE18-04BD-FFCD-11C7-14B3280E88B0}"/>
              </a:ext>
            </a:extLst>
          </p:cNvPr>
          <p:cNvSpPr>
            <a:spLocks noGrp="1"/>
          </p:cNvSpPr>
          <p:nvPr>
            <p:ph type="title"/>
          </p:nvPr>
        </p:nvSpPr>
        <p:spPr/>
        <p:txBody>
          <a:bodyPr/>
          <a:lstStyle/>
          <a:p>
            <a:pPr algn="ctr"/>
            <a:r>
              <a:rPr lang="en-US" dirty="0"/>
              <a:t>The 8 Hours</a:t>
            </a:r>
            <a:endParaRPr lang="en-AU" dirty="0"/>
          </a:p>
        </p:txBody>
      </p:sp>
      <p:sp>
        <p:nvSpPr>
          <p:cNvPr id="3" name="Content Placeholder 2">
            <a:extLst>
              <a:ext uri="{FF2B5EF4-FFF2-40B4-BE49-F238E27FC236}">
                <a16:creationId xmlns:a16="http://schemas.microsoft.com/office/drawing/2014/main" id="{01D03208-88D6-62B4-8082-3635C561AA8C}"/>
              </a:ext>
            </a:extLst>
          </p:cNvPr>
          <p:cNvSpPr>
            <a:spLocks noGrp="1"/>
          </p:cNvSpPr>
          <p:nvPr>
            <p:ph idx="1"/>
          </p:nvPr>
        </p:nvSpPr>
        <p:spPr>
          <a:xfrm>
            <a:off x="838200" y="1825625"/>
            <a:ext cx="4850219" cy="4351338"/>
          </a:xfrm>
        </p:spPr>
        <p:txBody>
          <a:bodyPr>
            <a:normAutofit fontScale="92500" lnSpcReduction="10000"/>
          </a:bodyPr>
          <a:lstStyle/>
          <a:p>
            <a:pPr marL="88900" marR="0" lvl="0" indent="0" algn="l" rtl="0">
              <a:lnSpc>
                <a:spcPct val="100000"/>
              </a:lnSpc>
              <a:spcBef>
                <a:spcPts val="500"/>
              </a:spcBef>
              <a:spcAft>
                <a:spcPts val="0"/>
              </a:spcAft>
              <a:buClr>
                <a:srgbClr val="000000"/>
              </a:buClr>
              <a:buSzPts val="1700"/>
              <a:buFont typeface="Arial"/>
              <a:buNone/>
            </a:pPr>
            <a:r>
              <a:rPr lang="en-US" sz="2400" b="1" i="0" u="none" strike="noStrike" cap="none" dirty="0">
                <a:solidFill>
                  <a:srgbClr val="FF9900"/>
                </a:solidFill>
                <a:latin typeface="Calibri"/>
                <a:ea typeface="Calibri"/>
                <a:cs typeface="Calibri"/>
                <a:sym typeface="Calibri"/>
              </a:rPr>
              <a:t>Five hours</a:t>
            </a:r>
            <a:r>
              <a:rPr lang="en-US" sz="2400" b="0" i="0" u="none" strike="noStrike" cap="none" dirty="0">
                <a:solidFill>
                  <a:srgbClr val="1E4E79"/>
                </a:solidFill>
                <a:latin typeface="Calibri"/>
                <a:ea typeface="Calibri"/>
                <a:cs typeface="Calibri"/>
                <a:sym typeface="Calibri"/>
              </a:rPr>
              <a:t> </a:t>
            </a:r>
            <a:r>
              <a:rPr lang="en-US" sz="2400" b="0" i="0" u="none" strike="noStrike" cap="none" dirty="0">
                <a:solidFill>
                  <a:srgbClr val="391B76"/>
                </a:solidFill>
                <a:latin typeface="Calibri"/>
                <a:ea typeface="Calibri"/>
                <a:cs typeface="Calibri"/>
                <a:sym typeface="Calibri"/>
              </a:rPr>
              <a:t>of other related duties </a:t>
            </a:r>
            <a:r>
              <a:rPr lang="en-US" sz="2400" b="1" i="0" u="none" strike="noStrike" cap="none" dirty="0">
                <a:solidFill>
                  <a:srgbClr val="391B76"/>
                </a:solidFill>
                <a:latin typeface="Calibri"/>
                <a:ea typeface="Calibri"/>
                <a:cs typeface="Calibri"/>
                <a:sym typeface="Calibri"/>
              </a:rPr>
              <a:t>within</a:t>
            </a:r>
            <a:r>
              <a:rPr lang="en-US" sz="2400" b="0" i="0" u="none" strike="noStrike" cap="none" dirty="0">
                <a:solidFill>
                  <a:srgbClr val="391B76"/>
                </a:solidFill>
                <a:latin typeface="Calibri"/>
                <a:ea typeface="Calibri"/>
                <a:cs typeface="Calibri"/>
                <a:sym typeface="Calibri"/>
              </a:rPr>
              <a:t> the student attendance time:</a:t>
            </a:r>
            <a:endParaRPr lang="en-US" sz="1200" b="0" i="0" u="none" strike="noStrike" cap="none" dirty="0">
              <a:solidFill>
                <a:srgbClr val="391B76"/>
              </a:solidFill>
              <a:latin typeface="Arial"/>
              <a:ea typeface="Arial"/>
              <a:cs typeface="Arial"/>
              <a:sym typeface="Arial"/>
            </a:endParaRPr>
          </a:p>
          <a:p>
            <a:pPr marL="342900" marR="0" lvl="7" indent="-273050" algn="l" rtl="0">
              <a:lnSpc>
                <a:spcPct val="100000"/>
              </a:lnSpc>
              <a:spcBef>
                <a:spcPts val="900"/>
              </a:spcBef>
              <a:spcAft>
                <a:spcPts val="0"/>
              </a:spcAft>
              <a:buClr>
                <a:srgbClr val="391B76"/>
              </a:buClr>
              <a:buSzPct val="100000"/>
              <a:buFont typeface="Arial"/>
              <a:buChar char="•"/>
            </a:pPr>
            <a:r>
              <a:rPr lang="en-US" sz="2400" b="0" i="0" u="none" strike="noStrike" cap="none" dirty="0">
                <a:solidFill>
                  <a:srgbClr val="391B76"/>
                </a:solidFill>
                <a:latin typeface="Calibri"/>
                <a:ea typeface="Calibri"/>
                <a:cs typeface="Calibri"/>
                <a:sym typeface="Calibri"/>
              </a:rPr>
              <a:t>2.5 hours of those are paid lunch breaks</a:t>
            </a:r>
            <a:endParaRPr lang="en-US" sz="2400" b="0" i="0" u="none" strike="noStrike" cap="none" dirty="0">
              <a:solidFill>
                <a:srgbClr val="391B76"/>
              </a:solidFill>
              <a:latin typeface="Arial"/>
              <a:ea typeface="Arial"/>
              <a:cs typeface="Arial"/>
              <a:sym typeface="Arial"/>
            </a:endParaRPr>
          </a:p>
          <a:p>
            <a:pPr marL="342900" marR="0" lvl="0" indent="-273050" algn="l" rtl="0">
              <a:lnSpc>
                <a:spcPct val="100000"/>
              </a:lnSpc>
              <a:spcBef>
                <a:spcPts val="900"/>
              </a:spcBef>
              <a:spcAft>
                <a:spcPts val="0"/>
              </a:spcAft>
              <a:buClr>
                <a:srgbClr val="391B76"/>
              </a:buClr>
              <a:buSzPct val="100000"/>
              <a:buFont typeface="Arial"/>
              <a:buChar char="•"/>
            </a:pPr>
            <a:r>
              <a:rPr lang="en-US" sz="2400" b="0" i="0" u="none" strike="noStrike" cap="none" dirty="0">
                <a:solidFill>
                  <a:srgbClr val="391B76"/>
                </a:solidFill>
                <a:latin typeface="Calibri"/>
                <a:ea typeface="Calibri"/>
                <a:cs typeface="Calibri"/>
                <a:sym typeface="Calibri"/>
              </a:rPr>
              <a:t>2.5 hours are for other duties/supervision</a:t>
            </a:r>
            <a:endParaRPr lang="en-US" sz="2400" b="0" i="0" u="none" strike="noStrike" cap="none" dirty="0">
              <a:solidFill>
                <a:srgbClr val="391B76"/>
              </a:solidFill>
              <a:latin typeface="Arial"/>
              <a:ea typeface="Arial"/>
              <a:cs typeface="Arial"/>
              <a:sym typeface="Arial"/>
            </a:endParaRPr>
          </a:p>
          <a:p>
            <a:pPr marL="88900" marR="0" lvl="0" indent="0" algn="l" rtl="0">
              <a:lnSpc>
                <a:spcPct val="100000"/>
              </a:lnSpc>
              <a:spcBef>
                <a:spcPts val="900"/>
              </a:spcBef>
              <a:spcAft>
                <a:spcPts val="0"/>
              </a:spcAft>
              <a:buClr>
                <a:srgbClr val="000000"/>
              </a:buClr>
              <a:buSzPts val="1700"/>
              <a:buFont typeface="Arial"/>
              <a:buNone/>
            </a:pPr>
            <a:r>
              <a:rPr lang="en-US" sz="2400" b="1" i="0" u="none" strike="noStrike" cap="none" dirty="0">
                <a:solidFill>
                  <a:srgbClr val="6AA84F"/>
                </a:solidFill>
                <a:latin typeface="Calibri"/>
                <a:ea typeface="Calibri"/>
                <a:cs typeface="Calibri"/>
                <a:sym typeface="Calibri"/>
              </a:rPr>
              <a:t>Three hours</a:t>
            </a:r>
            <a:r>
              <a:rPr lang="en-US" sz="2400" b="0" i="0" u="none" strike="noStrike" cap="none" dirty="0">
                <a:solidFill>
                  <a:srgbClr val="1E4E79"/>
                </a:solidFill>
                <a:latin typeface="Calibri"/>
                <a:ea typeface="Calibri"/>
                <a:cs typeface="Calibri"/>
                <a:sym typeface="Calibri"/>
              </a:rPr>
              <a:t> </a:t>
            </a:r>
            <a:r>
              <a:rPr lang="en-US" sz="2400" b="0" i="0" u="none" strike="noStrike" cap="none" dirty="0">
                <a:solidFill>
                  <a:srgbClr val="391B76"/>
                </a:solidFill>
                <a:latin typeface="Calibri"/>
                <a:ea typeface="Calibri"/>
                <a:cs typeface="Calibri"/>
                <a:sym typeface="Calibri"/>
              </a:rPr>
              <a:t>of other related duties </a:t>
            </a:r>
            <a:r>
              <a:rPr lang="en-US" sz="2400" b="1" i="0" u="none" strike="noStrike" cap="none" dirty="0">
                <a:solidFill>
                  <a:srgbClr val="391B76"/>
                </a:solidFill>
                <a:latin typeface="Calibri"/>
                <a:ea typeface="Calibri"/>
                <a:cs typeface="Calibri"/>
                <a:sym typeface="Calibri"/>
              </a:rPr>
              <a:t>adjacent to</a:t>
            </a:r>
            <a:r>
              <a:rPr lang="en-US" sz="2400" b="0" i="0" u="none" strike="noStrike" cap="none" dirty="0">
                <a:solidFill>
                  <a:srgbClr val="391B76"/>
                </a:solidFill>
                <a:latin typeface="Calibri"/>
                <a:ea typeface="Calibri"/>
                <a:cs typeface="Calibri"/>
                <a:sym typeface="Calibri"/>
              </a:rPr>
              <a:t> the student attendance time:</a:t>
            </a:r>
            <a:endParaRPr lang="en-US" sz="1200" b="0" i="0" u="none" strike="noStrike" cap="none" dirty="0">
              <a:solidFill>
                <a:srgbClr val="391B76"/>
              </a:solidFill>
              <a:latin typeface="Arial"/>
              <a:ea typeface="Arial"/>
              <a:cs typeface="Arial"/>
              <a:sym typeface="Arial"/>
            </a:endParaRPr>
          </a:p>
          <a:p>
            <a:pPr marL="342900" marR="0" lvl="0" indent="-234950" algn="l" rtl="0">
              <a:lnSpc>
                <a:spcPct val="100000"/>
              </a:lnSpc>
              <a:spcBef>
                <a:spcPts val="900"/>
              </a:spcBef>
              <a:spcAft>
                <a:spcPts val="0"/>
              </a:spcAft>
              <a:buClr>
                <a:srgbClr val="391B76"/>
              </a:buClr>
              <a:buSzPct val="100000"/>
              <a:buFont typeface="Arial"/>
              <a:buChar char="•"/>
            </a:pPr>
            <a:r>
              <a:rPr lang="en-US" sz="2400" b="0" i="0" u="none" strike="noStrike" cap="none" dirty="0">
                <a:solidFill>
                  <a:srgbClr val="391B76"/>
                </a:solidFill>
                <a:latin typeface="Calibri"/>
                <a:ea typeface="Calibri"/>
                <a:cs typeface="Calibri"/>
                <a:sym typeface="Calibri"/>
              </a:rPr>
              <a:t>including a maximum 2 x 1-hour meetings </a:t>
            </a:r>
          </a:p>
          <a:p>
            <a:pPr marL="342900" marR="0" lvl="0" indent="-234950" algn="l" rtl="0">
              <a:lnSpc>
                <a:spcPct val="100000"/>
              </a:lnSpc>
              <a:spcBef>
                <a:spcPts val="900"/>
              </a:spcBef>
              <a:spcAft>
                <a:spcPts val="500"/>
              </a:spcAft>
              <a:buClr>
                <a:srgbClr val="391B76"/>
              </a:buClr>
              <a:buSzPct val="100000"/>
              <a:buFont typeface="Arial"/>
              <a:buChar char="•"/>
            </a:pPr>
            <a:r>
              <a:rPr lang="en-US" sz="2400" b="0" i="0" u="none" strike="noStrike" cap="none" dirty="0">
                <a:solidFill>
                  <a:srgbClr val="391B76"/>
                </a:solidFill>
                <a:latin typeface="Calibri"/>
                <a:ea typeface="Calibri"/>
                <a:cs typeface="Calibri"/>
                <a:sym typeface="Calibri"/>
              </a:rPr>
              <a:t>1 hour for other duties/supervision</a:t>
            </a:r>
          </a:p>
          <a:p>
            <a:endParaRPr lang="en-AU" dirty="0"/>
          </a:p>
        </p:txBody>
      </p:sp>
      <p:pic>
        <p:nvPicPr>
          <p:cNvPr id="4" name="Picture 3">
            <a:extLst>
              <a:ext uri="{FF2B5EF4-FFF2-40B4-BE49-F238E27FC236}">
                <a16:creationId xmlns:a16="http://schemas.microsoft.com/office/drawing/2014/main" id="{DA90D8FF-C6B2-DF0A-A6A1-AEEDA729038D}"/>
              </a:ext>
            </a:extLst>
          </p:cNvPr>
          <p:cNvPicPr>
            <a:picLocks noChangeAspect="1"/>
          </p:cNvPicPr>
          <p:nvPr/>
        </p:nvPicPr>
        <p:blipFill>
          <a:blip r:embed="rId3"/>
          <a:stretch>
            <a:fillRect/>
          </a:stretch>
        </p:blipFill>
        <p:spPr>
          <a:xfrm>
            <a:off x="6600822" y="1945759"/>
            <a:ext cx="4324434" cy="4231204"/>
          </a:xfrm>
          <a:prstGeom prst="rect">
            <a:avLst/>
          </a:prstGeom>
        </p:spPr>
      </p:pic>
    </p:spTree>
    <p:extLst>
      <p:ext uri="{BB962C8B-B14F-4D97-AF65-F5344CB8AC3E}">
        <p14:creationId xmlns:p14="http://schemas.microsoft.com/office/powerpoint/2010/main" val="656070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CF0F-20AA-97E0-0FAF-97648A4A7EAD}"/>
              </a:ext>
            </a:extLst>
          </p:cNvPr>
          <p:cNvSpPr>
            <a:spLocks noGrp="1"/>
          </p:cNvSpPr>
          <p:nvPr>
            <p:ph type="title"/>
          </p:nvPr>
        </p:nvSpPr>
        <p:spPr/>
        <p:txBody>
          <a:bodyPr/>
          <a:lstStyle/>
          <a:p>
            <a:r>
              <a:rPr lang="en-US" dirty="0"/>
              <a:t>Time in Lieu – Teaching Staff</a:t>
            </a:r>
            <a:endParaRPr lang="en-AU" dirty="0"/>
          </a:p>
        </p:txBody>
      </p:sp>
      <p:sp>
        <p:nvSpPr>
          <p:cNvPr id="3" name="Content Placeholder 2">
            <a:extLst>
              <a:ext uri="{FF2B5EF4-FFF2-40B4-BE49-F238E27FC236}">
                <a16:creationId xmlns:a16="http://schemas.microsoft.com/office/drawing/2014/main" id="{22F70750-DDC8-5936-364F-C8BCB957F681}"/>
              </a:ext>
            </a:extLst>
          </p:cNvPr>
          <p:cNvSpPr>
            <a:spLocks noGrp="1"/>
          </p:cNvSpPr>
          <p:nvPr>
            <p:ph idx="1"/>
          </p:nvPr>
        </p:nvSpPr>
        <p:spPr/>
        <p:txBody>
          <a:bodyPr>
            <a:normAutofit fontScale="85000" lnSpcReduction="20000"/>
          </a:bodyPr>
          <a:lstStyle/>
          <a:p>
            <a:pPr marL="0" marR="0" lvl="0" indent="0" algn="l" rtl="0">
              <a:lnSpc>
                <a:spcPct val="100000"/>
              </a:lnSpc>
              <a:spcBef>
                <a:spcPts val="0"/>
              </a:spcBef>
              <a:spcAft>
                <a:spcPts val="0"/>
              </a:spcAft>
              <a:buClr>
                <a:srgbClr val="000000"/>
              </a:buClr>
              <a:buSzPts val="1800"/>
              <a:buFont typeface="Arial"/>
              <a:buNone/>
            </a:pPr>
            <a:r>
              <a:rPr lang="en-US" sz="2800" b="0" i="0" u="none" strike="noStrike" cap="none" dirty="0">
                <a:solidFill>
                  <a:srgbClr val="391B76"/>
                </a:solidFill>
                <a:latin typeface="Calibri"/>
                <a:ea typeface="Calibri"/>
                <a:cs typeface="Calibri"/>
                <a:sym typeface="Calibri"/>
              </a:rPr>
              <a:t>TIL to be applied to Teaching staff for structured school activities outside the school day hours in any week exceeding 38 hours for a full-time teacher. </a:t>
            </a:r>
            <a:endParaRPr lang="en-US" sz="3600" b="0" i="0" u="none" strike="noStrike" cap="none" dirty="0">
              <a:solidFill>
                <a:srgbClr val="391B7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lang="en-US" sz="1800" b="0" i="0" u="none" strike="noStrike" cap="none" dirty="0">
              <a:solidFill>
                <a:srgbClr val="391B7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300"/>
              <a:buFont typeface="Arial"/>
              <a:buNone/>
            </a:pPr>
            <a:endParaRPr lang="en-US" sz="4800" b="0" i="0" u="none" strike="noStrike" cap="none" dirty="0">
              <a:solidFill>
                <a:srgbClr val="391B7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300"/>
              <a:buFont typeface="Arial"/>
              <a:buNone/>
            </a:pPr>
            <a:endParaRPr lang="en-US" sz="4800" b="0" i="0" u="none" strike="noStrike" cap="none" dirty="0">
              <a:solidFill>
                <a:srgbClr val="391B7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300"/>
              <a:buFont typeface="Arial"/>
              <a:buNone/>
            </a:pPr>
            <a:endParaRPr lang="en-US" sz="4800" b="0" i="0" u="none" strike="noStrike" cap="none" dirty="0">
              <a:solidFill>
                <a:srgbClr val="391B7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300"/>
              <a:buFont typeface="Arial"/>
              <a:buNone/>
            </a:pPr>
            <a:endParaRPr lang="en-US" sz="4800" b="0" i="0" u="none" strike="noStrike" cap="none" dirty="0">
              <a:solidFill>
                <a:srgbClr val="391B7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300"/>
              <a:buFont typeface="Arial"/>
              <a:buNone/>
            </a:pPr>
            <a:endParaRPr lang="en-US" sz="4800" b="0" i="0" u="none" strike="noStrike" cap="none" dirty="0">
              <a:solidFill>
                <a:srgbClr val="391B7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2800" b="0" i="0" u="none" strike="noStrike" cap="none" dirty="0">
                <a:solidFill>
                  <a:srgbClr val="391B76"/>
                </a:solidFill>
                <a:latin typeface="Calibri"/>
                <a:ea typeface="Calibri"/>
                <a:cs typeface="Calibri"/>
                <a:sym typeface="Calibri"/>
              </a:rPr>
              <a:t>The TIL provisions apply to school activities and do not apply to non directed school activities such as planning for classes, assessment and report writing that would normally occur in the 38 hours of work per week.</a:t>
            </a:r>
            <a:endParaRPr lang="en-US" sz="3600" b="0" i="0" u="none" strike="noStrike" cap="none" dirty="0">
              <a:solidFill>
                <a:srgbClr val="391B76"/>
              </a:solidFill>
              <a:latin typeface="Calibri"/>
              <a:ea typeface="Calibri"/>
              <a:cs typeface="Calibri"/>
              <a:sym typeface="Calibri"/>
            </a:endParaRPr>
          </a:p>
          <a:p>
            <a:endParaRPr lang="en-AU" dirty="0"/>
          </a:p>
        </p:txBody>
      </p:sp>
      <p:pic>
        <p:nvPicPr>
          <p:cNvPr id="5" name="Picture 4">
            <a:extLst>
              <a:ext uri="{FF2B5EF4-FFF2-40B4-BE49-F238E27FC236}">
                <a16:creationId xmlns:a16="http://schemas.microsoft.com/office/drawing/2014/main" id="{1B4F9228-31B3-7767-2589-AA097C15611D}"/>
              </a:ext>
            </a:extLst>
          </p:cNvPr>
          <p:cNvPicPr>
            <a:picLocks noChangeAspect="1"/>
          </p:cNvPicPr>
          <p:nvPr/>
        </p:nvPicPr>
        <p:blipFill>
          <a:blip r:embed="rId3">
            <a:duotone>
              <a:prstClr val="black"/>
              <a:srgbClr val="D7D6E9">
                <a:tint val="45000"/>
                <a:satMod val="400000"/>
              </a:srgbClr>
            </a:duotone>
          </a:blip>
          <a:stretch>
            <a:fillRect/>
          </a:stretch>
        </p:blipFill>
        <p:spPr>
          <a:xfrm>
            <a:off x="2647400" y="2504066"/>
            <a:ext cx="5706351" cy="2615411"/>
          </a:xfrm>
          <a:prstGeom prst="rect">
            <a:avLst/>
          </a:prstGeom>
        </p:spPr>
      </p:pic>
    </p:spTree>
    <p:extLst>
      <p:ext uri="{BB962C8B-B14F-4D97-AF65-F5344CB8AC3E}">
        <p14:creationId xmlns:p14="http://schemas.microsoft.com/office/powerpoint/2010/main" val="1873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C61D-6765-F3F7-FDB2-DB681D61A811}"/>
              </a:ext>
            </a:extLst>
          </p:cNvPr>
          <p:cNvSpPr>
            <a:spLocks noGrp="1"/>
          </p:cNvSpPr>
          <p:nvPr>
            <p:ph type="title"/>
          </p:nvPr>
        </p:nvSpPr>
        <p:spPr/>
        <p:txBody>
          <a:bodyPr/>
          <a:lstStyle/>
          <a:p>
            <a:pPr algn="ctr"/>
            <a:r>
              <a:rPr lang="en-US" dirty="0"/>
              <a:t>Time in Lieu – Teaching Staff</a:t>
            </a:r>
            <a:endParaRPr lang="en-AU" dirty="0"/>
          </a:p>
        </p:txBody>
      </p:sp>
      <p:pic>
        <p:nvPicPr>
          <p:cNvPr id="4" name="Content Placeholder 3">
            <a:extLst>
              <a:ext uri="{FF2B5EF4-FFF2-40B4-BE49-F238E27FC236}">
                <a16:creationId xmlns:a16="http://schemas.microsoft.com/office/drawing/2014/main" id="{D5DCBE49-53E7-3D80-6D77-DB79B1EB1CF7}"/>
              </a:ext>
            </a:extLst>
          </p:cNvPr>
          <p:cNvPicPr>
            <a:picLocks noGrp="1" noChangeAspect="1"/>
          </p:cNvPicPr>
          <p:nvPr>
            <p:ph idx="1"/>
          </p:nvPr>
        </p:nvPicPr>
        <p:blipFill>
          <a:blip r:embed="rId3"/>
          <a:stretch>
            <a:fillRect/>
          </a:stretch>
        </p:blipFill>
        <p:spPr>
          <a:xfrm>
            <a:off x="2084937" y="1690688"/>
            <a:ext cx="7404396" cy="2583600"/>
          </a:xfrm>
          <a:prstGeom prst="rect">
            <a:avLst/>
          </a:prstGeom>
        </p:spPr>
      </p:pic>
      <p:sp>
        <p:nvSpPr>
          <p:cNvPr id="6" name="TextBox 5">
            <a:extLst>
              <a:ext uri="{FF2B5EF4-FFF2-40B4-BE49-F238E27FC236}">
                <a16:creationId xmlns:a16="http://schemas.microsoft.com/office/drawing/2014/main" id="{8BC08D06-C9D6-2D92-98AC-0A0B7C34A836}"/>
              </a:ext>
            </a:extLst>
          </p:cNvPr>
          <p:cNvSpPr txBox="1"/>
          <p:nvPr/>
        </p:nvSpPr>
        <p:spPr>
          <a:xfrm>
            <a:off x="1977655" y="4434628"/>
            <a:ext cx="3306726" cy="1477328"/>
          </a:xfrm>
          <a:prstGeom prst="rect">
            <a:avLst/>
          </a:prstGeom>
          <a:noFill/>
        </p:spPr>
        <p:txBody>
          <a:bodyPr wrap="square">
            <a:spAutoFit/>
          </a:bodyPr>
          <a:lstStyle/>
          <a:p>
            <a:pPr marL="215900" marR="0" lvl="0" indent="-228600" algn="l" rtl="0">
              <a:lnSpc>
                <a:spcPct val="100000"/>
              </a:lnSpc>
              <a:spcBef>
                <a:spcPts val="0"/>
              </a:spcBef>
              <a:spcAft>
                <a:spcPts val="0"/>
              </a:spcAft>
              <a:buClr>
                <a:srgbClr val="1E4E79"/>
              </a:buClr>
              <a:buSzPts val="1600"/>
              <a:buFont typeface="Arial"/>
              <a:buChar char="•"/>
            </a:pPr>
            <a:r>
              <a:rPr lang="en-US" sz="1800" dirty="0">
                <a:solidFill>
                  <a:srgbClr val="391B76"/>
                </a:solidFill>
                <a:latin typeface="Calibri"/>
                <a:ea typeface="Calibri"/>
                <a:cs typeface="Calibri"/>
                <a:sym typeface="Calibri"/>
              </a:rPr>
              <a:t>Consult via Consultative Committee</a:t>
            </a:r>
            <a:endParaRPr lang="en-US" sz="1800" b="0" i="0" u="none" strike="noStrike" cap="none" dirty="0">
              <a:solidFill>
                <a:srgbClr val="391B76"/>
              </a:solidFill>
              <a:latin typeface="Arial"/>
              <a:ea typeface="Arial"/>
              <a:cs typeface="Arial"/>
              <a:sym typeface="Arial"/>
            </a:endParaRPr>
          </a:p>
          <a:p>
            <a:pPr marL="215900" marR="0" lvl="0" indent="-228600" algn="l" rtl="0">
              <a:lnSpc>
                <a:spcPct val="100000"/>
              </a:lnSpc>
              <a:spcBef>
                <a:spcPts val="0"/>
              </a:spcBef>
              <a:spcAft>
                <a:spcPts val="0"/>
              </a:spcAft>
              <a:buClr>
                <a:srgbClr val="1E4E79"/>
              </a:buClr>
              <a:buSzPts val="1600"/>
              <a:buFont typeface="Arial"/>
              <a:buChar char="•"/>
            </a:pPr>
            <a:r>
              <a:rPr lang="en-US" sz="1800" dirty="0">
                <a:solidFill>
                  <a:srgbClr val="391B76"/>
                </a:solidFill>
                <a:latin typeface="Calibri"/>
                <a:ea typeface="Calibri"/>
                <a:cs typeface="Calibri"/>
                <a:sym typeface="Calibri"/>
              </a:rPr>
              <a:t>Comprehensive planning</a:t>
            </a:r>
          </a:p>
          <a:p>
            <a:pPr marL="215900" marR="0" lvl="0" indent="-228600" algn="l" rtl="0">
              <a:lnSpc>
                <a:spcPct val="100000"/>
              </a:lnSpc>
              <a:spcBef>
                <a:spcPts val="0"/>
              </a:spcBef>
              <a:spcAft>
                <a:spcPts val="0"/>
              </a:spcAft>
              <a:buClr>
                <a:srgbClr val="1E4E79"/>
              </a:buClr>
              <a:buSzPts val="1600"/>
              <a:buFont typeface="Arial"/>
              <a:buChar char="•"/>
            </a:pPr>
            <a:r>
              <a:rPr lang="en-US" sz="1800" dirty="0">
                <a:solidFill>
                  <a:srgbClr val="391B76"/>
                </a:solidFill>
                <a:latin typeface="Calibri"/>
                <a:ea typeface="Calibri"/>
                <a:cs typeface="Calibri"/>
                <a:sym typeface="Calibri"/>
              </a:rPr>
              <a:t>Determine activities that attract TIL</a:t>
            </a:r>
          </a:p>
        </p:txBody>
      </p:sp>
      <p:sp>
        <p:nvSpPr>
          <p:cNvPr id="8" name="TextBox 7">
            <a:extLst>
              <a:ext uri="{FF2B5EF4-FFF2-40B4-BE49-F238E27FC236}">
                <a16:creationId xmlns:a16="http://schemas.microsoft.com/office/drawing/2014/main" id="{49F7FAF0-3298-175D-FA32-BCE0E592F6AD}"/>
              </a:ext>
            </a:extLst>
          </p:cNvPr>
          <p:cNvSpPr txBox="1"/>
          <p:nvPr/>
        </p:nvSpPr>
        <p:spPr>
          <a:xfrm>
            <a:off x="5167423" y="4434628"/>
            <a:ext cx="2264735" cy="2031325"/>
          </a:xfrm>
          <a:prstGeom prst="rect">
            <a:avLst/>
          </a:prstGeom>
          <a:noFill/>
        </p:spPr>
        <p:txBody>
          <a:bodyPr wrap="square">
            <a:spAutoFit/>
          </a:bodyPr>
          <a:lstStyle/>
          <a:p>
            <a:pPr marL="215900" marR="0" lvl="0" indent="-228600" algn="l" rtl="0">
              <a:lnSpc>
                <a:spcPct val="100000"/>
              </a:lnSpc>
              <a:spcBef>
                <a:spcPts val="0"/>
              </a:spcBef>
              <a:spcAft>
                <a:spcPts val="0"/>
              </a:spcAft>
              <a:buClr>
                <a:srgbClr val="1E4E79"/>
              </a:buClr>
              <a:buSzPts val="1600"/>
              <a:buFont typeface="Arial"/>
              <a:buChar char="•"/>
            </a:pPr>
            <a:r>
              <a:rPr lang="en-US" sz="1800" dirty="0">
                <a:solidFill>
                  <a:srgbClr val="391B76"/>
                </a:solidFill>
                <a:latin typeface="Calibri"/>
                <a:ea typeface="Calibri"/>
                <a:cs typeface="Calibri"/>
                <a:sym typeface="Calibri"/>
              </a:rPr>
              <a:t>Structured activities that are in excess of 38 hours per week (or ordinary hours for part time employee)</a:t>
            </a:r>
            <a:endParaRPr lang="en-US" sz="1800" b="0" i="0" u="none" strike="noStrike" cap="none" dirty="0">
              <a:solidFill>
                <a:srgbClr val="391B76"/>
              </a:solidFill>
              <a:latin typeface="Arial"/>
              <a:ea typeface="Arial"/>
              <a:cs typeface="Arial"/>
              <a:sym typeface="Arial"/>
            </a:endParaRPr>
          </a:p>
        </p:txBody>
      </p:sp>
      <p:sp>
        <p:nvSpPr>
          <p:cNvPr id="10" name="TextBox 9">
            <a:extLst>
              <a:ext uri="{FF2B5EF4-FFF2-40B4-BE49-F238E27FC236}">
                <a16:creationId xmlns:a16="http://schemas.microsoft.com/office/drawing/2014/main" id="{B38123A6-45B7-4580-2CFB-002B80829D31}"/>
              </a:ext>
            </a:extLst>
          </p:cNvPr>
          <p:cNvSpPr txBox="1"/>
          <p:nvPr/>
        </p:nvSpPr>
        <p:spPr>
          <a:xfrm>
            <a:off x="7336465" y="4434628"/>
            <a:ext cx="1913861" cy="2308324"/>
          </a:xfrm>
          <a:prstGeom prst="rect">
            <a:avLst/>
          </a:prstGeom>
          <a:noFill/>
        </p:spPr>
        <p:txBody>
          <a:bodyPr wrap="square">
            <a:spAutoFit/>
          </a:bodyPr>
          <a:lstStyle/>
          <a:p>
            <a:pPr marL="215900" marR="0" lvl="0" indent="-203200" algn="l" rtl="0">
              <a:lnSpc>
                <a:spcPct val="100000"/>
              </a:lnSpc>
              <a:spcBef>
                <a:spcPts val="0"/>
              </a:spcBef>
              <a:spcAft>
                <a:spcPts val="0"/>
              </a:spcAft>
              <a:buClr>
                <a:srgbClr val="1E4E79"/>
              </a:buClr>
              <a:buSzPts val="1200"/>
              <a:buFont typeface="Arial"/>
              <a:buChar char="•"/>
            </a:pPr>
            <a:r>
              <a:rPr lang="en-US" sz="1800" dirty="0">
                <a:solidFill>
                  <a:srgbClr val="391B76"/>
                </a:solidFill>
                <a:latin typeface="Calibri"/>
                <a:ea typeface="Calibri"/>
                <a:cs typeface="Calibri"/>
                <a:sym typeface="Calibri"/>
              </a:rPr>
              <a:t>Pre-acquittal</a:t>
            </a:r>
          </a:p>
          <a:p>
            <a:pPr marL="215900" marR="0" lvl="0" indent="-203200" algn="l" rtl="0">
              <a:lnSpc>
                <a:spcPct val="100000"/>
              </a:lnSpc>
              <a:spcBef>
                <a:spcPts val="0"/>
              </a:spcBef>
              <a:spcAft>
                <a:spcPts val="0"/>
              </a:spcAft>
              <a:buClr>
                <a:srgbClr val="1E4E79"/>
              </a:buClr>
              <a:buSzPts val="1200"/>
              <a:buFont typeface="Arial"/>
              <a:buChar char="•"/>
            </a:pPr>
            <a:r>
              <a:rPr lang="en-US" sz="1800" dirty="0">
                <a:solidFill>
                  <a:srgbClr val="391B76"/>
                </a:solidFill>
                <a:latin typeface="Calibri"/>
                <a:ea typeface="Calibri"/>
                <a:cs typeface="Calibri"/>
                <a:sym typeface="Calibri"/>
              </a:rPr>
              <a:t>Acquittal without replacement </a:t>
            </a:r>
          </a:p>
          <a:p>
            <a:pPr marL="215900" marR="0" lvl="0" indent="-203200" algn="l" rtl="0">
              <a:lnSpc>
                <a:spcPct val="100000"/>
              </a:lnSpc>
              <a:spcBef>
                <a:spcPts val="0"/>
              </a:spcBef>
              <a:spcAft>
                <a:spcPts val="0"/>
              </a:spcAft>
              <a:buClr>
                <a:srgbClr val="1E4E79"/>
              </a:buClr>
              <a:buSzPts val="1200"/>
              <a:buFont typeface="Arial"/>
              <a:buChar char="•"/>
            </a:pPr>
            <a:r>
              <a:rPr lang="en-US" sz="1800" dirty="0">
                <a:solidFill>
                  <a:srgbClr val="391B76"/>
                </a:solidFill>
                <a:latin typeface="Calibri"/>
                <a:ea typeface="Calibri"/>
                <a:cs typeface="Calibri"/>
                <a:sym typeface="Calibri"/>
              </a:rPr>
              <a:t>Acquittal via CRT/other staff replacement </a:t>
            </a:r>
          </a:p>
          <a:p>
            <a:pPr marL="215900" marR="0" lvl="0" indent="-203200" algn="l" rtl="0">
              <a:lnSpc>
                <a:spcPct val="100000"/>
              </a:lnSpc>
              <a:spcBef>
                <a:spcPts val="0"/>
              </a:spcBef>
              <a:spcAft>
                <a:spcPts val="0"/>
              </a:spcAft>
              <a:buClr>
                <a:srgbClr val="1E4E79"/>
              </a:buClr>
              <a:buSzPts val="1200"/>
              <a:buFont typeface="Arial"/>
              <a:buChar char="•"/>
            </a:pPr>
            <a:r>
              <a:rPr lang="en-US" sz="1800" dirty="0">
                <a:solidFill>
                  <a:srgbClr val="391B76"/>
                </a:solidFill>
                <a:latin typeface="Calibri"/>
                <a:ea typeface="Calibri"/>
                <a:cs typeface="Calibri"/>
                <a:sym typeface="Calibri"/>
              </a:rPr>
              <a:t>Payment </a:t>
            </a:r>
            <a:endParaRPr lang="en-US" sz="1000" b="0" i="0" u="none" strike="noStrike" cap="none" dirty="0">
              <a:solidFill>
                <a:srgbClr val="391B76"/>
              </a:solidFill>
              <a:latin typeface="Arial"/>
              <a:ea typeface="Arial"/>
              <a:cs typeface="Arial"/>
              <a:sym typeface="Arial"/>
            </a:endParaRPr>
          </a:p>
        </p:txBody>
      </p:sp>
    </p:spTree>
    <p:extLst>
      <p:ext uri="{BB962C8B-B14F-4D97-AF65-F5344CB8AC3E}">
        <p14:creationId xmlns:p14="http://schemas.microsoft.com/office/powerpoint/2010/main" val="3189110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2E49-AE34-40AE-A3CB-82F47CDF7EBB}"/>
              </a:ext>
            </a:extLst>
          </p:cNvPr>
          <p:cNvSpPr>
            <a:spLocks noGrp="1"/>
          </p:cNvSpPr>
          <p:nvPr>
            <p:ph type="title"/>
          </p:nvPr>
        </p:nvSpPr>
        <p:spPr/>
        <p:txBody>
          <a:bodyPr/>
          <a:lstStyle/>
          <a:p>
            <a:pPr algn="ctr"/>
            <a:r>
              <a:rPr lang="en-US" dirty="0"/>
              <a:t>Teacher Time in Lieu</a:t>
            </a:r>
            <a:endParaRPr lang="en-AU" dirty="0"/>
          </a:p>
        </p:txBody>
      </p:sp>
      <p:sp>
        <p:nvSpPr>
          <p:cNvPr id="3" name="Content Placeholder 2">
            <a:extLst>
              <a:ext uri="{FF2B5EF4-FFF2-40B4-BE49-F238E27FC236}">
                <a16:creationId xmlns:a16="http://schemas.microsoft.com/office/drawing/2014/main" id="{92E1E90C-118A-016C-514E-4CC1DAED51AD}"/>
              </a:ext>
            </a:extLst>
          </p:cNvPr>
          <p:cNvSpPr>
            <a:spLocks noGrp="1"/>
          </p:cNvSpPr>
          <p:nvPr>
            <p:ph idx="1"/>
          </p:nvPr>
        </p:nvSpPr>
        <p:spPr/>
        <p:txBody>
          <a:bodyPr>
            <a:normAutofit fontScale="85000" lnSpcReduction="10000"/>
          </a:bodyPr>
          <a:lstStyle/>
          <a:p>
            <a:pPr marL="571500" marR="0" lvl="0" indent="-457200" algn="l" rtl="0">
              <a:lnSpc>
                <a:spcPct val="100000"/>
              </a:lnSpc>
              <a:spcBef>
                <a:spcPts val="0"/>
              </a:spcBef>
              <a:spcAft>
                <a:spcPts val="0"/>
              </a:spcAft>
              <a:buClr>
                <a:srgbClr val="391B76"/>
              </a:buClr>
              <a:buSzPct val="110000"/>
            </a:pPr>
            <a:r>
              <a:rPr lang="en-US" sz="2800" dirty="0">
                <a:solidFill>
                  <a:srgbClr val="391B76"/>
                </a:solidFill>
                <a:latin typeface="Calibri"/>
                <a:ea typeface="Calibri"/>
                <a:cs typeface="Calibri"/>
                <a:sym typeface="Calibri"/>
              </a:rPr>
              <a:t>How time in lieu for teachers is provided will be discussed at the Consultative Committee at the beginning of the school year or end of the previous year.</a:t>
            </a:r>
          </a:p>
          <a:p>
            <a:pPr marL="914400" marR="0" lvl="0" indent="-457200" algn="l" rtl="0">
              <a:lnSpc>
                <a:spcPct val="100000"/>
              </a:lnSpc>
              <a:spcBef>
                <a:spcPts val="0"/>
              </a:spcBef>
              <a:spcAft>
                <a:spcPts val="0"/>
              </a:spcAft>
              <a:buClr>
                <a:srgbClr val="391B76"/>
              </a:buClr>
              <a:buSzPct val="110000"/>
            </a:pPr>
            <a:endParaRPr lang="en-US" sz="2800" dirty="0">
              <a:solidFill>
                <a:srgbClr val="391B76"/>
              </a:solidFill>
              <a:latin typeface="Calibri"/>
              <a:ea typeface="Calibri"/>
              <a:cs typeface="Calibri"/>
              <a:sym typeface="Calibri"/>
            </a:endParaRPr>
          </a:p>
          <a:p>
            <a:pPr marL="571500" marR="0" lvl="0" indent="-457200" algn="l" rtl="0">
              <a:lnSpc>
                <a:spcPct val="100000"/>
              </a:lnSpc>
              <a:spcBef>
                <a:spcPts val="0"/>
              </a:spcBef>
              <a:spcAft>
                <a:spcPts val="0"/>
              </a:spcAft>
              <a:buClr>
                <a:srgbClr val="391B76"/>
              </a:buClr>
              <a:buSzPct val="110000"/>
            </a:pPr>
            <a:r>
              <a:rPr lang="en-US" sz="2800" dirty="0">
                <a:solidFill>
                  <a:srgbClr val="391B76"/>
                </a:solidFill>
                <a:latin typeface="Calibri"/>
                <a:ea typeface="Calibri"/>
                <a:cs typeface="Calibri"/>
                <a:sym typeface="Calibri"/>
              </a:rPr>
              <a:t>The school activities that attract time in lieu will be determined by the principal using the school based consultative arrangements. </a:t>
            </a:r>
          </a:p>
          <a:p>
            <a:pPr marL="914400" marR="0" lvl="0" indent="-457200" algn="l" rtl="0">
              <a:lnSpc>
                <a:spcPct val="100000"/>
              </a:lnSpc>
              <a:spcBef>
                <a:spcPts val="0"/>
              </a:spcBef>
              <a:spcAft>
                <a:spcPts val="0"/>
              </a:spcAft>
              <a:buClr>
                <a:srgbClr val="391B76"/>
              </a:buClr>
              <a:buSzPct val="110000"/>
            </a:pPr>
            <a:endParaRPr lang="en-US" sz="2800" dirty="0">
              <a:solidFill>
                <a:srgbClr val="391B76"/>
              </a:solidFill>
              <a:latin typeface="Calibri"/>
              <a:ea typeface="Calibri"/>
              <a:cs typeface="Calibri"/>
              <a:sym typeface="Calibri"/>
            </a:endParaRPr>
          </a:p>
          <a:p>
            <a:pPr marL="571500" marR="0" lvl="0" indent="-457200" algn="l" rtl="0">
              <a:lnSpc>
                <a:spcPct val="100000"/>
              </a:lnSpc>
              <a:spcBef>
                <a:spcPts val="0"/>
              </a:spcBef>
              <a:spcAft>
                <a:spcPts val="0"/>
              </a:spcAft>
              <a:buClr>
                <a:srgbClr val="391B76"/>
              </a:buClr>
              <a:buSzPct val="110000"/>
            </a:pPr>
            <a:r>
              <a:rPr lang="en-US" sz="2800" dirty="0">
                <a:solidFill>
                  <a:srgbClr val="391B76"/>
                </a:solidFill>
                <a:latin typeface="Calibri"/>
                <a:ea typeface="Calibri"/>
                <a:cs typeface="Calibri"/>
                <a:sym typeface="Calibri"/>
              </a:rPr>
              <a:t>TIL provisions do not apply to work or school activities that are not required by a principal, and do not apply to activities such as planning for classes, preparation and assessments that would normally occur in the 38 hours. </a:t>
            </a:r>
          </a:p>
          <a:p>
            <a:pPr marL="914400" marR="0" lvl="0" indent="-457200" algn="l" rtl="0">
              <a:lnSpc>
                <a:spcPct val="100000"/>
              </a:lnSpc>
              <a:spcBef>
                <a:spcPts val="0"/>
              </a:spcBef>
              <a:spcAft>
                <a:spcPts val="0"/>
              </a:spcAft>
              <a:buClr>
                <a:srgbClr val="391B76"/>
              </a:buClr>
              <a:buSzPct val="110000"/>
            </a:pPr>
            <a:endParaRPr lang="en-US" sz="2800" dirty="0">
              <a:solidFill>
                <a:srgbClr val="391B76"/>
              </a:solidFill>
              <a:latin typeface="Calibri"/>
              <a:ea typeface="Calibri"/>
              <a:cs typeface="Calibri"/>
              <a:sym typeface="Calibri"/>
            </a:endParaRPr>
          </a:p>
          <a:p>
            <a:pPr marL="571500" marR="0" lvl="0" indent="-457200" algn="l" rtl="0">
              <a:lnSpc>
                <a:spcPct val="100000"/>
              </a:lnSpc>
              <a:spcBef>
                <a:spcPts val="0"/>
              </a:spcBef>
              <a:spcAft>
                <a:spcPts val="0"/>
              </a:spcAft>
              <a:buClr>
                <a:srgbClr val="391B76"/>
              </a:buClr>
              <a:buSzPct val="110000"/>
            </a:pPr>
            <a:r>
              <a:rPr lang="en-US" sz="2800" dirty="0">
                <a:solidFill>
                  <a:srgbClr val="391B76"/>
                </a:solidFill>
                <a:latin typeface="Calibri"/>
                <a:ea typeface="Calibri"/>
                <a:cs typeface="Calibri"/>
                <a:sym typeface="Calibri"/>
              </a:rPr>
              <a:t>Teachers will be informed by the principal in advance of work and activities that are required of them outside their normal working hours.</a:t>
            </a:r>
            <a:endParaRPr lang="en-US" sz="2400" b="0" i="0" u="none" strike="noStrike" cap="none" dirty="0">
              <a:solidFill>
                <a:srgbClr val="391B76"/>
              </a:solidFill>
              <a:latin typeface="Arial"/>
              <a:ea typeface="Arial"/>
              <a:cs typeface="Arial"/>
              <a:sym typeface="Arial"/>
            </a:endParaRPr>
          </a:p>
          <a:p>
            <a:endParaRPr lang="en-AU" dirty="0"/>
          </a:p>
        </p:txBody>
      </p:sp>
    </p:spTree>
    <p:extLst>
      <p:ext uri="{BB962C8B-B14F-4D97-AF65-F5344CB8AC3E}">
        <p14:creationId xmlns:p14="http://schemas.microsoft.com/office/powerpoint/2010/main" val="368937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28A2-89B3-3B54-E384-6638BB94AFA7}"/>
              </a:ext>
            </a:extLst>
          </p:cNvPr>
          <p:cNvSpPr>
            <a:spLocks noGrp="1"/>
          </p:cNvSpPr>
          <p:nvPr>
            <p:ph type="title"/>
          </p:nvPr>
        </p:nvSpPr>
        <p:spPr/>
        <p:txBody>
          <a:bodyPr>
            <a:normAutofit/>
          </a:bodyPr>
          <a:lstStyle/>
          <a:p>
            <a:pPr algn="ctr"/>
            <a:r>
              <a:rPr lang="en-US" dirty="0"/>
              <a:t>Key Areas of Change</a:t>
            </a:r>
            <a:endParaRPr lang="en-AU" dirty="0"/>
          </a:p>
        </p:txBody>
      </p:sp>
      <p:sp>
        <p:nvSpPr>
          <p:cNvPr id="3" name="Content Placeholder 2">
            <a:extLst>
              <a:ext uri="{FF2B5EF4-FFF2-40B4-BE49-F238E27FC236}">
                <a16:creationId xmlns:a16="http://schemas.microsoft.com/office/drawing/2014/main" id="{82050217-4EA1-82F2-055B-BE86B8E50B89}"/>
              </a:ext>
            </a:extLst>
          </p:cNvPr>
          <p:cNvSpPr>
            <a:spLocks noGrp="1"/>
          </p:cNvSpPr>
          <p:nvPr>
            <p:ph idx="1"/>
          </p:nvPr>
        </p:nvSpPr>
        <p:spPr>
          <a:xfrm>
            <a:off x="680485" y="2141537"/>
            <a:ext cx="5395386" cy="4351338"/>
          </a:xfrm>
        </p:spPr>
        <p:txBody>
          <a:bodyPr/>
          <a:lstStyle/>
          <a:p>
            <a:pPr marL="512064" marR="0" indent="-228600" algn="l" rtl="0" fontAlgn="t">
              <a:lnSpc>
                <a:spcPct val="115000"/>
              </a:lnSpc>
              <a:spcBef>
                <a:spcPts val="375"/>
              </a:spcBef>
              <a:spcAft>
                <a:spcPts val="0"/>
              </a:spcAft>
              <a:buClr>
                <a:srgbClr val="00B050"/>
              </a:buClr>
              <a:buSzPts val="2500"/>
              <a:buFont typeface="Noto Sans Symbols"/>
              <a:buChar char="✔"/>
            </a:pPr>
            <a:r>
              <a:rPr lang="en-AU" b="0" i="0" u="none" strike="noStrike" dirty="0">
                <a:solidFill>
                  <a:srgbClr val="391B76"/>
                </a:solidFill>
                <a:effectLst/>
                <a:latin typeface="Calibri" panose="020F0502020204030204" pitchFamily="34" charset="0"/>
                <a:ea typeface="Calibri" panose="020F0502020204030204" pitchFamily="34" charset="0"/>
                <a:cs typeface="Calibri" panose="020F0502020204030204" pitchFamily="34" charset="0"/>
              </a:rPr>
              <a:t>Parties and coverage</a:t>
            </a:r>
            <a:endParaRPr lang="en-AU" dirty="0">
              <a:solidFill>
                <a:srgbClr val="391B76"/>
              </a:solidFill>
              <a:latin typeface="Calibri" panose="020F0502020204030204" pitchFamily="34" charset="0"/>
              <a:ea typeface="Calibri" panose="020F0502020204030204" pitchFamily="34" charset="0"/>
              <a:cs typeface="Calibri" panose="020F0502020204030204" pitchFamily="34" charset="0"/>
            </a:endParaRPr>
          </a:p>
          <a:p>
            <a:pPr marL="512064" marR="0" indent="-228600" algn="l" rtl="0" fontAlgn="t">
              <a:lnSpc>
                <a:spcPct val="115000"/>
              </a:lnSpc>
              <a:spcBef>
                <a:spcPts val="375"/>
              </a:spcBef>
              <a:spcAft>
                <a:spcPts val="0"/>
              </a:spcAft>
              <a:buClr>
                <a:srgbClr val="00B050"/>
              </a:buClr>
              <a:buSzPts val="2500"/>
              <a:buFont typeface="Noto Sans Symbols"/>
              <a:buChar char="✔"/>
            </a:pPr>
            <a:r>
              <a:rPr lang="en-AU" b="0" i="0" u="none" strike="noStrike" dirty="0">
                <a:solidFill>
                  <a:srgbClr val="391B76"/>
                </a:solidFill>
                <a:effectLst/>
                <a:latin typeface="Calibri" panose="020F0502020204030204" pitchFamily="34" charset="0"/>
                <a:ea typeface="Calibri" panose="020F0502020204030204" pitchFamily="34" charset="0"/>
                <a:cs typeface="Calibri" panose="020F0502020204030204" pitchFamily="34" charset="0"/>
              </a:rPr>
              <a:t>Casual employment</a:t>
            </a:r>
            <a:endParaRPr lang="en-AU" dirty="0">
              <a:solidFill>
                <a:srgbClr val="391B76"/>
              </a:solidFill>
              <a:latin typeface="Calibri" panose="020F0502020204030204" pitchFamily="34" charset="0"/>
              <a:ea typeface="Calibri" panose="020F0502020204030204" pitchFamily="34" charset="0"/>
              <a:cs typeface="Calibri" panose="020F0502020204030204" pitchFamily="34" charset="0"/>
            </a:endParaRPr>
          </a:p>
          <a:p>
            <a:pPr marL="512064" fontAlgn="t">
              <a:lnSpc>
                <a:spcPct val="115000"/>
              </a:lnSpc>
              <a:spcBef>
                <a:spcPts val="375"/>
              </a:spcBef>
              <a:buClr>
                <a:srgbClr val="00B050"/>
              </a:buClr>
              <a:buSzPts val="2500"/>
              <a:buFont typeface="Noto Sans Symbols"/>
              <a:buChar char="✔"/>
            </a:pPr>
            <a:r>
              <a:rPr lang="en-AU" dirty="0">
                <a:solidFill>
                  <a:srgbClr val="391B76"/>
                </a:solidFill>
                <a:latin typeface="Calibri" panose="020F0502020204030204" pitchFamily="34" charset="0"/>
                <a:ea typeface="Calibri" panose="020F0502020204030204" pitchFamily="34" charset="0"/>
                <a:cs typeface="Calibri" panose="020F0502020204030204" pitchFamily="34" charset="0"/>
              </a:rPr>
              <a:t>Wages and allowances</a:t>
            </a:r>
          </a:p>
          <a:p>
            <a:pPr marL="512064" fontAlgn="t">
              <a:lnSpc>
                <a:spcPct val="115000"/>
              </a:lnSpc>
              <a:spcBef>
                <a:spcPts val="375"/>
              </a:spcBef>
              <a:buClr>
                <a:srgbClr val="00B050"/>
              </a:buClr>
              <a:buSzPts val="2500"/>
              <a:buFont typeface="Noto Sans Symbols"/>
              <a:buChar char="✔"/>
            </a:pPr>
            <a:r>
              <a:rPr lang="en-AU" dirty="0">
                <a:solidFill>
                  <a:srgbClr val="391B76"/>
                </a:solidFill>
                <a:latin typeface="Calibri" panose="020F0502020204030204" pitchFamily="34" charset="0"/>
                <a:ea typeface="Calibri" panose="020F0502020204030204" pitchFamily="34" charset="0"/>
                <a:cs typeface="Calibri" panose="020F0502020204030204" pitchFamily="34" charset="0"/>
              </a:rPr>
              <a:t>Allocation of Teacher work</a:t>
            </a:r>
          </a:p>
          <a:p>
            <a:pPr marL="512064" fontAlgn="t">
              <a:lnSpc>
                <a:spcPct val="115000"/>
              </a:lnSpc>
              <a:spcBef>
                <a:spcPts val="375"/>
              </a:spcBef>
              <a:buClr>
                <a:srgbClr val="00B050"/>
              </a:buClr>
              <a:buSzPts val="2500"/>
              <a:buFont typeface="Noto Sans Symbols"/>
              <a:buChar char="✔"/>
            </a:pPr>
            <a:r>
              <a:rPr lang="en-AU" dirty="0">
                <a:solidFill>
                  <a:srgbClr val="391B76"/>
                </a:solidFill>
                <a:latin typeface="Calibri" panose="020F0502020204030204" pitchFamily="34" charset="0"/>
                <a:ea typeface="Calibri" panose="020F0502020204030204" pitchFamily="34" charset="0"/>
                <a:cs typeface="Calibri" panose="020F0502020204030204" pitchFamily="34" charset="0"/>
              </a:rPr>
              <a:t>Teacher workload commitments</a:t>
            </a:r>
            <a:r>
              <a:rPr lang="en-AU" sz="2400" dirty="0">
                <a:solidFill>
                  <a:srgbClr val="1F4E79"/>
                </a:solidFill>
                <a:latin typeface="Calibri" panose="020F0502020204030204" pitchFamily="34" charset="0"/>
                <a:ea typeface="Calibri" panose="020F0502020204030204" pitchFamily="34" charset="0"/>
                <a:cs typeface="Calibri" panose="020F0502020204030204" pitchFamily="34" charset="0"/>
              </a:rPr>
              <a:t> </a:t>
            </a:r>
          </a:p>
          <a:p>
            <a:endParaRPr lang="en-AU" dirty="0"/>
          </a:p>
        </p:txBody>
      </p:sp>
      <p:sp>
        <p:nvSpPr>
          <p:cNvPr id="4" name="Content Placeholder 2">
            <a:extLst>
              <a:ext uri="{FF2B5EF4-FFF2-40B4-BE49-F238E27FC236}">
                <a16:creationId xmlns:a16="http://schemas.microsoft.com/office/drawing/2014/main" id="{4279EEE6-487E-C502-DAA7-9F67CA0F4935}"/>
              </a:ext>
            </a:extLst>
          </p:cNvPr>
          <p:cNvSpPr txBox="1">
            <a:spLocks/>
          </p:cNvSpPr>
          <p:nvPr/>
        </p:nvSpPr>
        <p:spPr>
          <a:xfrm>
            <a:off x="6116130" y="2141537"/>
            <a:ext cx="48247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233043" algn="l" rtl="0">
              <a:lnSpc>
                <a:spcPct val="115000"/>
              </a:lnSpc>
              <a:spcBef>
                <a:spcPts val="375"/>
              </a:spcBef>
              <a:spcAft>
                <a:spcPts val="0"/>
              </a:spcAft>
              <a:buClr>
                <a:srgbClr val="00B050"/>
              </a:buClr>
              <a:buSzPts val="2500"/>
              <a:buFont typeface="Noto Sans Symbols"/>
              <a:buChar char="✔"/>
            </a:pPr>
            <a:r>
              <a:rPr lang="en-US" sz="2800" dirty="0">
                <a:solidFill>
                  <a:srgbClr val="391B76"/>
                </a:solidFill>
                <a:latin typeface="Calibri"/>
                <a:ea typeface="Calibri"/>
                <a:cs typeface="Calibri"/>
                <a:sym typeface="Calibri"/>
              </a:rPr>
              <a:t>Termination of Employment</a:t>
            </a:r>
          </a:p>
          <a:p>
            <a:pPr marL="514350" lvl="1" indent="-233043" algn="l" rtl="0">
              <a:lnSpc>
                <a:spcPct val="115000"/>
              </a:lnSpc>
              <a:spcBef>
                <a:spcPts val="375"/>
              </a:spcBef>
              <a:spcAft>
                <a:spcPts val="0"/>
              </a:spcAft>
              <a:buClr>
                <a:srgbClr val="00B050"/>
              </a:buClr>
              <a:buSzPts val="2500"/>
              <a:buFont typeface="Noto Sans Symbols"/>
              <a:buChar char="✔"/>
            </a:pPr>
            <a:r>
              <a:rPr lang="en-US" sz="2800" dirty="0">
                <a:solidFill>
                  <a:srgbClr val="391B76"/>
                </a:solidFill>
                <a:latin typeface="Calibri"/>
                <a:ea typeface="Calibri"/>
                <a:cs typeface="Calibri"/>
                <a:sym typeface="Calibri"/>
              </a:rPr>
              <a:t>Leave entitlements</a:t>
            </a:r>
          </a:p>
          <a:p>
            <a:pPr marL="514350" lvl="1" indent="-233043" algn="l" rtl="0">
              <a:lnSpc>
                <a:spcPct val="115000"/>
              </a:lnSpc>
              <a:spcBef>
                <a:spcPts val="375"/>
              </a:spcBef>
              <a:spcAft>
                <a:spcPts val="0"/>
              </a:spcAft>
              <a:buClr>
                <a:srgbClr val="00B050"/>
              </a:buClr>
              <a:buSzPts val="2500"/>
              <a:buFont typeface="Noto Sans Symbols"/>
              <a:buChar char="✔"/>
            </a:pPr>
            <a:r>
              <a:rPr lang="en-US" sz="2800" dirty="0">
                <a:solidFill>
                  <a:srgbClr val="391B76"/>
                </a:solidFill>
                <a:latin typeface="Calibri"/>
                <a:ea typeface="Calibri"/>
                <a:cs typeface="Calibri"/>
                <a:sym typeface="Calibri"/>
              </a:rPr>
              <a:t>Accident Makeup Pay</a:t>
            </a:r>
          </a:p>
          <a:p>
            <a:pPr marL="514350" lvl="1" indent="-233043" algn="l" rtl="0">
              <a:lnSpc>
                <a:spcPct val="115000"/>
              </a:lnSpc>
              <a:spcBef>
                <a:spcPts val="375"/>
              </a:spcBef>
              <a:spcAft>
                <a:spcPts val="0"/>
              </a:spcAft>
              <a:buClr>
                <a:srgbClr val="00B050"/>
              </a:buClr>
              <a:buSzPts val="2500"/>
              <a:buFont typeface="Noto Sans Symbols"/>
              <a:buChar char="✔"/>
            </a:pPr>
            <a:r>
              <a:rPr lang="en-US" sz="2800" dirty="0">
                <a:solidFill>
                  <a:srgbClr val="391B76"/>
                </a:solidFill>
                <a:latin typeface="Calibri"/>
                <a:ea typeface="Calibri"/>
                <a:cs typeface="Calibri"/>
                <a:sym typeface="Calibri"/>
              </a:rPr>
              <a:t>Redundancy</a:t>
            </a:r>
          </a:p>
          <a:p>
            <a:pPr marL="514350" lvl="1" indent="-233043" algn="l" rtl="0">
              <a:lnSpc>
                <a:spcPct val="115000"/>
              </a:lnSpc>
              <a:spcBef>
                <a:spcPts val="375"/>
              </a:spcBef>
              <a:spcAft>
                <a:spcPts val="0"/>
              </a:spcAft>
              <a:buClr>
                <a:srgbClr val="00B050"/>
              </a:buClr>
              <a:buSzPts val="2500"/>
              <a:buFont typeface="Noto Sans Symbols"/>
              <a:buChar char="✔"/>
            </a:pPr>
            <a:r>
              <a:rPr lang="en-US" sz="2800" dirty="0">
                <a:solidFill>
                  <a:srgbClr val="391B76"/>
                </a:solidFill>
                <a:latin typeface="Calibri"/>
                <a:ea typeface="Calibri"/>
                <a:cs typeface="Calibri"/>
                <a:sym typeface="Calibri"/>
              </a:rPr>
              <a:t>Consultative Committee </a:t>
            </a:r>
          </a:p>
          <a:p>
            <a:endParaRPr lang="en-AU" dirty="0"/>
          </a:p>
        </p:txBody>
      </p:sp>
    </p:spTree>
    <p:extLst>
      <p:ext uri="{BB962C8B-B14F-4D97-AF65-F5344CB8AC3E}">
        <p14:creationId xmlns:p14="http://schemas.microsoft.com/office/powerpoint/2010/main" val="137329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87010-DC31-3E16-018F-61BB323FC0E8}"/>
              </a:ext>
            </a:extLst>
          </p:cNvPr>
          <p:cNvSpPr>
            <a:spLocks noGrp="1"/>
          </p:cNvSpPr>
          <p:nvPr>
            <p:ph type="title"/>
          </p:nvPr>
        </p:nvSpPr>
        <p:spPr>
          <a:xfrm>
            <a:off x="831850" y="1709739"/>
            <a:ext cx="10515600" cy="2256206"/>
          </a:xfrm>
        </p:spPr>
        <p:txBody>
          <a:bodyPr/>
          <a:lstStyle/>
          <a:p>
            <a:pPr algn="ctr"/>
            <a:r>
              <a:rPr lang="en-US" b="1" dirty="0"/>
              <a:t>Wages &amp;  Allowances</a:t>
            </a:r>
            <a:endParaRPr lang="en-AU" b="1" dirty="0"/>
          </a:p>
        </p:txBody>
      </p:sp>
    </p:spTree>
    <p:extLst>
      <p:ext uri="{BB962C8B-B14F-4D97-AF65-F5344CB8AC3E}">
        <p14:creationId xmlns:p14="http://schemas.microsoft.com/office/powerpoint/2010/main" val="138376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42CE-76B3-7ADA-D231-DA9821F1DBE5}"/>
              </a:ext>
            </a:extLst>
          </p:cNvPr>
          <p:cNvSpPr>
            <a:spLocks noGrp="1"/>
          </p:cNvSpPr>
          <p:nvPr>
            <p:ph type="title"/>
          </p:nvPr>
        </p:nvSpPr>
        <p:spPr/>
        <p:txBody>
          <a:bodyPr/>
          <a:lstStyle/>
          <a:p>
            <a:pPr algn="ctr"/>
            <a:r>
              <a:rPr lang="en-US" dirty="0"/>
              <a:t>Education Support </a:t>
            </a:r>
            <a:br>
              <a:rPr lang="en-US" dirty="0"/>
            </a:br>
            <a:r>
              <a:rPr lang="en-US" dirty="0"/>
              <a:t>Level 1 Reclassification &amp; Salaries</a:t>
            </a:r>
            <a:endParaRPr lang="en-AU" dirty="0"/>
          </a:p>
        </p:txBody>
      </p:sp>
      <p:sp>
        <p:nvSpPr>
          <p:cNvPr id="3" name="Content Placeholder 2">
            <a:extLst>
              <a:ext uri="{FF2B5EF4-FFF2-40B4-BE49-F238E27FC236}">
                <a16:creationId xmlns:a16="http://schemas.microsoft.com/office/drawing/2014/main" id="{C40DD5D6-3057-3B4D-D59A-BDB5CAF103AF}"/>
              </a:ext>
            </a:extLst>
          </p:cNvPr>
          <p:cNvSpPr>
            <a:spLocks noGrp="1"/>
          </p:cNvSpPr>
          <p:nvPr>
            <p:ph idx="1"/>
          </p:nvPr>
        </p:nvSpPr>
        <p:spPr>
          <a:xfrm>
            <a:off x="838199" y="1825625"/>
            <a:ext cx="4967177" cy="4667250"/>
          </a:xfrm>
        </p:spPr>
        <p:txBody>
          <a:bodyPr>
            <a:normAutofit/>
          </a:bodyPr>
          <a:lstStyle/>
          <a:p>
            <a:pPr marL="171450" marR="0" lvl="0" indent="-183978" algn="l" rtl="0">
              <a:lnSpc>
                <a:spcPct val="80000"/>
              </a:lnSpc>
              <a:spcBef>
                <a:spcPts val="0"/>
              </a:spcBef>
              <a:spcAft>
                <a:spcPts val="0"/>
              </a:spcAft>
              <a:buClr>
                <a:srgbClr val="595959"/>
              </a:buClr>
              <a:buSzPts val="1397"/>
              <a:buFont typeface="Calibri"/>
              <a:buChar char="•"/>
            </a:pPr>
            <a:r>
              <a:rPr lang="en-US" sz="2400" dirty="0">
                <a:solidFill>
                  <a:srgbClr val="391B76"/>
                </a:solidFill>
                <a:ea typeface="+mj-ea"/>
                <a:cs typeface="+mj-cs"/>
                <a:sym typeface="Calibri"/>
              </a:rPr>
              <a:t>Education Support Level 1 employees have all now been reclassified to Level 2. </a:t>
            </a:r>
          </a:p>
          <a:p>
            <a:pPr marL="171450" marR="0" lvl="0" indent="-183978" algn="l" rtl="0">
              <a:lnSpc>
                <a:spcPct val="80000"/>
              </a:lnSpc>
              <a:spcBef>
                <a:spcPts val="750"/>
              </a:spcBef>
              <a:spcAft>
                <a:spcPts val="0"/>
              </a:spcAft>
              <a:buClr>
                <a:srgbClr val="595959"/>
              </a:buClr>
              <a:buSzPts val="1397"/>
              <a:buFont typeface="Calibri"/>
              <a:buChar char="•"/>
            </a:pPr>
            <a:r>
              <a:rPr lang="en-US" sz="2400" dirty="0">
                <a:solidFill>
                  <a:srgbClr val="391B76"/>
                </a:solidFill>
                <a:ea typeface="+mj-ea"/>
                <a:cs typeface="+mj-cs"/>
                <a:sym typeface="Calibri"/>
              </a:rPr>
              <a:t>A previous ES Level Cat B Level 1-2, salary prior to the change and increases was $49,730. </a:t>
            </a:r>
          </a:p>
          <a:p>
            <a:pPr marL="171450" marR="0" lvl="0" indent="-183978" algn="l" rtl="0">
              <a:lnSpc>
                <a:spcPct val="80000"/>
              </a:lnSpc>
              <a:spcBef>
                <a:spcPts val="750"/>
              </a:spcBef>
              <a:spcAft>
                <a:spcPts val="0"/>
              </a:spcAft>
              <a:buClr>
                <a:srgbClr val="595959"/>
              </a:buClr>
              <a:buSzPts val="1397"/>
              <a:buFont typeface="Calibri"/>
              <a:buChar char="•"/>
            </a:pPr>
            <a:r>
              <a:rPr lang="en-US" sz="2400" dirty="0">
                <a:solidFill>
                  <a:srgbClr val="391B76"/>
                </a:solidFill>
                <a:ea typeface="+mj-ea"/>
                <a:cs typeface="+mj-cs"/>
                <a:sym typeface="Calibri"/>
              </a:rPr>
              <a:t>In July of 2023 their salary will be $56,477 which is an increase of 13.57% from their salary prior to the changes</a:t>
            </a:r>
          </a:p>
          <a:p>
            <a:pPr marL="171450" marR="0" lvl="0" indent="-183978" algn="l" rtl="0">
              <a:lnSpc>
                <a:spcPct val="80000"/>
              </a:lnSpc>
              <a:spcBef>
                <a:spcPts val="750"/>
              </a:spcBef>
              <a:spcAft>
                <a:spcPts val="0"/>
              </a:spcAft>
              <a:buClr>
                <a:srgbClr val="595959"/>
              </a:buClr>
              <a:buSzPts val="1397"/>
              <a:buFont typeface="Calibri"/>
              <a:buChar char="•"/>
            </a:pPr>
            <a:r>
              <a:rPr lang="en-US" sz="2400" dirty="0">
                <a:solidFill>
                  <a:srgbClr val="391B76"/>
                </a:solidFill>
                <a:ea typeface="+mj-ea"/>
                <a:cs typeface="+mj-cs"/>
                <a:sym typeface="Calibri"/>
              </a:rPr>
              <a:t>Over the life of the agreement the employee will receive a 22.53% increase, from their previous salary prior to the changes</a:t>
            </a:r>
          </a:p>
          <a:p>
            <a:endParaRPr lang="en-AU" sz="2000" dirty="0">
              <a:solidFill>
                <a:srgbClr val="391B76"/>
              </a:solidFill>
              <a:ea typeface="+mj-ea"/>
              <a:cs typeface="+mj-cs"/>
            </a:endParaRPr>
          </a:p>
        </p:txBody>
      </p:sp>
      <p:pic>
        <p:nvPicPr>
          <p:cNvPr id="6" name="Picture 5">
            <a:extLst>
              <a:ext uri="{FF2B5EF4-FFF2-40B4-BE49-F238E27FC236}">
                <a16:creationId xmlns:a16="http://schemas.microsoft.com/office/drawing/2014/main" id="{499292E4-07A8-34D4-7360-AAFB40687A1F}"/>
              </a:ext>
            </a:extLst>
          </p:cNvPr>
          <p:cNvPicPr>
            <a:picLocks noChangeAspect="1"/>
          </p:cNvPicPr>
          <p:nvPr/>
        </p:nvPicPr>
        <p:blipFill>
          <a:blip r:embed="rId3"/>
          <a:stretch>
            <a:fillRect/>
          </a:stretch>
        </p:blipFill>
        <p:spPr>
          <a:xfrm>
            <a:off x="5805376" y="2129857"/>
            <a:ext cx="5200339" cy="2938527"/>
          </a:xfrm>
          <a:prstGeom prst="rect">
            <a:avLst/>
          </a:prstGeom>
        </p:spPr>
      </p:pic>
    </p:spTree>
    <p:extLst>
      <p:ext uri="{BB962C8B-B14F-4D97-AF65-F5344CB8AC3E}">
        <p14:creationId xmlns:p14="http://schemas.microsoft.com/office/powerpoint/2010/main" val="155721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EDA0-8A9E-9E41-3D64-8B4EF6F99393}"/>
              </a:ext>
            </a:extLst>
          </p:cNvPr>
          <p:cNvSpPr>
            <a:spLocks noGrp="1"/>
          </p:cNvSpPr>
          <p:nvPr>
            <p:ph type="title"/>
          </p:nvPr>
        </p:nvSpPr>
        <p:spPr/>
        <p:txBody>
          <a:bodyPr/>
          <a:lstStyle/>
          <a:p>
            <a:pPr algn="ctr"/>
            <a:r>
              <a:rPr lang="en-US" dirty="0"/>
              <a:t>School Services Officers Salaries</a:t>
            </a:r>
            <a:endParaRPr lang="en-AU" dirty="0"/>
          </a:p>
        </p:txBody>
      </p:sp>
      <p:sp>
        <p:nvSpPr>
          <p:cNvPr id="3" name="Content Placeholder 2">
            <a:extLst>
              <a:ext uri="{FF2B5EF4-FFF2-40B4-BE49-F238E27FC236}">
                <a16:creationId xmlns:a16="http://schemas.microsoft.com/office/drawing/2014/main" id="{D9B76461-2365-046C-4B45-3F1B51451D83}"/>
              </a:ext>
            </a:extLst>
          </p:cNvPr>
          <p:cNvSpPr>
            <a:spLocks noGrp="1"/>
          </p:cNvSpPr>
          <p:nvPr>
            <p:ph idx="1"/>
          </p:nvPr>
        </p:nvSpPr>
        <p:spPr>
          <a:xfrm>
            <a:off x="838199" y="1825625"/>
            <a:ext cx="4361121" cy="4351338"/>
          </a:xfrm>
        </p:spPr>
        <p:txBody>
          <a:bodyPr/>
          <a:lstStyle/>
          <a:p>
            <a:pPr marL="457200" marR="0" lvl="0" indent="-342900" algn="l" rtl="0">
              <a:lnSpc>
                <a:spcPct val="90000"/>
              </a:lnSpc>
              <a:spcBef>
                <a:spcPts val="0"/>
              </a:spcBef>
              <a:spcAft>
                <a:spcPts val="0"/>
              </a:spcAft>
              <a:buClr>
                <a:srgbClr val="1F4E79"/>
              </a:buClr>
              <a:buSzPts val="1800"/>
              <a:buFont typeface="Calibri"/>
              <a:buChar char="●"/>
            </a:pPr>
            <a:r>
              <a:rPr lang="en-US" dirty="0">
                <a:solidFill>
                  <a:srgbClr val="391B76"/>
                </a:solidFill>
                <a:ea typeface="+mj-ea"/>
                <a:cs typeface="+mj-cs"/>
                <a:sym typeface="Calibri"/>
              </a:rPr>
              <a:t>Significant structural adjustments to all levels of SSOs.</a:t>
            </a:r>
            <a:br>
              <a:rPr lang="en-US" dirty="0">
                <a:solidFill>
                  <a:srgbClr val="391B76"/>
                </a:solidFill>
                <a:ea typeface="+mj-ea"/>
                <a:cs typeface="+mj-cs"/>
                <a:sym typeface="Calibri"/>
              </a:rPr>
            </a:br>
            <a:endParaRPr lang="en-US" dirty="0">
              <a:solidFill>
                <a:srgbClr val="391B76"/>
              </a:solidFill>
              <a:ea typeface="+mj-ea"/>
              <a:cs typeface="+mj-cs"/>
              <a:sym typeface="Calibri"/>
            </a:endParaRPr>
          </a:p>
          <a:p>
            <a:pPr marL="457200" marR="0" lvl="0" indent="-342900" algn="l" rtl="0">
              <a:lnSpc>
                <a:spcPct val="90000"/>
              </a:lnSpc>
              <a:spcBef>
                <a:spcPts val="0"/>
              </a:spcBef>
              <a:spcAft>
                <a:spcPts val="0"/>
              </a:spcAft>
              <a:buClr>
                <a:srgbClr val="1F4E79"/>
              </a:buClr>
              <a:buSzPts val="1800"/>
              <a:buFont typeface="Calibri"/>
              <a:buChar char="●"/>
            </a:pPr>
            <a:r>
              <a:rPr lang="en-US" dirty="0">
                <a:solidFill>
                  <a:srgbClr val="391B76"/>
                </a:solidFill>
                <a:ea typeface="+mj-ea"/>
                <a:cs typeface="+mj-cs"/>
                <a:sym typeface="Calibri"/>
              </a:rPr>
              <a:t>The table provides for the percentage increases which were applied to SSO’s back dated to 24 December 21</a:t>
            </a:r>
            <a:endParaRPr lang="en-US" dirty="0">
              <a:solidFill>
                <a:srgbClr val="391B76"/>
              </a:solidFill>
              <a:ea typeface="+mj-ea"/>
              <a:cs typeface="+mj-cs"/>
              <a:sym typeface="Arial"/>
            </a:endParaRPr>
          </a:p>
          <a:p>
            <a:endParaRPr lang="en-AU" dirty="0"/>
          </a:p>
        </p:txBody>
      </p:sp>
      <p:graphicFrame>
        <p:nvGraphicFramePr>
          <p:cNvPr id="4" name="Google Shape;111;p15">
            <a:extLst>
              <a:ext uri="{FF2B5EF4-FFF2-40B4-BE49-F238E27FC236}">
                <a16:creationId xmlns:a16="http://schemas.microsoft.com/office/drawing/2014/main" id="{259D2533-452F-DE24-41EA-00380DC3E29F}"/>
              </a:ext>
            </a:extLst>
          </p:cNvPr>
          <p:cNvGraphicFramePr/>
          <p:nvPr>
            <p:extLst>
              <p:ext uri="{D42A27DB-BD31-4B8C-83A1-F6EECF244321}">
                <p14:modId xmlns:p14="http://schemas.microsoft.com/office/powerpoint/2010/main" val="3605494988"/>
              </p:ext>
            </p:extLst>
          </p:nvPr>
        </p:nvGraphicFramePr>
        <p:xfrm>
          <a:off x="5358809" y="1917705"/>
          <a:ext cx="5619836" cy="3940834"/>
        </p:xfrm>
        <a:graphic>
          <a:graphicData uri="http://schemas.openxmlformats.org/drawingml/2006/table">
            <a:tbl>
              <a:tblPr>
                <a:noFill/>
              </a:tblPr>
              <a:tblGrid>
                <a:gridCol w="1072963">
                  <a:extLst>
                    <a:ext uri="{9D8B030D-6E8A-4147-A177-3AD203B41FA5}">
                      <a16:colId xmlns:a16="http://schemas.microsoft.com/office/drawing/2014/main" val="20000"/>
                    </a:ext>
                  </a:extLst>
                </a:gridCol>
                <a:gridCol w="1147690">
                  <a:extLst>
                    <a:ext uri="{9D8B030D-6E8A-4147-A177-3AD203B41FA5}">
                      <a16:colId xmlns:a16="http://schemas.microsoft.com/office/drawing/2014/main" val="20001"/>
                    </a:ext>
                  </a:extLst>
                </a:gridCol>
                <a:gridCol w="1248871">
                  <a:extLst>
                    <a:ext uri="{9D8B030D-6E8A-4147-A177-3AD203B41FA5}">
                      <a16:colId xmlns:a16="http://schemas.microsoft.com/office/drawing/2014/main" val="20002"/>
                    </a:ext>
                  </a:extLst>
                </a:gridCol>
                <a:gridCol w="2150312">
                  <a:extLst>
                    <a:ext uri="{9D8B030D-6E8A-4147-A177-3AD203B41FA5}">
                      <a16:colId xmlns:a16="http://schemas.microsoft.com/office/drawing/2014/main" val="20003"/>
                    </a:ext>
                  </a:extLst>
                </a:gridCol>
              </a:tblGrid>
              <a:tr h="359068">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Level </a:t>
                      </a:r>
                      <a:endParaRPr sz="1400" u="none" strike="noStrike" cap="none"/>
                    </a:p>
                  </a:txBody>
                  <a:tcPr marL="7200" marR="7200" marT="7200"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October 2020 salaries </a:t>
                      </a:r>
                      <a:endParaRPr sz="1400" u="none" strike="noStrike" cap="none"/>
                    </a:p>
                  </a:txBody>
                  <a:tcPr marL="7200" marR="7200" marT="72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24 December 21</a:t>
                      </a:r>
                      <a:endParaRPr sz="1400" u="none" strike="noStrike" cap="none"/>
                    </a:p>
                  </a:txBody>
                  <a:tcPr marL="7200" marR="7200" marT="72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Percentage increase </a:t>
                      </a:r>
                      <a:endParaRPr sz="1400" u="none" strike="noStrike" cap="none"/>
                    </a:p>
                  </a:txBody>
                  <a:tcPr marL="7200" marR="7200" marT="7200" marB="0" anchor="ctr">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4-5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$67,416</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$74,125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9.95%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extLst>
                  <a:ext uri="{0D108BD9-81ED-4DB2-BD59-A6C34878D82A}">
                    <a16:rowId xmlns:a16="http://schemas.microsoft.com/office/drawing/2014/main" val="10001"/>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4-4</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$66,222</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$73,410</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10.85%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extLst>
                  <a:ext uri="{0D108BD9-81ED-4DB2-BD59-A6C34878D82A}">
                    <a16:rowId xmlns:a16="http://schemas.microsoft.com/office/drawing/2014/main" val="10002"/>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4-3</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$65,025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$73,000</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12.26%</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extLst>
                  <a:ext uri="{0D108BD9-81ED-4DB2-BD59-A6C34878D82A}">
                    <a16:rowId xmlns:a16="http://schemas.microsoft.com/office/drawing/2014/main" val="10003"/>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4-2</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$63,833</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$72,520</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13.61%</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extLst>
                  <a:ext uri="{0D108BD9-81ED-4DB2-BD59-A6C34878D82A}">
                    <a16:rowId xmlns:a16="http://schemas.microsoft.com/office/drawing/2014/main" val="10004"/>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4-1</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$62,637</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$71,959</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14.88%</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1CC"/>
                    </a:solidFill>
                  </a:tcPr>
                </a:tc>
                <a:extLst>
                  <a:ext uri="{0D108BD9-81ED-4DB2-BD59-A6C34878D82A}">
                    <a16:rowId xmlns:a16="http://schemas.microsoft.com/office/drawing/2014/main" val="10005"/>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3-5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$62,933</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$71,010</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12.83%</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extLst>
                  <a:ext uri="{0D108BD9-81ED-4DB2-BD59-A6C34878D82A}">
                    <a16:rowId xmlns:a16="http://schemas.microsoft.com/office/drawing/2014/main" val="10006"/>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3-4</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$61,422</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$70,460</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14.71%</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extLst>
                  <a:ext uri="{0D108BD9-81ED-4DB2-BD59-A6C34878D82A}">
                    <a16:rowId xmlns:a16="http://schemas.microsoft.com/office/drawing/2014/main" val="10007"/>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3-3</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$59,912</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$67,550</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12.75%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extLst>
                  <a:ext uri="{0D108BD9-81ED-4DB2-BD59-A6C34878D82A}">
                    <a16:rowId xmlns:a16="http://schemas.microsoft.com/office/drawing/2014/main" val="10008"/>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3-2</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$58,400</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$66,240</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13.42%</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extLst>
                  <a:ext uri="{0D108BD9-81ED-4DB2-BD59-A6C34878D82A}">
                    <a16:rowId xmlns:a16="http://schemas.microsoft.com/office/drawing/2014/main" val="10009"/>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3-1</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$56,888</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$65,350</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14.87%</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EDA"/>
                    </a:solidFill>
                  </a:tcPr>
                </a:tc>
                <a:extLst>
                  <a:ext uri="{0D108BD9-81ED-4DB2-BD59-A6C34878D82A}">
                    <a16:rowId xmlns:a16="http://schemas.microsoft.com/office/drawing/2014/main" val="10010"/>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2-5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$56,828</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$65,288</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14.89%</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2-4</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$56,015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$63,325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13.05%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12"/>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2-3</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$54,669</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$61,015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11.61%</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13"/>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2-2</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dirty="0">
                          <a:solidFill>
                            <a:srgbClr val="000000"/>
                          </a:solidFill>
                          <a:latin typeface="Quattrocento Sans"/>
                          <a:ea typeface="Quattrocento Sans"/>
                          <a:cs typeface="Quattrocento Sans"/>
                          <a:sym typeface="Quattrocento Sans"/>
                        </a:rPr>
                        <a:t>$53,590</a:t>
                      </a:r>
                      <a:endParaRPr sz="1400" u="none" strike="noStrike" cap="none" dirty="0"/>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$59,555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11.13%</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14"/>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2-1</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$52,509</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$57,931</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10.33%</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15"/>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1-4</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$51,362</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$54,912</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6.91%</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16"/>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1-3</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$49,595</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$53,730</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8.34%</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17"/>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SS0 1-2</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$47,831</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$52,677</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10.13%</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18"/>
                  </a:ext>
                </a:extLst>
              </a:tr>
              <a:tr h="188514">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SSO 1-1</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1" i="0" u="none" strike="noStrike" cap="none">
                          <a:solidFill>
                            <a:srgbClr val="000000"/>
                          </a:solidFill>
                          <a:latin typeface="Quattrocento Sans"/>
                          <a:ea typeface="Quattrocento Sans"/>
                          <a:cs typeface="Quattrocento Sans"/>
                          <a:sym typeface="Quattrocento Sans"/>
                        </a:rPr>
                        <a:t>$46,062</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a:solidFill>
                            <a:srgbClr val="000000"/>
                          </a:solidFill>
                          <a:latin typeface="Quattrocento Sans"/>
                          <a:ea typeface="Quattrocento Sans"/>
                          <a:cs typeface="Quattrocento Sans"/>
                          <a:sym typeface="Quattrocento Sans"/>
                        </a:rPr>
                        <a:t>$51,644</a:t>
                      </a:r>
                      <a:endParaRPr sz="1400" u="none" strike="noStrike" cap="none"/>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3D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AU" sz="800" b="0" i="0" u="none" strike="noStrike" cap="none" dirty="0">
                          <a:solidFill>
                            <a:srgbClr val="000000"/>
                          </a:solidFill>
                          <a:latin typeface="Quattrocento Sans"/>
                          <a:ea typeface="Quattrocento Sans"/>
                          <a:cs typeface="Quattrocento Sans"/>
                          <a:sym typeface="Quattrocento Sans"/>
                        </a:rPr>
                        <a:t>12.12%</a:t>
                      </a:r>
                      <a:endParaRPr sz="1400" u="none" strike="noStrike" cap="none" dirty="0"/>
                    </a:p>
                  </a:txBody>
                  <a:tcPr marL="7200" marR="7200" marT="72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13809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4013-A594-5BC9-EDBF-ABDA7A825543}"/>
              </a:ext>
            </a:extLst>
          </p:cNvPr>
          <p:cNvSpPr>
            <a:spLocks noGrp="1"/>
          </p:cNvSpPr>
          <p:nvPr>
            <p:ph type="title"/>
          </p:nvPr>
        </p:nvSpPr>
        <p:spPr/>
        <p:txBody>
          <a:bodyPr/>
          <a:lstStyle/>
          <a:p>
            <a:pPr algn="ctr"/>
            <a:r>
              <a:rPr lang="en-US" dirty="0"/>
              <a:t>School Services Officers Salaries</a:t>
            </a:r>
            <a:endParaRPr lang="en-AU" dirty="0"/>
          </a:p>
        </p:txBody>
      </p:sp>
      <p:pic>
        <p:nvPicPr>
          <p:cNvPr id="10" name="Content Placeholder 9">
            <a:extLst>
              <a:ext uri="{FF2B5EF4-FFF2-40B4-BE49-F238E27FC236}">
                <a16:creationId xmlns:a16="http://schemas.microsoft.com/office/drawing/2014/main" id="{330475FF-4E32-6342-4198-748EF5A83203}"/>
              </a:ext>
            </a:extLst>
          </p:cNvPr>
          <p:cNvPicPr>
            <a:picLocks noGrp="1" noChangeAspect="1"/>
          </p:cNvPicPr>
          <p:nvPr>
            <p:ph idx="1"/>
          </p:nvPr>
        </p:nvPicPr>
        <p:blipFill>
          <a:blip r:embed="rId3"/>
          <a:stretch>
            <a:fillRect/>
          </a:stretch>
        </p:blipFill>
        <p:spPr>
          <a:xfrm>
            <a:off x="2846398" y="2194755"/>
            <a:ext cx="1633870" cy="1639966"/>
          </a:xfrm>
          <a:prstGeom prst="rect">
            <a:avLst/>
          </a:prstGeom>
        </p:spPr>
      </p:pic>
      <p:grpSp>
        <p:nvGrpSpPr>
          <p:cNvPr id="4" name="Google Shape;98;p14">
            <a:extLst>
              <a:ext uri="{FF2B5EF4-FFF2-40B4-BE49-F238E27FC236}">
                <a16:creationId xmlns:a16="http://schemas.microsoft.com/office/drawing/2014/main" id="{3DB10418-CC1B-6B72-888A-DF8C90BC7596}"/>
              </a:ext>
            </a:extLst>
          </p:cNvPr>
          <p:cNvGrpSpPr/>
          <p:nvPr/>
        </p:nvGrpSpPr>
        <p:grpSpPr>
          <a:xfrm>
            <a:off x="1903228" y="2312073"/>
            <a:ext cx="8720228" cy="3736937"/>
            <a:chOff x="36906" y="74269"/>
            <a:chExt cx="7511909" cy="3736937"/>
          </a:xfrm>
        </p:grpSpPr>
        <p:sp>
          <p:nvSpPr>
            <p:cNvPr id="5" name="Google Shape;99;p14">
              <a:extLst>
                <a:ext uri="{FF2B5EF4-FFF2-40B4-BE49-F238E27FC236}">
                  <a16:creationId xmlns:a16="http://schemas.microsoft.com/office/drawing/2014/main" id="{A581BBBA-D4A5-8ADE-BA87-0A960E625CD7}"/>
                </a:ext>
              </a:extLst>
            </p:cNvPr>
            <p:cNvSpPr/>
            <p:nvPr/>
          </p:nvSpPr>
          <p:spPr>
            <a:xfrm>
              <a:off x="36909"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00;p14">
              <a:extLst>
                <a:ext uri="{FF2B5EF4-FFF2-40B4-BE49-F238E27FC236}">
                  <a16:creationId xmlns:a16="http://schemas.microsoft.com/office/drawing/2014/main" id="{BDBB0C0A-3FE1-0907-3A25-2AE0DE287355}"/>
                </a:ext>
              </a:extLst>
            </p:cNvPr>
            <p:cNvSpPr txBox="1"/>
            <p:nvPr/>
          </p:nvSpPr>
          <p:spPr>
            <a:xfrm>
              <a:off x="36906" y="2029901"/>
              <a:ext cx="3114148" cy="1399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dirty="0">
                  <a:solidFill>
                    <a:srgbClr val="391B76"/>
                  </a:solidFill>
                  <a:latin typeface="Calibri"/>
                  <a:ea typeface="Calibri"/>
                  <a:cs typeface="Calibri"/>
                  <a:sym typeface="Calibri"/>
                </a:rPr>
                <a:t>SSO Level 1-1 has gone from $46,062 to $51,644 in December 2022,  which is a 12.12% increase</a:t>
              </a:r>
              <a:endParaRPr lang="en-US" sz="1400" b="0" i="0" u="none" strike="noStrike" cap="none" dirty="0">
                <a:solidFill>
                  <a:srgbClr val="391B76"/>
                </a:solidFill>
                <a:latin typeface="Arial"/>
                <a:ea typeface="Arial"/>
                <a:cs typeface="Arial"/>
                <a:sym typeface="Arial"/>
              </a:endParaRPr>
            </a:p>
          </p:txBody>
        </p:sp>
        <p:sp>
          <p:nvSpPr>
            <p:cNvPr id="7" name="Google Shape;101;p14">
              <a:extLst>
                <a:ext uri="{FF2B5EF4-FFF2-40B4-BE49-F238E27FC236}">
                  <a16:creationId xmlns:a16="http://schemas.microsoft.com/office/drawing/2014/main" id="{EBE1842A-F785-7BE0-529A-F92B920A00A7}"/>
                </a:ext>
              </a:extLst>
            </p:cNvPr>
            <p:cNvSpPr/>
            <p:nvPr/>
          </p:nvSpPr>
          <p:spPr>
            <a:xfrm>
              <a:off x="5044846" y="74269"/>
              <a:ext cx="1554187" cy="1554187"/>
            </a:xfrm>
            <a:prstGeom prst="rect">
              <a:avLst/>
            </a:prstGeom>
            <a:blipFill rotWithShape="1">
              <a:blip r:embed="rId4">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02;p14">
              <a:extLst>
                <a:ext uri="{FF2B5EF4-FFF2-40B4-BE49-F238E27FC236}">
                  <a16:creationId xmlns:a16="http://schemas.microsoft.com/office/drawing/2014/main" id="{9D8FEC3C-40CA-325F-D80B-5260ACAED9C7}"/>
                </a:ext>
              </a:extLst>
            </p:cNvPr>
            <p:cNvSpPr/>
            <p:nvPr/>
          </p:nvSpPr>
          <p:spPr>
            <a:xfrm>
              <a:off x="4095065"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03;p14">
              <a:extLst>
                <a:ext uri="{FF2B5EF4-FFF2-40B4-BE49-F238E27FC236}">
                  <a16:creationId xmlns:a16="http://schemas.microsoft.com/office/drawing/2014/main" id="{FF7A4F5F-0493-5F10-E21E-2ABDF701599B}"/>
                </a:ext>
              </a:extLst>
            </p:cNvPr>
            <p:cNvSpPr txBox="1"/>
            <p:nvPr/>
          </p:nvSpPr>
          <p:spPr>
            <a:xfrm>
              <a:off x="4095065" y="1988406"/>
              <a:ext cx="3453750" cy="1822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dirty="0">
                  <a:solidFill>
                    <a:srgbClr val="391B76"/>
                  </a:solidFill>
                  <a:latin typeface="Calibri"/>
                  <a:ea typeface="Calibri"/>
                  <a:cs typeface="Calibri"/>
                  <a:sym typeface="Calibri"/>
                </a:rPr>
                <a:t>Over the life of the Agreement, the starting salary point for an SSO Level 1-1, will increase by 21.41%. </a:t>
              </a:r>
              <a:endParaRPr lang="en-US" sz="1400" b="0" i="0" u="none" strike="noStrike" cap="none" dirty="0">
                <a:solidFill>
                  <a:srgbClr val="391B76"/>
                </a:solidFill>
                <a:latin typeface="Arial"/>
                <a:ea typeface="Arial"/>
                <a:cs typeface="Arial"/>
                <a:sym typeface="Arial"/>
              </a:endParaRPr>
            </a:p>
          </p:txBody>
        </p:sp>
      </p:grpSp>
    </p:spTree>
    <p:extLst>
      <p:ext uri="{BB962C8B-B14F-4D97-AF65-F5344CB8AC3E}">
        <p14:creationId xmlns:p14="http://schemas.microsoft.com/office/powerpoint/2010/main" val="330527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4013-A594-5BC9-EDBF-ABDA7A825543}"/>
              </a:ext>
            </a:extLst>
          </p:cNvPr>
          <p:cNvSpPr>
            <a:spLocks noGrp="1"/>
          </p:cNvSpPr>
          <p:nvPr>
            <p:ph type="title"/>
          </p:nvPr>
        </p:nvSpPr>
        <p:spPr/>
        <p:txBody>
          <a:bodyPr/>
          <a:lstStyle/>
          <a:p>
            <a:pPr algn="ctr"/>
            <a:r>
              <a:rPr lang="en-US" dirty="0"/>
              <a:t>Primary Principal Salaries</a:t>
            </a:r>
            <a:endParaRPr lang="en-AU" dirty="0"/>
          </a:p>
        </p:txBody>
      </p:sp>
      <p:pic>
        <p:nvPicPr>
          <p:cNvPr id="10" name="Content Placeholder 9">
            <a:extLst>
              <a:ext uri="{FF2B5EF4-FFF2-40B4-BE49-F238E27FC236}">
                <a16:creationId xmlns:a16="http://schemas.microsoft.com/office/drawing/2014/main" id="{330475FF-4E32-6342-4198-748EF5A83203}"/>
              </a:ext>
            </a:extLst>
          </p:cNvPr>
          <p:cNvPicPr>
            <a:picLocks noGrp="1" noChangeAspect="1"/>
          </p:cNvPicPr>
          <p:nvPr>
            <p:ph idx="1"/>
          </p:nvPr>
        </p:nvPicPr>
        <p:blipFill>
          <a:blip r:embed="rId3"/>
          <a:stretch>
            <a:fillRect/>
          </a:stretch>
        </p:blipFill>
        <p:spPr>
          <a:xfrm>
            <a:off x="2846398" y="2194755"/>
            <a:ext cx="1633870" cy="1639966"/>
          </a:xfrm>
          <a:prstGeom prst="rect">
            <a:avLst/>
          </a:prstGeom>
        </p:spPr>
      </p:pic>
      <p:grpSp>
        <p:nvGrpSpPr>
          <p:cNvPr id="4" name="Google Shape;98;p14">
            <a:extLst>
              <a:ext uri="{FF2B5EF4-FFF2-40B4-BE49-F238E27FC236}">
                <a16:creationId xmlns:a16="http://schemas.microsoft.com/office/drawing/2014/main" id="{3DB10418-CC1B-6B72-888A-DF8C90BC7596}"/>
              </a:ext>
            </a:extLst>
          </p:cNvPr>
          <p:cNvGrpSpPr/>
          <p:nvPr/>
        </p:nvGrpSpPr>
        <p:grpSpPr>
          <a:xfrm>
            <a:off x="1658683" y="2237645"/>
            <a:ext cx="8874635" cy="3923944"/>
            <a:chOff x="36909" y="74269"/>
            <a:chExt cx="7644920" cy="3923944"/>
          </a:xfrm>
        </p:grpSpPr>
        <p:sp>
          <p:nvSpPr>
            <p:cNvPr id="5" name="Google Shape;99;p14">
              <a:extLst>
                <a:ext uri="{FF2B5EF4-FFF2-40B4-BE49-F238E27FC236}">
                  <a16:creationId xmlns:a16="http://schemas.microsoft.com/office/drawing/2014/main" id="{A581BBBA-D4A5-8ADE-BA87-0A960E625CD7}"/>
                </a:ext>
              </a:extLst>
            </p:cNvPr>
            <p:cNvSpPr/>
            <p:nvPr/>
          </p:nvSpPr>
          <p:spPr>
            <a:xfrm>
              <a:off x="36909"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00;p14">
              <a:extLst>
                <a:ext uri="{FF2B5EF4-FFF2-40B4-BE49-F238E27FC236}">
                  <a16:creationId xmlns:a16="http://schemas.microsoft.com/office/drawing/2014/main" id="{BDBB0C0A-3FE1-0907-3A25-2AE0DE287355}"/>
                </a:ext>
              </a:extLst>
            </p:cNvPr>
            <p:cNvSpPr txBox="1"/>
            <p:nvPr/>
          </p:nvSpPr>
          <p:spPr>
            <a:xfrm>
              <a:off x="36909" y="2175412"/>
              <a:ext cx="3586764" cy="1399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dirty="0">
                  <a:solidFill>
                    <a:srgbClr val="391B76"/>
                  </a:solidFill>
                  <a:latin typeface="Calibri"/>
                  <a:ea typeface="Calibri"/>
                  <a:cs typeface="Calibri"/>
                  <a:sym typeface="Calibri"/>
                </a:rPr>
                <a:t>Primary Principals received a 7.55% increase back dated to December 2021</a:t>
              </a:r>
              <a:endParaRPr lang="en-US" b="0" i="0" u="none" strike="noStrike" cap="none" dirty="0">
                <a:solidFill>
                  <a:srgbClr val="391B76"/>
                </a:solidFill>
                <a:latin typeface="Calibri"/>
                <a:ea typeface="Calibri"/>
                <a:cs typeface="Calibri"/>
                <a:sym typeface="Calibri"/>
              </a:endParaRPr>
            </a:p>
          </p:txBody>
        </p:sp>
        <p:sp>
          <p:nvSpPr>
            <p:cNvPr id="7" name="Google Shape;101;p14">
              <a:extLst>
                <a:ext uri="{FF2B5EF4-FFF2-40B4-BE49-F238E27FC236}">
                  <a16:creationId xmlns:a16="http://schemas.microsoft.com/office/drawing/2014/main" id="{EBE1842A-F785-7BE0-529A-F92B920A00A7}"/>
                </a:ext>
              </a:extLst>
            </p:cNvPr>
            <p:cNvSpPr/>
            <p:nvPr/>
          </p:nvSpPr>
          <p:spPr>
            <a:xfrm>
              <a:off x="5044846" y="74269"/>
              <a:ext cx="1554187" cy="1554187"/>
            </a:xfrm>
            <a:prstGeom prst="rect">
              <a:avLst/>
            </a:prstGeom>
            <a:blipFill rotWithShape="1">
              <a:blip r:embed="rId4">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02;p14">
              <a:extLst>
                <a:ext uri="{FF2B5EF4-FFF2-40B4-BE49-F238E27FC236}">
                  <a16:creationId xmlns:a16="http://schemas.microsoft.com/office/drawing/2014/main" id="{9D8FEC3C-40CA-325F-D80B-5260ACAED9C7}"/>
                </a:ext>
              </a:extLst>
            </p:cNvPr>
            <p:cNvSpPr/>
            <p:nvPr/>
          </p:nvSpPr>
          <p:spPr>
            <a:xfrm>
              <a:off x="4095065" y="2029909"/>
              <a:ext cx="345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03;p14">
              <a:extLst>
                <a:ext uri="{FF2B5EF4-FFF2-40B4-BE49-F238E27FC236}">
                  <a16:creationId xmlns:a16="http://schemas.microsoft.com/office/drawing/2014/main" id="{FF7A4F5F-0493-5F10-E21E-2ABDF701599B}"/>
                </a:ext>
              </a:extLst>
            </p:cNvPr>
            <p:cNvSpPr txBox="1"/>
            <p:nvPr/>
          </p:nvSpPr>
          <p:spPr>
            <a:xfrm>
              <a:off x="3859370" y="2175413"/>
              <a:ext cx="3822459" cy="1822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dirty="0">
                  <a:solidFill>
                    <a:srgbClr val="391B76"/>
                  </a:solidFill>
                  <a:latin typeface="Calibri"/>
                  <a:ea typeface="Calibri"/>
                  <a:cs typeface="Calibri"/>
                  <a:sym typeface="Calibri"/>
                </a:rPr>
                <a:t>By the end of the agreement the commencement salary for a principal at the bottom level (Level 2) will be $163,706 which is an increase of over $23,139 over the life of the agreement</a:t>
              </a:r>
              <a:endParaRPr lang="en-US" b="0" i="0" u="none" strike="noStrike" cap="none" dirty="0">
                <a:solidFill>
                  <a:srgbClr val="391B76"/>
                </a:solidFill>
                <a:latin typeface="Calibri"/>
                <a:ea typeface="Calibri"/>
                <a:cs typeface="Calibri"/>
                <a:sym typeface="Calibri"/>
              </a:endParaRPr>
            </a:p>
          </p:txBody>
        </p:sp>
      </p:grpSp>
    </p:spTree>
    <p:extLst>
      <p:ext uri="{BB962C8B-B14F-4D97-AF65-F5344CB8AC3E}">
        <p14:creationId xmlns:p14="http://schemas.microsoft.com/office/powerpoint/2010/main" val="272403506"/>
      </p:ext>
    </p:extLst>
  </p:cSld>
  <p:clrMapOvr>
    <a:masterClrMapping/>
  </p:clrMapOvr>
</p:sld>
</file>

<file path=ppt/theme/theme1.xml><?xml version="1.0" encoding="utf-8"?>
<a:theme xmlns:a="http://schemas.openxmlformats.org/drawingml/2006/main" name="Office Theme">
  <a:themeElements>
    <a:clrScheme name="DOBCEL and CEB">
      <a:dk1>
        <a:sysClr val="windowText" lastClr="000000"/>
      </a:dk1>
      <a:lt1>
        <a:sysClr val="window" lastClr="FFFFFF"/>
      </a:lt1>
      <a:dk2>
        <a:srgbClr val="D7D6E9"/>
      </a:dk2>
      <a:lt2>
        <a:srgbClr val="391B76"/>
      </a:lt2>
      <a:accent1>
        <a:srgbClr val="61A4D7"/>
      </a:accent1>
      <a:accent2>
        <a:srgbClr val="124499"/>
      </a:accent2>
      <a:accent3>
        <a:srgbClr val="499958"/>
      </a:accent3>
      <a:accent4>
        <a:srgbClr val="9F2D57"/>
      </a:accent4>
      <a:accent5>
        <a:srgbClr val="C57329"/>
      </a:accent5>
      <a:accent6>
        <a:srgbClr val="E4C23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22FE5B19E1C24AAA25A16413F67BC1" ma:contentTypeVersion="16" ma:contentTypeDescription="Create a new document." ma:contentTypeScope="" ma:versionID="cee33635bf56055d228eaf2813dd2424">
  <xsd:schema xmlns:xsd="http://www.w3.org/2001/XMLSchema" xmlns:xs="http://www.w3.org/2001/XMLSchema" xmlns:p="http://schemas.microsoft.com/office/2006/metadata/properties" xmlns:ns2="2e11fe29-9ac3-4bc3-861c-6c2dc2bbaabd" xmlns:ns3="7f72519b-efb3-4f41-bc57-0688e1a16df0" targetNamespace="http://schemas.microsoft.com/office/2006/metadata/properties" ma:root="true" ma:fieldsID="ba047b77ee52097ccaf863fb96d0dbc6" ns2:_="" ns3:_="">
    <xsd:import namespace="2e11fe29-9ac3-4bc3-861c-6c2dc2bbaabd"/>
    <xsd:import namespace="7f72519b-efb3-4f41-bc57-0688e1a16d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fe29-9ac3-4bc3-861c-6c2dc2bba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38ba5c3-0131-4b21-b1cd-24f1203d4aa8"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72519b-efb3-4f41-bc57-0688e1a16d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5997746-795b-44ae-bfeb-849c1c1a32b8}" ma:internalName="TaxCatchAll" ma:showField="CatchAllData" ma:web="7f72519b-efb3-4f41-bc57-0688e1a16d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f72519b-efb3-4f41-bc57-0688e1a16df0" xsi:nil="true"/>
    <lcf76f155ced4ddcb4097134ff3c332f xmlns="2e11fe29-9ac3-4bc3-861c-6c2dc2bbaab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368463-8059-4952-BF85-B68C75858940}">
  <ds:schemaRefs>
    <ds:schemaRef ds:uri="http://schemas.microsoft.com/sharepoint/v3/contenttype/forms"/>
  </ds:schemaRefs>
</ds:datastoreItem>
</file>

<file path=customXml/itemProps2.xml><?xml version="1.0" encoding="utf-8"?>
<ds:datastoreItem xmlns:ds="http://schemas.openxmlformats.org/officeDocument/2006/customXml" ds:itemID="{0F8E2746-EC29-43D0-93F4-3C3A78C1E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1fe29-9ac3-4bc3-861c-6c2dc2bbaabd"/>
    <ds:schemaRef ds:uri="7f72519b-efb3-4f41-bc57-0688e1a16d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6A607C-E8DB-47D6-8215-51205C712F39}">
  <ds:schemaRefs>
    <ds:schemaRef ds:uri="2e11fe29-9ac3-4bc3-861c-6c2dc2bbaabd"/>
    <ds:schemaRef ds:uri="http://purl.org/dc/elements/1.1/"/>
    <ds:schemaRef ds:uri="http://schemas.microsoft.com/office/infopath/2007/PartnerControls"/>
    <ds:schemaRef ds:uri="http://schemas.microsoft.com/office/2006/metadata/properties"/>
    <ds:schemaRef ds:uri="http://purl.org/dc/dcmitype/"/>
    <ds:schemaRef ds:uri="http://www.w3.org/XML/1998/namespace"/>
    <ds:schemaRef ds:uri="http://schemas.microsoft.com/office/2006/documentManagement/types"/>
    <ds:schemaRef ds:uri="http://schemas.openxmlformats.org/package/2006/metadata/core-properties"/>
    <ds:schemaRef ds:uri="7f72519b-efb3-4f41-bc57-0688e1a16df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4120</TotalTime>
  <Words>5338</Words>
  <Application>Microsoft Office PowerPoint</Application>
  <PresentationFormat>Widescreen</PresentationFormat>
  <Paragraphs>441</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Noto Sans Symbols</vt:lpstr>
      <vt:lpstr>Quattrocento Sans</vt:lpstr>
      <vt:lpstr>Office Theme</vt:lpstr>
      <vt:lpstr>Principals Enterprise Bargaining Update</vt:lpstr>
      <vt:lpstr>Benefits for our people</vt:lpstr>
      <vt:lpstr>Benefits for our people</vt:lpstr>
      <vt:lpstr>Key Areas of Change</vt:lpstr>
      <vt:lpstr>Wages &amp;  Allowances</vt:lpstr>
      <vt:lpstr>Education Support  Level 1 Reclassification &amp; Salaries</vt:lpstr>
      <vt:lpstr>School Services Officers Salaries</vt:lpstr>
      <vt:lpstr>School Services Officers Salaries</vt:lpstr>
      <vt:lpstr>Primary Principal Salaries</vt:lpstr>
      <vt:lpstr>Deputy Principal Salaries – Cat A</vt:lpstr>
      <vt:lpstr>Deputy Principal Salaries – Cat B</vt:lpstr>
      <vt:lpstr>Teacher Salaries</vt:lpstr>
      <vt:lpstr>Casual Relieving Teachers</vt:lpstr>
      <vt:lpstr>Position Allowance</vt:lpstr>
      <vt:lpstr>Allowance Increases</vt:lpstr>
      <vt:lpstr>Allowance Increases</vt:lpstr>
      <vt:lpstr>Improved Entitlements &amp; Conditions </vt:lpstr>
      <vt:lpstr>Flexible Leave</vt:lpstr>
      <vt:lpstr>Paid Parental Leave</vt:lpstr>
      <vt:lpstr>Paid Parental Leave</vt:lpstr>
      <vt:lpstr>Long Service Leave</vt:lpstr>
      <vt:lpstr>Other Leave</vt:lpstr>
      <vt:lpstr>Consultative Committee </vt:lpstr>
      <vt:lpstr>Teacher Workload Improvements</vt:lpstr>
      <vt:lpstr>Teacher Workload Improvements</vt:lpstr>
      <vt:lpstr>Employer Workload Commitments </vt:lpstr>
      <vt:lpstr>30+8 Model</vt:lpstr>
      <vt:lpstr>30+8 Model - 2023</vt:lpstr>
      <vt:lpstr>30+8 Model 2024</vt:lpstr>
      <vt:lpstr>The 8 Hours</vt:lpstr>
      <vt:lpstr>Time in Lieu – Teaching Staff</vt:lpstr>
      <vt:lpstr>Time in Lieu – Teaching Staff</vt:lpstr>
      <vt:lpstr>Teacher Time in Lieu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Newman</dc:creator>
  <cp:lastModifiedBy>Maree Baker</cp:lastModifiedBy>
  <cp:revision>7</cp:revision>
  <cp:lastPrinted>2023-05-29T03:51:02Z</cp:lastPrinted>
  <dcterms:created xsi:type="dcterms:W3CDTF">2020-06-26T05:25:18Z</dcterms:created>
  <dcterms:modified xsi:type="dcterms:W3CDTF">2023-05-31T22:51:36Z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0x0101008222FE5B19E1C24AAA25A16413F67BC1</vt:lpwstr>
  </property>
  <property fmtid="{D5CDD505-2E9C-101B-9397-08002B2CF9AE}" pid="3" name="MediaServiceImageTags">
    <vt:lpwstr/>
  </property>
</Properties>
</file>