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60" r:id="rId6"/>
    <p:sldId id="258" r:id="rId7"/>
    <p:sldId id="259" r:id="rId8"/>
    <p:sldId id="264" r:id="rId9"/>
    <p:sldId id="261" r:id="rId10"/>
    <p:sldId id="263" r:id="rId11"/>
    <p:sldId id="262" r:id="rId12"/>
    <p:sldId id="265" r:id="rId13"/>
    <p:sldId id="266" r:id="rId14"/>
    <p:sldId id="267" r:id="rId15"/>
    <p:sldId id="273" r:id="rId16"/>
    <p:sldId id="278" r:id="rId17"/>
    <p:sldId id="268" r:id="rId18"/>
    <p:sldId id="269" r:id="rId19"/>
    <p:sldId id="270" r:id="rId20"/>
    <p:sldId id="271" r:id="rId21"/>
    <p:sldId id="272" r:id="rId22"/>
    <p:sldId id="274" r:id="rId23"/>
    <p:sldId id="275" r:id="rId24"/>
    <p:sldId id="276"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1B76"/>
    <a:srgbClr val="61A4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63E000-036B-46F5-A0F0-E28259BCDAA4}" v="32" dt="2023-11-20T12:58:33.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034" autoAdjust="0"/>
  </p:normalViewPr>
  <p:slideViewPr>
    <p:cSldViewPr snapToGrid="0">
      <p:cViewPr varScale="1">
        <p:scale>
          <a:sx n="79" d="100"/>
          <a:sy n="79" d="100"/>
        </p:scale>
        <p:origin x="183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4D1C8-B0FA-4005-91E7-C7EF3CC9B158}" type="datetimeFigureOut">
              <a:rPr lang="en-AU" smtClean="0"/>
              <a:t>23/11/2023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23B97-D875-4C50-BD2E-B983000F81DB}" type="slidenum">
              <a:rPr lang="en-AU" smtClean="0"/>
              <a:t>‹#›</a:t>
            </a:fld>
            <a:endParaRPr lang="en-AU"/>
          </a:p>
        </p:txBody>
      </p:sp>
    </p:spTree>
    <p:extLst>
      <p:ext uri="{BB962C8B-B14F-4D97-AF65-F5344CB8AC3E}">
        <p14:creationId xmlns:p14="http://schemas.microsoft.com/office/powerpoint/2010/main" val="42420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 amendment the Fair </a:t>
            </a:r>
            <a:r>
              <a:rPr lang="en-AU" b="0" i="1"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Work Legislation Amendment (Secure Jobs, Better Pay) Act 2022 </a:t>
            </a:r>
            <a:r>
              <a:rPr lang="en-AU" b="0"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was introduced with the aim of improving job security gender equality and workplace conditions and protections.  Although some of this amendment become law last year, the changes to fixed term contracts was given a grace period to come into effect on 6 December 2023</a:t>
            </a:r>
            <a:endParaRPr lang="en-AU" b="0" i="0" dirty="0"/>
          </a:p>
        </p:txBody>
      </p:sp>
      <p:sp>
        <p:nvSpPr>
          <p:cNvPr id="4" name="Slide Number Placeholder 3"/>
          <p:cNvSpPr>
            <a:spLocks noGrp="1"/>
          </p:cNvSpPr>
          <p:nvPr>
            <p:ph type="sldNum" sz="quarter" idx="5"/>
          </p:nvPr>
        </p:nvSpPr>
        <p:spPr/>
        <p:txBody>
          <a:bodyPr/>
          <a:lstStyle/>
          <a:p>
            <a:fld id="{C1C23B97-D875-4C50-BD2E-B983000F81DB}" type="slidenum">
              <a:rPr lang="en-AU" smtClean="0"/>
              <a:t>2</a:t>
            </a:fld>
            <a:endParaRPr lang="en-AU"/>
          </a:p>
        </p:txBody>
      </p:sp>
    </p:spTree>
    <p:extLst>
      <p:ext uri="{BB962C8B-B14F-4D97-AF65-F5344CB8AC3E}">
        <p14:creationId xmlns:p14="http://schemas.microsoft.com/office/powerpoint/2010/main" val="3327947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4150" indent="0" algn="l">
              <a:lnSpc>
                <a:spcPct val="120000"/>
              </a:lnSpc>
              <a:buNone/>
            </a:pPr>
            <a:r>
              <a:rPr lang="en-AU" sz="1200" b="0" i="0" u="none" strike="noStrike" baseline="0" dirty="0">
                <a:solidFill>
                  <a:schemeClr val="bg2"/>
                </a:solidFill>
              </a:rPr>
              <a:t>A FT contract can exceed the limitations under the Act in specific circumstances.</a:t>
            </a:r>
          </a:p>
          <a:p>
            <a:pPr marL="0" marR="7870" indent="0" algn="l">
              <a:lnSpc>
                <a:spcPct val="120000"/>
              </a:lnSpc>
              <a:buNone/>
            </a:pPr>
            <a:r>
              <a:rPr lang="en-AU" sz="1200" b="0" i="0" u="none" strike="noStrike" baseline="0" dirty="0">
                <a:solidFill>
                  <a:schemeClr val="bg2"/>
                </a:solidFill>
              </a:rPr>
              <a:t>For example, where an exception applies a school could engage an employee on a contract for more than 2 years.</a:t>
            </a:r>
          </a:p>
          <a:p>
            <a:pPr marL="0" marR="83500" indent="0" algn="l">
              <a:lnSpc>
                <a:spcPct val="120000"/>
              </a:lnSpc>
              <a:buNone/>
            </a:pPr>
            <a:r>
              <a:rPr lang="en-AU" sz="1200" b="0" i="0" u="none" strike="noStrike" baseline="0" dirty="0">
                <a:solidFill>
                  <a:schemeClr val="bg2"/>
                </a:solidFill>
              </a:rPr>
              <a:t>It is permitted to exceed the limitations where:</a:t>
            </a:r>
          </a:p>
          <a:p>
            <a:pPr marL="457200" marR="0" indent="-457200" algn="l">
              <a:buFont typeface="+mj-lt"/>
              <a:buAutoNum type="arabicPeriod"/>
            </a:pPr>
            <a:r>
              <a:rPr lang="en-AU" sz="1200" b="0" i="0" u="none" strike="noStrike" baseline="0" dirty="0">
                <a:solidFill>
                  <a:schemeClr val="bg2"/>
                </a:solidFill>
              </a:rPr>
              <a:t>It is to replace an employee on a </a:t>
            </a:r>
            <a:r>
              <a:rPr lang="en-AU" sz="1200" b="1" i="0" u="none" strike="noStrike" baseline="0" dirty="0">
                <a:solidFill>
                  <a:schemeClr val="bg2"/>
                </a:solidFill>
              </a:rPr>
              <a:t>period of leave;</a:t>
            </a:r>
            <a:endParaRPr lang="en-AU" sz="1200" b="0" i="0" u="none" strike="noStrike" baseline="0" dirty="0">
              <a:solidFill>
                <a:schemeClr val="bg2"/>
              </a:solidFill>
            </a:endParaRPr>
          </a:p>
          <a:p>
            <a:pPr marL="457200" marR="0" indent="-457200" algn="l">
              <a:buFont typeface="+mj-lt"/>
              <a:buAutoNum type="arabicPeriod"/>
            </a:pPr>
            <a:r>
              <a:rPr lang="en-AU" sz="1200" b="0" i="0" u="none" strike="noStrike" baseline="0" dirty="0">
                <a:solidFill>
                  <a:schemeClr val="bg2"/>
                </a:solidFill>
              </a:rPr>
              <a:t>The position </a:t>
            </a:r>
            <a:r>
              <a:rPr lang="en-AU" sz="1200" b="1" i="0" u="none" strike="noStrike" baseline="0" dirty="0">
                <a:solidFill>
                  <a:schemeClr val="bg2"/>
                </a:solidFill>
              </a:rPr>
              <a:t>funded </a:t>
            </a:r>
            <a:r>
              <a:rPr lang="en-AU" sz="1200" b="0" i="0" u="none" strike="noStrike" baseline="0" dirty="0">
                <a:solidFill>
                  <a:schemeClr val="bg2"/>
                </a:solidFill>
              </a:rPr>
              <a:t>in whole or part by government where funding payable for a period of </a:t>
            </a:r>
            <a:r>
              <a:rPr lang="en-AU" sz="1200" b="1" i="0" u="none" strike="noStrike" baseline="0" dirty="0">
                <a:solidFill>
                  <a:schemeClr val="bg2"/>
                </a:solidFill>
              </a:rPr>
              <a:t>more than 2 years </a:t>
            </a:r>
            <a:r>
              <a:rPr lang="en-AU" sz="1200" b="0" i="0" u="none" strike="noStrike" baseline="0" dirty="0">
                <a:solidFill>
                  <a:schemeClr val="bg2"/>
                </a:solidFill>
              </a:rPr>
              <a:t>and </a:t>
            </a:r>
            <a:r>
              <a:rPr lang="en-AU" sz="1200" b="1" i="0" u="none" strike="noStrike" baseline="0" dirty="0">
                <a:solidFill>
                  <a:schemeClr val="bg2"/>
                </a:solidFill>
              </a:rPr>
              <a:t>no reasonable prospect </a:t>
            </a:r>
            <a:r>
              <a:rPr lang="en-AU" sz="1200" b="0" i="0" u="none" strike="noStrike" baseline="0" dirty="0">
                <a:solidFill>
                  <a:schemeClr val="bg2"/>
                </a:solidFill>
              </a:rPr>
              <a:t>funding will continue;</a:t>
            </a:r>
          </a:p>
          <a:p>
            <a:pPr marL="457200" marR="0" indent="-457200" algn="l">
              <a:buFont typeface="+mj-lt"/>
              <a:buAutoNum type="arabicPeriod"/>
            </a:pPr>
            <a:r>
              <a:rPr lang="en-AU" sz="1200" b="0" i="0" u="none" strike="noStrike" baseline="0" dirty="0">
                <a:solidFill>
                  <a:schemeClr val="bg2"/>
                </a:solidFill>
              </a:rPr>
              <a:t>The employee earns </a:t>
            </a:r>
            <a:r>
              <a:rPr lang="en-AU" sz="1200" b="1" i="0" u="none" strike="noStrike" baseline="0" dirty="0">
                <a:solidFill>
                  <a:schemeClr val="bg2"/>
                </a:solidFill>
              </a:rPr>
              <a:t>more than the high-income threshold </a:t>
            </a:r>
            <a:r>
              <a:rPr lang="en-AU" sz="1200" b="0" i="0" u="none" strike="noStrike" baseline="0" dirty="0">
                <a:solidFill>
                  <a:schemeClr val="bg2"/>
                </a:solidFill>
              </a:rPr>
              <a:t>(</a:t>
            </a:r>
            <a:r>
              <a:rPr lang="en-AU" sz="1200" b="1" i="0" u="none" strike="noStrike" baseline="0" dirty="0">
                <a:solidFill>
                  <a:schemeClr val="bg2"/>
                </a:solidFill>
              </a:rPr>
              <a:t>HIT</a:t>
            </a:r>
            <a:r>
              <a:rPr lang="en-AU" sz="1200" b="0" i="0" u="none" strike="noStrike" baseline="0" dirty="0">
                <a:solidFill>
                  <a:schemeClr val="bg2"/>
                </a:solidFill>
              </a:rPr>
              <a:t>);</a:t>
            </a:r>
          </a:p>
          <a:p>
            <a:pPr marL="457200" marR="0" indent="-457200" algn="l">
              <a:buFont typeface="+mj-lt"/>
              <a:buAutoNum type="arabicPeriod"/>
            </a:pPr>
            <a:r>
              <a:rPr lang="en-AU" sz="1200" b="0" i="0" u="none" strike="noStrike" baseline="0" dirty="0">
                <a:solidFill>
                  <a:schemeClr val="bg2"/>
                </a:solidFill>
              </a:rPr>
              <a:t>The role is to perform a </a:t>
            </a:r>
            <a:r>
              <a:rPr lang="en-AU" sz="1200" b="1" i="0" u="none" strike="noStrike" baseline="0" dirty="0">
                <a:solidFill>
                  <a:schemeClr val="bg2"/>
                </a:solidFill>
              </a:rPr>
              <a:t>distinct and identifiable task </a:t>
            </a:r>
            <a:r>
              <a:rPr lang="en-AU" sz="1200" b="0" i="0" u="none" strike="noStrike" baseline="0" dirty="0">
                <a:solidFill>
                  <a:schemeClr val="bg2"/>
                </a:solidFill>
              </a:rPr>
              <a:t>involving </a:t>
            </a:r>
            <a:r>
              <a:rPr lang="en-AU" sz="1200" b="1" i="0" u="none" strike="noStrike" baseline="0" dirty="0">
                <a:solidFill>
                  <a:schemeClr val="bg2"/>
                </a:solidFill>
              </a:rPr>
              <a:t>specialised skills;</a:t>
            </a:r>
            <a:endParaRPr lang="en-AU" sz="1200" b="0" i="0" u="none" strike="noStrike" baseline="0" dirty="0">
              <a:solidFill>
                <a:schemeClr val="bg2"/>
              </a:solidFill>
            </a:endParaRPr>
          </a:p>
          <a:p>
            <a:pPr marL="457200" marR="0" indent="-457200" algn="l">
              <a:buFont typeface="+mj-lt"/>
              <a:buAutoNum type="arabicPeriod"/>
            </a:pPr>
            <a:r>
              <a:rPr lang="en-AU" sz="1200" b="0" i="0" u="none" strike="noStrike" baseline="0" dirty="0">
                <a:solidFill>
                  <a:schemeClr val="bg2"/>
                </a:solidFill>
              </a:rPr>
              <a:t>Where a </a:t>
            </a:r>
            <a:r>
              <a:rPr lang="en-AU" sz="1200" b="1" i="0" u="none" strike="noStrike" baseline="0" dirty="0">
                <a:solidFill>
                  <a:schemeClr val="bg2"/>
                </a:solidFill>
              </a:rPr>
              <a:t>modern award </a:t>
            </a:r>
            <a:r>
              <a:rPr lang="en-AU" sz="1200" b="0" i="0" u="none" strike="noStrike" baseline="0" dirty="0">
                <a:solidFill>
                  <a:schemeClr val="bg2"/>
                </a:solidFill>
              </a:rPr>
              <a:t>that covers employee also has an exception;</a:t>
            </a:r>
          </a:p>
          <a:p>
            <a:pPr marL="457200" marR="0" indent="-457200" algn="l">
              <a:buFont typeface="+mj-lt"/>
              <a:buAutoNum type="arabicPeriod"/>
            </a:pPr>
            <a:r>
              <a:rPr lang="en-AU" sz="1200" b="0" i="0" u="none" strike="noStrike" baseline="0" dirty="0">
                <a:solidFill>
                  <a:schemeClr val="bg2"/>
                </a:solidFill>
              </a:rPr>
              <a:t>For essential work during a </a:t>
            </a:r>
            <a:r>
              <a:rPr lang="en-AU" sz="1200" b="1" i="0" u="none" strike="noStrike" baseline="0" dirty="0">
                <a:solidFill>
                  <a:schemeClr val="bg2"/>
                </a:solidFill>
              </a:rPr>
              <a:t>peak demand period;</a:t>
            </a:r>
            <a:endParaRPr lang="en-AU" sz="1200" b="0" i="0" u="none" strike="noStrike" baseline="0" dirty="0">
              <a:solidFill>
                <a:schemeClr val="bg2"/>
              </a:solidFill>
            </a:endParaRPr>
          </a:p>
          <a:p>
            <a:pPr marL="457200" marR="0" indent="-457200" algn="l">
              <a:buFont typeface="+mj-lt"/>
              <a:buAutoNum type="arabicPeriod"/>
            </a:pPr>
            <a:r>
              <a:rPr lang="en-AU" sz="1200" b="0" i="0" u="none" strike="noStrike" baseline="0" dirty="0">
                <a:solidFill>
                  <a:schemeClr val="bg2"/>
                </a:solidFill>
              </a:rPr>
              <a:t>For work during </a:t>
            </a:r>
            <a:r>
              <a:rPr lang="en-AU" sz="1200" b="1" i="0" u="none" strike="noStrike" baseline="0" dirty="0">
                <a:solidFill>
                  <a:schemeClr val="bg2"/>
                </a:solidFill>
              </a:rPr>
              <a:t>emergency </a:t>
            </a:r>
            <a:r>
              <a:rPr lang="en-AU" sz="1200" b="0" i="0" u="none" strike="noStrike" baseline="0" dirty="0">
                <a:solidFill>
                  <a:schemeClr val="bg2"/>
                </a:solidFill>
              </a:rPr>
              <a:t>circumstances; or</a:t>
            </a:r>
          </a:p>
          <a:p>
            <a:pPr marL="457200" marR="0" indent="-457200" algn="l">
              <a:buFont typeface="+mj-lt"/>
              <a:buAutoNum type="arabicPeriod"/>
            </a:pPr>
            <a:r>
              <a:rPr lang="en-AU" sz="1200" b="0" i="0" u="none" strike="noStrike" baseline="0" dirty="0">
                <a:solidFill>
                  <a:schemeClr val="bg2"/>
                </a:solidFill>
              </a:rPr>
              <a:t>If they are an apprentice or trainee.</a:t>
            </a:r>
          </a:p>
          <a:p>
            <a:endParaRPr lang="en-AU" dirty="0"/>
          </a:p>
        </p:txBody>
      </p:sp>
      <p:sp>
        <p:nvSpPr>
          <p:cNvPr id="4" name="Slide Number Placeholder 3"/>
          <p:cNvSpPr>
            <a:spLocks noGrp="1"/>
          </p:cNvSpPr>
          <p:nvPr>
            <p:ph type="sldNum" sz="quarter" idx="5"/>
          </p:nvPr>
        </p:nvSpPr>
        <p:spPr/>
        <p:txBody>
          <a:bodyPr/>
          <a:lstStyle/>
          <a:p>
            <a:fld id="{C1C23B97-D875-4C50-BD2E-B983000F81DB}" type="slidenum">
              <a:rPr lang="en-AU" smtClean="0"/>
              <a:t>11</a:t>
            </a:fld>
            <a:endParaRPr lang="en-AU"/>
          </a:p>
        </p:txBody>
      </p:sp>
    </p:spTree>
    <p:extLst>
      <p:ext uri="{BB962C8B-B14F-4D97-AF65-F5344CB8AC3E}">
        <p14:creationId xmlns:p14="http://schemas.microsoft.com/office/powerpoint/2010/main" val="2027103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C23B97-D875-4C50-BD2E-B983000F81DB}" type="slidenum">
              <a:rPr lang="en-AU" smtClean="0"/>
              <a:t>12</a:t>
            </a:fld>
            <a:endParaRPr lang="en-AU"/>
          </a:p>
        </p:txBody>
      </p:sp>
    </p:spTree>
    <p:extLst>
      <p:ext uri="{BB962C8B-B14F-4D97-AF65-F5344CB8AC3E}">
        <p14:creationId xmlns:p14="http://schemas.microsoft.com/office/powerpoint/2010/main" val="1804135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C23B97-D875-4C50-BD2E-B983000F81DB}" type="slidenum">
              <a:rPr lang="en-AU" smtClean="0"/>
              <a:t>14</a:t>
            </a:fld>
            <a:endParaRPr lang="en-AU"/>
          </a:p>
        </p:txBody>
      </p:sp>
    </p:spTree>
    <p:extLst>
      <p:ext uri="{BB962C8B-B14F-4D97-AF65-F5344CB8AC3E}">
        <p14:creationId xmlns:p14="http://schemas.microsoft.com/office/powerpoint/2010/main" val="1949595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slide</a:t>
            </a:r>
          </a:p>
        </p:txBody>
      </p:sp>
      <p:sp>
        <p:nvSpPr>
          <p:cNvPr id="4" name="Slide Number Placeholder 3"/>
          <p:cNvSpPr>
            <a:spLocks noGrp="1"/>
          </p:cNvSpPr>
          <p:nvPr>
            <p:ph type="sldNum" sz="quarter" idx="5"/>
          </p:nvPr>
        </p:nvSpPr>
        <p:spPr/>
        <p:txBody>
          <a:bodyPr/>
          <a:lstStyle/>
          <a:p>
            <a:fld id="{C1C23B97-D875-4C50-BD2E-B983000F81DB}" type="slidenum">
              <a:rPr lang="en-AU" smtClean="0"/>
              <a:t>15</a:t>
            </a:fld>
            <a:endParaRPr lang="en-AU"/>
          </a:p>
        </p:txBody>
      </p:sp>
    </p:spTree>
    <p:extLst>
      <p:ext uri="{BB962C8B-B14F-4D97-AF65-F5344CB8AC3E}">
        <p14:creationId xmlns:p14="http://schemas.microsoft.com/office/powerpoint/2010/main" val="3028189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C23B97-D875-4C50-BD2E-B983000F81DB}" type="slidenum">
              <a:rPr lang="en-AU" smtClean="0"/>
              <a:t>22</a:t>
            </a:fld>
            <a:endParaRPr lang="en-AU"/>
          </a:p>
        </p:txBody>
      </p:sp>
    </p:spTree>
    <p:extLst>
      <p:ext uri="{BB962C8B-B14F-4D97-AF65-F5344CB8AC3E}">
        <p14:creationId xmlns:p14="http://schemas.microsoft.com/office/powerpoint/2010/main" val="591419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significant change in the amendment is to reduce the reliance on fixed term contracts and provide greater job security.  These changes include:</a:t>
            </a:r>
          </a:p>
          <a:p>
            <a:pPr marL="171450" indent="-171450">
              <a:buFont typeface="Arial" panose="020B0604020202020204" pitchFamily="34" charset="0"/>
              <a:buChar char="•"/>
            </a:pPr>
            <a:r>
              <a:rPr lang="en-AU" dirty="0"/>
              <a:t>Ensuring a single fixed term contract is no longer than 2 years</a:t>
            </a:r>
          </a:p>
          <a:p>
            <a:pPr marL="171450" indent="-171450">
              <a:buFont typeface="Arial" panose="020B0604020202020204" pitchFamily="34" charset="0"/>
              <a:buChar char="•"/>
            </a:pPr>
            <a:r>
              <a:rPr lang="en-AU" dirty="0"/>
              <a:t>Not allowing a fixed term contract to be renewed if the second renewal would result in the period of employment exceeding 2 years</a:t>
            </a:r>
          </a:p>
          <a:p>
            <a:pPr marL="171450" indent="-171450">
              <a:buFont typeface="Arial" panose="020B0604020202020204" pitchFamily="34" charset="0"/>
              <a:buChar char="•"/>
            </a:pPr>
            <a:r>
              <a:rPr lang="en-AU" dirty="0"/>
              <a:t>Only allowing a fixed term contract to be renewed on one occasion – regardless of if the total employment term would be less than 2 years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Note- non-term weeks is counted in the 2 year limitations</a:t>
            </a:r>
          </a:p>
        </p:txBody>
      </p:sp>
      <p:sp>
        <p:nvSpPr>
          <p:cNvPr id="4" name="Slide Number Placeholder 3"/>
          <p:cNvSpPr>
            <a:spLocks noGrp="1"/>
          </p:cNvSpPr>
          <p:nvPr>
            <p:ph type="sldNum" sz="quarter" idx="5"/>
          </p:nvPr>
        </p:nvSpPr>
        <p:spPr/>
        <p:txBody>
          <a:bodyPr/>
          <a:lstStyle/>
          <a:p>
            <a:fld id="{C1C23B97-D875-4C50-BD2E-B983000F81DB}" type="slidenum">
              <a:rPr lang="en-AU" smtClean="0"/>
              <a:t>3</a:t>
            </a:fld>
            <a:endParaRPr lang="en-AU"/>
          </a:p>
        </p:txBody>
      </p:sp>
    </p:spTree>
    <p:extLst>
      <p:ext uri="{BB962C8B-B14F-4D97-AF65-F5344CB8AC3E}">
        <p14:creationId xmlns:p14="http://schemas.microsoft.com/office/powerpoint/2010/main" val="1036252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59140" indent="0" algn="l">
              <a:buNone/>
            </a:pPr>
            <a:r>
              <a:rPr lang="en-AU" sz="1200" b="1" i="0" u="none" strike="noStrike" baseline="0" dirty="0">
                <a:solidFill>
                  <a:schemeClr val="bg2"/>
                </a:solidFill>
              </a:rPr>
              <a:t>A fixed-term contract will be in breach of the Act if:</a:t>
            </a:r>
          </a:p>
          <a:p>
            <a:pPr marL="514350" marR="59140" indent="-514350">
              <a:lnSpc>
                <a:spcPct val="150000"/>
              </a:lnSpc>
              <a:buFont typeface="+mj-lt"/>
              <a:buAutoNum type="arabicPeriod"/>
            </a:pPr>
            <a:r>
              <a:rPr lang="en-AU" sz="1200" b="0" i="0" u="none" strike="noStrike" baseline="0" dirty="0">
                <a:solidFill>
                  <a:schemeClr val="bg2"/>
                </a:solidFill>
              </a:rPr>
              <a:t>It is for a period </a:t>
            </a:r>
            <a:r>
              <a:rPr lang="en-AU" sz="1200" b="1" i="0" u="none" strike="noStrike" baseline="0" dirty="0">
                <a:solidFill>
                  <a:schemeClr val="bg2"/>
                </a:solidFill>
              </a:rPr>
              <a:t>greater than 2 years</a:t>
            </a:r>
            <a:r>
              <a:rPr lang="en-AU" sz="1200" b="0" i="0" u="none" strike="noStrike" baseline="0" dirty="0">
                <a:solidFill>
                  <a:schemeClr val="bg2"/>
                </a:solidFill>
              </a:rPr>
              <a:t>; or</a:t>
            </a:r>
          </a:p>
          <a:p>
            <a:pPr marL="514350" marR="59140" indent="-514350">
              <a:lnSpc>
                <a:spcPct val="150000"/>
              </a:lnSpc>
              <a:buFont typeface="+mj-lt"/>
              <a:buAutoNum type="arabicPeriod"/>
            </a:pPr>
            <a:r>
              <a:rPr lang="en-AU" sz="1200" b="0" i="0" u="none" strike="noStrike" baseline="0" dirty="0">
                <a:solidFill>
                  <a:schemeClr val="bg2"/>
                </a:solidFill>
              </a:rPr>
              <a:t>It has been renewed </a:t>
            </a:r>
            <a:r>
              <a:rPr lang="en-AU" sz="1200" b="1" i="0" u="none" strike="noStrike" baseline="0" dirty="0">
                <a:solidFill>
                  <a:schemeClr val="bg2"/>
                </a:solidFill>
              </a:rPr>
              <a:t>more than once</a:t>
            </a:r>
            <a:r>
              <a:rPr lang="en-AU" sz="1200" b="0" i="0" u="none" strike="noStrike" baseline="0" dirty="0">
                <a:solidFill>
                  <a:schemeClr val="bg2"/>
                </a:solidFill>
              </a:rPr>
              <a:t>; or</a:t>
            </a:r>
          </a:p>
          <a:p>
            <a:pPr marL="514350" marR="35950" indent="-514350">
              <a:lnSpc>
                <a:spcPct val="150000"/>
              </a:lnSpc>
              <a:buFont typeface="+mj-lt"/>
              <a:buAutoNum type="arabicPeriod"/>
            </a:pPr>
            <a:r>
              <a:rPr lang="en-AU" sz="1200" b="0" i="0" u="none" strike="noStrike" baseline="0" dirty="0">
                <a:solidFill>
                  <a:schemeClr val="bg2"/>
                </a:solidFill>
              </a:rPr>
              <a:t>Time on successive contracts </a:t>
            </a:r>
            <a:r>
              <a:rPr lang="en-AU" sz="1200" b="1" i="0" u="none" strike="noStrike" baseline="0" dirty="0">
                <a:solidFill>
                  <a:schemeClr val="bg2"/>
                </a:solidFill>
              </a:rPr>
              <a:t>exceeds 2 years</a:t>
            </a:r>
            <a:r>
              <a:rPr lang="en-AU" sz="1200" b="0" i="0" u="none" strike="noStrike" baseline="0" dirty="0">
                <a:solidFill>
                  <a:schemeClr val="bg2"/>
                </a:solidFill>
              </a:rPr>
              <a:t>.</a:t>
            </a:r>
          </a:p>
          <a:p>
            <a:pPr marL="0" marR="35950" indent="0">
              <a:lnSpc>
                <a:spcPct val="150000"/>
              </a:lnSpc>
              <a:buFont typeface="+mj-lt"/>
              <a:buNone/>
            </a:pPr>
            <a:endParaRPr lang="en-AU" sz="1200" b="0" i="0" u="none" strike="noStrike" baseline="0" dirty="0">
              <a:solidFill>
                <a:schemeClr val="bg2"/>
              </a:solidFill>
            </a:endParaRPr>
          </a:p>
          <a:p>
            <a:pPr marL="0" marR="35950" indent="0">
              <a:lnSpc>
                <a:spcPct val="150000"/>
              </a:lnSpc>
              <a:buFont typeface="+mj-lt"/>
              <a:buNone/>
            </a:pPr>
            <a:r>
              <a:rPr lang="en-AU" sz="1200" b="0" i="0" u="none" strike="noStrike" baseline="0" dirty="0">
                <a:solidFill>
                  <a:schemeClr val="bg2"/>
                </a:solidFill>
              </a:rPr>
              <a:t>However there are exceptions to this amendment that we will run through in a minute</a:t>
            </a:r>
          </a:p>
        </p:txBody>
      </p:sp>
      <p:sp>
        <p:nvSpPr>
          <p:cNvPr id="4" name="Slide Number Placeholder 3"/>
          <p:cNvSpPr>
            <a:spLocks noGrp="1"/>
          </p:cNvSpPr>
          <p:nvPr>
            <p:ph type="sldNum" sz="quarter" idx="5"/>
          </p:nvPr>
        </p:nvSpPr>
        <p:spPr/>
        <p:txBody>
          <a:bodyPr/>
          <a:lstStyle/>
          <a:p>
            <a:fld id="{C1C23B97-D875-4C50-BD2E-B983000F81DB}" type="slidenum">
              <a:rPr lang="en-AU" smtClean="0"/>
              <a:t>4</a:t>
            </a:fld>
            <a:endParaRPr lang="en-AU"/>
          </a:p>
        </p:txBody>
      </p:sp>
    </p:spTree>
    <p:extLst>
      <p:ext uri="{BB962C8B-B14F-4D97-AF65-F5344CB8AC3E}">
        <p14:creationId xmlns:p14="http://schemas.microsoft.com/office/powerpoint/2010/main" val="269115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provided some examples of fixed term contracts that would be compliant under the amendment and also on the right fixed term contracts that would be non-compliant or in breach of the amendment</a:t>
            </a:r>
          </a:p>
        </p:txBody>
      </p:sp>
      <p:sp>
        <p:nvSpPr>
          <p:cNvPr id="4" name="Slide Number Placeholder 3"/>
          <p:cNvSpPr>
            <a:spLocks noGrp="1"/>
          </p:cNvSpPr>
          <p:nvPr>
            <p:ph type="sldNum" sz="quarter" idx="5"/>
          </p:nvPr>
        </p:nvSpPr>
        <p:spPr/>
        <p:txBody>
          <a:bodyPr/>
          <a:lstStyle/>
          <a:p>
            <a:fld id="{C1C23B97-D875-4C50-BD2E-B983000F81DB}" type="slidenum">
              <a:rPr lang="en-AU" smtClean="0"/>
              <a:t>5</a:t>
            </a:fld>
            <a:endParaRPr lang="en-AU"/>
          </a:p>
        </p:txBody>
      </p:sp>
    </p:spTree>
    <p:extLst>
      <p:ext uri="{BB962C8B-B14F-4D97-AF65-F5344CB8AC3E}">
        <p14:creationId xmlns:p14="http://schemas.microsoft.com/office/powerpoint/2010/main" val="3944221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a number of scenarios where we use fixed term contracts and they are an effective way of managing staffing, however at DOBCEL we are committed minimising the use of fixed term employment and providing job security where possible for our staff</a:t>
            </a:r>
          </a:p>
          <a:p>
            <a:endParaRPr lang="en-AU" dirty="0"/>
          </a:p>
          <a:p>
            <a:r>
              <a:rPr lang="en-AU" dirty="0"/>
              <a:t>Clause 11 of the CEMEA 2022 also formalises the commitment to minimise the use of fixed term employment</a:t>
            </a:r>
          </a:p>
        </p:txBody>
      </p:sp>
      <p:sp>
        <p:nvSpPr>
          <p:cNvPr id="4" name="Slide Number Placeholder 3"/>
          <p:cNvSpPr>
            <a:spLocks noGrp="1"/>
          </p:cNvSpPr>
          <p:nvPr>
            <p:ph type="sldNum" sz="quarter" idx="5"/>
          </p:nvPr>
        </p:nvSpPr>
        <p:spPr/>
        <p:txBody>
          <a:bodyPr/>
          <a:lstStyle/>
          <a:p>
            <a:fld id="{C1C23B97-D875-4C50-BD2E-B983000F81DB}" type="slidenum">
              <a:rPr lang="en-AU" smtClean="0"/>
              <a:t>6</a:t>
            </a:fld>
            <a:endParaRPr lang="en-AU"/>
          </a:p>
        </p:txBody>
      </p:sp>
    </p:spTree>
    <p:extLst>
      <p:ext uri="{BB962C8B-B14F-4D97-AF65-F5344CB8AC3E}">
        <p14:creationId xmlns:p14="http://schemas.microsoft.com/office/powerpoint/2010/main" val="3311369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8670" indent="0" algn="l">
              <a:buNone/>
            </a:pPr>
            <a:r>
              <a:rPr lang="en-AU" b="0" i="0" u="none" strike="noStrike" baseline="0" dirty="0">
                <a:solidFill>
                  <a:schemeClr val="bg2"/>
                </a:solidFill>
              </a:rPr>
              <a:t>Contracts ‘</a:t>
            </a:r>
            <a:r>
              <a:rPr lang="en-AU" b="0" i="1" u="none" strike="noStrike" baseline="0" dirty="0">
                <a:solidFill>
                  <a:schemeClr val="bg2"/>
                </a:solidFill>
              </a:rPr>
              <a:t>entered into</a:t>
            </a:r>
            <a:r>
              <a:rPr lang="en-AU" b="0" i="0" u="none" strike="noStrike" baseline="0" dirty="0">
                <a:solidFill>
                  <a:schemeClr val="bg2"/>
                </a:solidFill>
              </a:rPr>
              <a:t>’ </a:t>
            </a:r>
            <a:r>
              <a:rPr lang="en-AU" b="1" i="0" u="none" strike="noStrike" baseline="0" dirty="0">
                <a:solidFill>
                  <a:schemeClr val="bg2"/>
                </a:solidFill>
              </a:rPr>
              <a:t>on or after 6 December 2023 </a:t>
            </a:r>
            <a:r>
              <a:rPr lang="en-AU" b="0" i="0" u="none" strike="noStrike" baseline="0" dirty="0">
                <a:solidFill>
                  <a:schemeClr val="bg2"/>
                </a:solidFill>
              </a:rPr>
              <a:t>will be subject to these limitations</a:t>
            </a:r>
          </a:p>
          <a:p>
            <a:pPr marL="0" marR="88290" indent="0" algn="l">
              <a:buNone/>
            </a:pPr>
            <a:r>
              <a:rPr lang="en-AU" b="0" i="1" u="none" strike="noStrike" baseline="0" dirty="0">
                <a:solidFill>
                  <a:schemeClr val="bg2"/>
                </a:solidFill>
              </a:rPr>
              <a:t>What does ‘entered into’ mean</a:t>
            </a:r>
            <a:r>
              <a:rPr lang="en-AU" b="0" i="0" u="none" strike="noStrike" baseline="0" dirty="0">
                <a:solidFill>
                  <a:schemeClr val="bg2"/>
                </a:solidFill>
              </a:rPr>
              <a:t>?</a:t>
            </a:r>
          </a:p>
          <a:p>
            <a:pPr marR="0" algn="l"/>
            <a:r>
              <a:rPr lang="en-AU" b="0" i="0" u="none" strike="noStrike" baseline="0" dirty="0">
                <a:solidFill>
                  <a:schemeClr val="bg2"/>
                </a:solidFill>
              </a:rPr>
              <a:t>The date the contract is signed by the employee, </a:t>
            </a:r>
            <a:r>
              <a:rPr lang="en-AU" b="1" i="0" u="none" strike="noStrike" baseline="0" dirty="0">
                <a:solidFill>
                  <a:schemeClr val="bg2"/>
                </a:solidFill>
              </a:rPr>
              <a:t>not </a:t>
            </a:r>
            <a:r>
              <a:rPr lang="en-AU" b="0" i="0" u="none" strike="noStrike" baseline="0" dirty="0">
                <a:solidFill>
                  <a:schemeClr val="bg2"/>
                </a:solidFill>
              </a:rPr>
              <a:t>the date the employee starts</a:t>
            </a:r>
          </a:p>
          <a:p>
            <a:endParaRPr lang="en-AU" b="0" i="0" u="none" strike="noStrike" baseline="0" dirty="0">
              <a:solidFill>
                <a:schemeClr val="bg2"/>
              </a:solidFill>
            </a:endParaRPr>
          </a:p>
          <a:p>
            <a:pPr marL="0" marR="10170" indent="0" algn="l">
              <a:buNone/>
            </a:pPr>
            <a:r>
              <a:rPr lang="en-AU" b="1" i="0" u="none" strike="noStrike" baseline="0" dirty="0">
                <a:solidFill>
                  <a:schemeClr val="bg2"/>
                </a:solidFill>
              </a:rPr>
              <a:t>Note: </a:t>
            </a:r>
            <a:r>
              <a:rPr lang="en-AU" b="0" i="0" u="none" strike="noStrike" baseline="0" dirty="0">
                <a:solidFill>
                  <a:schemeClr val="bg2"/>
                </a:solidFill>
              </a:rPr>
              <a:t>For contracts formed after 6 December, time already employed under a fixed-term contract will count toward the 2-year threshold</a:t>
            </a:r>
            <a:endParaRPr lang="en-AU" sz="1800" dirty="0">
              <a:solidFill>
                <a:schemeClr val="bg2"/>
              </a:solidFill>
            </a:endParaRPr>
          </a:p>
          <a:p>
            <a:endParaRPr lang="en-AU" dirty="0"/>
          </a:p>
        </p:txBody>
      </p:sp>
      <p:sp>
        <p:nvSpPr>
          <p:cNvPr id="4" name="Slide Number Placeholder 3"/>
          <p:cNvSpPr>
            <a:spLocks noGrp="1"/>
          </p:cNvSpPr>
          <p:nvPr>
            <p:ph type="sldNum" sz="quarter" idx="5"/>
          </p:nvPr>
        </p:nvSpPr>
        <p:spPr/>
        <p:txBody>
          <a:bodyPr/>
          <a:lstStyle/>
          <a:p>
            <a:fld id="{C1C23B97-D875-4C50-BD2E-B983000F81DB}" type="slidenum">
              <a:rPr lang="en-AU" smtClean="0"/>
              <a:t>7</a:t>
            </a:fld>
            <a:endParaRPr lang="en-AU"/>
          </a:p>
        </p:txBody>
      </p:sp>
    </p:spTree>
    <p:extLst>
      <p:ext uri="{BB962C8B-B14F-4D97-AF65-F5344CB8AC3E}">
        <p14:creationId xmlns:p14="http://schemas.microsoft.com/office/powerpoint/2010/main" val="3898012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5120" indent="0" algn="l">
              <a:buNone/>
            </a:pPr>
            <a:r>
              <a:rPr lang="en-AU" b="0" i="0" u="none" strike="noStrike" baseline="0" dirty="0">
                <a:solidFill>
                  <a:schemeClr val="bg2"/>
                </a:solidFill>
              </a:rPr>
              <a:t>All fixed-term arrangements need to comply with the CEMEA 2022, regardless of whether the FT Limitations are involved.  Clause 11 provides a detailed list of the circumstances when an employee may be engaged on a fixed term arrangement.</a:t>
            </a:r>
          </a:p>
          <a:p>
            <a:pPr algn="l"/>
            <a:endParaRPr lang="en-AU" b="0" i="0" u="none" strike="noStrike" baseline="0" dirty="0">
              <a:solidFill>
                <a:schemeClr val="bg2"/>
              </a:solidFill>
            </a:endParaRPr>
          </a:p>
          <a:p>
            <a:pPr marL="0" marR="7420" indent="0" algn="l">
              <a:buNone/>
            </a:pPr>
            <a:r>
              <a:rPr lang="en-AU" b="1" i="0" u="none" strike="noStrike" baseline="0" dirty="0">
                <a:solidFill>
                  <a:schemeClr val="bg2"/>
                </a:solidFill>
              </a:rPr>
              <a:t>Our Foundation principle in accordance with clause 11.2  of CEMEA is that </a:t>
            </a:r>
            <a:r>
              <a:rPr lang="en-AU" b="0" i="0" u="none" strike="noStrike" baseline="0" dirty="0">
                <a:solidFill>
                  <a:schemeClr val="bg2"/>
                </a:solidFill>
              </a:rPr>
              <a:t>schools may only engage staff on FT Contracts where a permitted reason </a:t>
            </a:r>
          </a:p>
          <a:p>
            <a:pPr marL="0" marR="7420" indent="0" algn="l">
              <a:buNone/>
            </a:pPr>
            <a:endParaRPr lang="en-AU" b="0" i="0" u="none" strike="noStrike" baseline="0" dirty="0">
              <a:solidFill>
                <a:schemeClr val="bg2"/>
              </a:solidFill>
            </a:endParaRPr>
          </a:p>
          <a:p>
            <a:pPr marL="0" marR="7420" indent="0" algn="l">
              <a:buNone/>
            </a:pPr>
            <a:r>
              <a:rPr lang="en-AU" b="0" i="0" u="none" strike="noStrike" baseline="0" dirty="0">
                <a:solidFill>
                  <a:schemeClr val="bg2"/>
                </a:solidFill>
              </a:rPr>
              <a:t>Where the Fixed term limitation of 2 years is reached, the fixed-term employment is only compliant where:</a:t>
            </a:r>
          </a:p>
          <a:p>
            <a:pPr marL="457200" marR="62390" lvl="1" indent="0" algn="l">
              <a:buNone/>
            </a:pPr>
            <a:r>
              <a:rPr lang="en-AU" sz="2800" b="1" i="0" u="none" strike="noStrike" baseline="0" dirty="0">
                <a:solidFill>
                  <a:schemeClr val="bg2"/>
                </a:solidFill>
              </a:rPr>
              <a:t>A) </a:t>
            </a:r>
            <a:r>
              <a:rPr lang="en-AU" sz="2800" b="0" i="0" u="none" strike="noStrike" baseline="0" dirty="0">
                <a:solidFill>
                  <a:schemeClr val="bg2"/>
                </a:solidFill>
              </a:rPr>
              <a:t>A permitted reason for FT under clause 11.2 applies; </a:t>
            </a:r>
            <a:r>
              <a:rPr lang="en-AU" sz="2800" b="1" i="0" u="none" strike="noStrike" baseline="0" dirty="0">
                <a:solidFill>
                  <a:schemeClr val="bg2"/>
                </a:solidFill>
              </a:rPr>
              <a:t>AND</a:t>
            </a:r>
            <a:endParaRPr lang="en-AU" sz="2800" b="0" i="0" u="none" strike="noStrike" baseline="0" dirty="0">
              <a:solidFill>
                <a:schemeClr val="bg2"/>
              </a:solidFill>
            </a:endParaRPr>
          </a:p>
          <a:p>
            <a:pPr marL="457200" marR="65740" lvl="1" indent="0" algn="l">
              <a:buNone/>
            </a:pPr>
            <a:r>
              <a:rPr lang="en-AU" sz="2800" b="1" i="0" u="none" strike="noStrike" baseline="0" dirty="0">
                <a:solidFill>
                  <a:schemeClr val="bg2"/>
                </a:solidFill>
              </a:rPr>
              <a:t>B) </a:t>
            </a:r>
            <a:r>
              <a:rPr lang="en-AU" sz="2800" b="0" i="0" u="none" strike="noStrike" baseline="0" dirty="0">
                <a:solidFill>
                  <a:schemeClr val="bg2"/>
                </a:solidFill>
              </a:rPr>
              <a:t>There is an exception to the FT limitations in the legislation that applies</a:t>
            </a:r>
          </a:p>
          <a:p>
            <a:pPr marL="0" marR="13480" indent="0" algn="l">
              <a:buNone/>
            </a:pPr>
            <a:r>
              <a:rPr lang="en-AU" b="1" i="0" u="none" strike="noStrike" baseline="0" dirty="0">
                <a:solidFill>
                  <a:schemeClr val="bg2"/>
                </a:solidFill>
              </a:rPr>
              <a:t>Side note: </a:t>
            </a:r>
            <a:r>
              <a:rPr lang="en-AU" b="0" i="0" u="none" strike="noStrike" baseline="0" dirty="0">
                <a:solidFill>
                  <a:schemeClr val="bg2"/>
                </a:solidFill>
              </a:rPr>
              <a:t>remember to issue letter of conclusion for ending fixed-term contracts with at least 7 school weeks notice</a:t>
            </a:r>
            <a:endParaRPr lang="en-AU" dirty="0">
              <a:solidFill>
                <a:schemeClr val="bg2"/>
              </a:solidFill>
            </a:endParaRPr>
          </a:p>
        </p:txBody>
      </p:sp>
      <p:sp>
        <p:nvSpPr>
          <p:cNvPr id="4" name="Slide Number Placeholder 3"/>
          <p:cNvSpPr>
            <a:spLocks noGrp="1"/>
          </p:cNvSpPr>
          <p:nvPr>
            <p:ph type="sldNum" sz="quarter" idx="5"/>
          </p:nvPr>
        </p:nvSpPr>
        <p:spPr/>
        <p:txBody>
          <a:bodyPr/>
          <a:lstStyle/>
          <a:p>
            <a:fld id="{C1C23B97-D875-4C50-BD2E-B983000F81DB}" type="slidenum">
              <a:rPr lang="en-AU" smtClean="0"/>
              <a:t>8</a:t>
            </a:fld>
            <a:endParaRPr lang="en-AU"/>
          </a:p>
        </p:txBody>
      </p:sp>
    </p:spTree>
    <p:extLst>
      <p:ext uri="{BB962C8B-B14F-4D97-AF65-F5344CB8AC3E}">
        <p14:creationId xmlns:p14="http://schemas.microsoft.com/office/powerpoint/2010/main" val="163040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shows how the amendment interacts with the </a:t>
            </a:r>
            <a:r>
              <a:rPr lang="en-AU" dirty="0" err="1"/>
              <a:t>cemea</a:t>
            </a:r>
            <a:endParaRPr lang="en-AU" dirty="0"/>
          </a:p>
        </p:txBody>
      </p:sp>
      <p:sp>
        <p:nvSpPr>
          <p:cNvPr id="4" name="Slide Number Placeholder 3"/>
          <p:cNvSpPr>
            <a:spLocks noGrp="1"/>
          </p:cNvSpPr>
          <p:nvPr>
            <p:ph type="sldNum" sz="quarter" idx="5"/>
          </p:nvPr>
        </p:nvSpPr>
        <p:spPr/>
        <p:txBody>
          <a:bodyPr/>
          <a:lstStyle/>
          <a:p>
            <a:fld id="{C1C23B97-D875-4C50-BD2E-B983000F81DB}" type="slidenum">
              <a:rPr lang="en-AU" smtClean="0"/>
              <a:t>9</a:t>
            </a:fld>
            <a:endParaRPr lang="en-AU"/>
          </a:p>
        </p:txBody>
      </p:sp>
    </p:spTree>
    <p:extLst>
      <p:ext uri="{BB962C8B-B14F-4D97-AF65-F5344CB8AC3E}">
        <p14:creationId xmlns:p14="http://schemas.microsoft.com/office/powerpoint/2010/main" val="782950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0940" algn="l"/>
            <a:r>
              <a:rPr lang="en-AU" sz="1200" b="0" i="0" u="none" strike="noStrike" baseline="0" dirty="0">
                <a:solidFill>
                  <a:schemeClr val="bg2"/>
                </a:solidFill>
              </a:rPr>
              <a:t>Staff on fixed-term contracts should be considered for suitable ongoing vacancies </a:t>
            </a:r>
            <a:r>
              <a:rPr lang="en-AU" sz="1200" b="1" i="0" u="none" strike="noStrike" baseline="0" dirty="0">
                <a:solidFill>
                  <a:schemeClr val="bg2"/>
                </a:solidFill>
              </a:rPr>
              <a:t>at any time</a:t>
            </a:r>
            <a:r>
              <a:rPr lang="en-AU" sz="1200" b="0" i="0" u="none" strike="noStrike" baseline="0" dirty="0">
                <a:solidFill>
                  <a:schemeClr val="bg2"/>
                </a:solidFill>
              </a:rPr>
              <a:t>.</a:t>
            </a:r>
          </a:p>
          <a:p>
            <a:pPr marR="8770" algn="l"/>
            <a:r>
              <a:rPr lang="en-AU" sz="1200" b="0" i="0" u="none" strike="noStrike" baseline="0" dirty="0">
                <a:solidFill>
                  <a:schemeClr val="bg2"/>
                </a:solidFill>
              </a:rPr>
              <a:t>The coming changes to fixed-term contracts likely mean that an employee will be made ongoing before the 3-year mark. However, it is possible for an employee to be on a fixed-term contract at 3 years(where an exception applies) and the CEMEA still needs to be complied with.</a:t>
            </a:r>
            <a:endParaRPr lang="en-AU" sz="18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It is important to ensure that clause 11.2 (e) – where a fixed term employee is given preference for a vacancy &amp; 11.2(f)  where the ft employee must be advised in writing of a vacancy &amp; be interviewed if they apply</a:t>
            </a:r>
          </a:p>
          <a:p>
            <a:endParaRPr lang="en-AU" dirty="0"/>
          </a:p>
        </p:txBody>
      </p:sp>
      <p:sp>
        <p:nvSpPr>
          <p:cNvPr id="4" name="Slide Number Placeholder 3"/>
          <p:cNvSpPr>
            <a:spLocks noGrp="1"/>
          </p:cNvSpPr>
          <p:nvPr>
            <p:ph type="sldNum" sz="quarter" idx="5"/>
          </p:nvPr>
        </p:nvSpPr>
        <p:spPr/>
        <p:txBody>
          <a:bodyPr/>
          <a:lstStyle/>
          <a:p>
            <a:fld id="{C1C23B97-D875-4C50-BD2E-B983000F81DB}" type="slidenum">
              <a:rPr lang="en-AU" smtClean="0"/>
              <a:t>10</a:t>
            </a:fld>
            <a:endParaRPr lang="en-AU"/>
          </a:p>
        </p:txBody>
      </p:sp>
    </p:spTree>
    <p:extLst>
      <p:ext uri="{BB962C8B-B14F-4D97-AF65-F5344CB8AC3E}">
        <p14:creationId xmlns:p14="http://schemas.microsoft.com/office/powerpoint/2010/main" val="3003972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E52FA-4BE5-4B3D-AF77-7A89F18E7E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3" r="15458" b="12846"/>
          <a:stretch/>
        </p:blipFill>
        <p:spPr>
          <a:xfrm>
            <a:off x="9376914" y="4209041"/>
            <a:ext cx="2815086" cy="2648959"/>
          </a:xfrm>
          <a:prstGeom prst="rect">
            <a:avLst/>
          </a:prstGeom>
        </p:spPr>
      </p:pic>
      <p:sp>
        <p:nvSpPr>
          <p:cNvPr id="2" name="Title 1">
            <a:extLst>
              <a:ext uri="{FF2B5EF4-FFF2-40B4-BE49-F238E27FC236}">
                <a16:creationId xmlns:a16="http://schemas.microsoft.com/office/drawing/2014/main" id="{D4D39F54-90F5-47A7-9B2D-E1F7DF2D85F5}"/>
              </a:ext>
            </a:extLst>
          </p:cNvPr>
          <p:cNvSpPr>
            <a:spLocks noGrp="1"/>
          </p:cNvSpPr>
          <p:nvPr>
            <p:ph type="ctrTitle"/>
          </p:nvPr>
        </p:nvSpPr>
        <p:spPr>
          <a:xfrm>
            <a:off x="1524000" y="1122363"/>
            <a:ext cx="9144000" cy="2387600"/>
          </a:xfrm>
        </p:spPr>
        <p:txBody>
          <a:bodyPr anchor="b"/>
          <a:lstStyle>
            <a:lvl1pPr algn="ctr">
              <a:defRPr sz="6000">
                <a:solidFill>
                  <a:srgbClr val="391B76"/>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090A18EE-43AC-4663-B33E-306594B98BB2}"/>
              </a:ext>
            </a:extLst>
          </p:cNvPr>
          <p:cNvSpPr>
            <a:spLocks noGrp="1"/>
          </p:cNvSpPr>
          <p:nvPr>
            <p:ph type="subTitle" idx="1"/>
          </p:nvPr>
        </p:nvSpPr>
        <p:spPr>
          <a:xfrm>
            <a:off x="1524000" y="3602038"/>
            <a:ext cx="9144000" cy="1655762"/>
          </a:xfrm>
        </p:spPr>
        <p:txBody>
          <a:bodyPr/>
          <a:lstStyle>
            <a:lvl1pPr marL="0" indent="0" algn="ctr">
              <a:buNone/>
              <a:defRPr sz="2400">
                <a:solidFill>
                  <a:srgbClr val="391B7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6" name="Slide Number Placeholder 5">
            <a:extLst>
              <a:ext uri="{FF2B5EF4-FFF2-40B4-BE49-F238E27FC236}">
                <a16:creationId xmlns:a16="http://schemas.microsoft.com/office/drawing/2014/main" id="{F94BDA21-E19C-4290-A820-BD2E8B938FFF}"/>
              </a:ext>
            </a:extLst>
          </p:cNvPr>
          <p:cNvSpPr>
            <a:spLocks noGrp="1"/>
          </p:cNvSpPr>
          <p:nvPr>
            <p:ph type="sldNum" sz="quarter" idx="12"/>
          </p:nvPr>
        </p:nvSpPr>
        <p:spPr/>
        <p:txBody>
          <a:bodyPr/>
          <a:lstStyle/>
          <a:p>
            <a:fld id="{560BD775-F6D1-4EF0-903C-CE31B82EEFBD}" type="slidenum">
              <a:rPr lang="en-AU" smtClean="0"/>
              <a:t>‹#›</a:t>
            </a:fld>
            <a:endParaRPr lang="en-AU"/>
          </a:p>
        </p:txBody>
      </p:sp>
      <p:pic>
        <p:nvPicPr>
          <p:cNvPr id="12" name="Picture 11">
            <a:extLst>
              <a:ext uri="{FF2B5EF4-FFF2-40B4-BE49-F238E27FC236}">
                <a16:creationId xmlns:a16="http://schemas.microsoft.com/office/drawing/2014/main" id="{BB820B0C-22E3-4BA3-8226-E3ACD2BC658E}"/>
              </a:ext>
            </a:extLst>
          </p:cNvPr>
          <p:cNvPicPr/>
          <p:nvPr userDrawn="1"/>
        </p:nvPicPr>
        <p:blipFill rotWithShape="1">
          <a:blip r:embed="rId3">
            <a:extLst>
              <a:ext uri="{28A0092B-C50C-407E-A947-70E740481C1C}">
                <a14:useLocalDpi xmlns:a14="http://schemas.microsoft.com/office/drawing/2010/main" val="0"/>
              </a:ext>
            </a:extLst>
          </a:blip>
          <a:srcRect b="12174"/>
          <a:stretch/>
        </p:blipFill>
        <p:spPr>
          <a:xfrm>
            <a:off x="380598" y="5678351"/>
            <a:ext cx="1930124" cy="923324"/>
          </a:xfrm>
          <a:prstGeom prst="rect">
            <a:avLst/>
          </a:prstGeom>
        </p:spPr>
      </p:pic>
    </p:spTree>
    <p:extLst>
      <p:ext uri="{BB962C8B-B14F-4D97-AF65-F5344CB8AC3E}">
        <p14:creationId xmlns:p14="http://schemas.microsoft.com/office/powerpoint/2010/main" val="52663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5272-A312-4151-99ED-DA53E2C144F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483730D-5ADE-4167-B2AE-B97C2DBF7B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97F8C6E-E8A4-4079-A50B-29F0276ED75D}"/>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23/11/2023</a:t>
            </a:fld>
            <a:endParaRPr lang="en-AU"/>
          </a:p>
        </p:txBody>
      </p:sp>
      <p:sp>
        <p:nvSpPr>
          <p:cNvPr id="5" name="Footer Placeholder 4">
            <a:extLst>
              <a:ext uri="{FF2B5EF4-FFF2-40B4-BE49-F238E27FC236}">
                <a16:creationId xmlns:a16="http://schemas.microsoft.com/office/drawing/2014/main" id="{C62CBC58-DC22-4665-B8E6-47BF2F27901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088BC034-7470-416B-A684-6B10850AF15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080475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43D50-6E92-496F-AA42-3622E05CA8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81A0633-4A30-4F8D-9ABB-EC3D7A5FD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092C9CA-BC84-4A70-99AC-80A884B26A5B}"/>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23/11/2023</a:t>
            </a:fld>
            <a:endParaRPr lang="en-AU"/>
          </a:p>
        </p:txBody>
      </p:sp>
      <p:sp>
        <p:nvSpPr>
          <p:cNvPr id="5" name="Footer Placeholder 4">
            <a:extLst>
              <a:ext uri="{FF2B5EF4-FFF2-40B4-BE49-F238E27FC236}">
                <a16:creationId xmlns:a16="http://schemas.microsoft.com/office/drawing/2014/main" id="{805EAEDC-A19F-46D6-A62A-E9C0C1546B9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8C212E34-9C33-4232-BFDF-21F1DFAB2412}"/>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8710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3C29-D8CF-4DD6-BE9D-0678475FD87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41EE360-5817-42C0-B9E7-8ACE991241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215DF24-3BF3-4879-A657-FC38E092EB6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23/11/2023</a:t>
            </a:fld>
            <a:endParaRPr lang="en-AU" dirty="0"/>
          </a:p>
        </p:txBody>
      </p:sp>
      <p:sp>
        <p:nvSpPr>
          <p:cNvPr id="5" name="Footer Placeholder 4">
            <a:extLst>
              <a:ext uri="{FF2B5EF4-FFF2-40B4-BE49-F238E27FC236}">
                <a16:creationId xmlns:a16="http://schemas.microsoft.com/office/drawing/2014/main" id="{B16A3567-F091-42AC-890C-A340F9A36172}"/>
              </a:ext>
            </a:extLst>
          </p:cNvPr>
          <p:cNvSpPr>
            <a:spLocks noGrp="1"/>
          </p:cNvSpPr>
          <p:nvPr>
            <p:ph type="ftr" sz="quarter" idx="11"/>
          </p:nvPr>
        </p:nvSpPr>
        <p:spPr>
          <a:xfrm>
            <a:off x="4038600" y="6356350"/>
            <a:ext cx="4114800" cy="365125"/>
          </a:xfrm>
          <a:prstGeom prst="rect">
            <a:avLst/>
          </a:prstGeom>
        </p:spPr>
        <p:txBody>
          <a:bodyPr/>
          <a:lstStyle/>
          <a:p>
            <a:endParaRPr lang="en-AU" dirty="0"/>
          </a:p>
        </p:txBody>
      </p:sp>
      <p:sp>
        <p:nvSpPr>
          <p:cNvPr id="6" name="Slide Number Placeholder 5">
            <a:extLst>
              <a:ext uri="{FF2B5EF4-FFF2-40B4-BE49-F238E27FC236}">
                <a16:creationId xmlns:a16="http://schemas.microsoft.com/office/drawing/2014/main" id="{46BF51FA-6AAC-45A9-9A72-3E87A037648C}"/>
              </a:ext>
            </a:extLst>
          </p:cNvPr>
          <p:cNvSpPr>
            <a:spLocks noGrp="1"/>
          </p:cNvSpPr>
          <p:nvPr>
            <p:ph type="sldNum" sz="quarter" idx="12"/>
          </p:nvPr>
        </p:nvSpPr>
        <p:spPr/>
        <p:txBody>
          <a:bodyPr/>
          <a:lstStyle/>
          <a:p>
            <a:fld id="{560BD775-F6D1-4EF0-903C-CE31B82EEFBD}" type="slidenum">
              <a:rPr lang="en-AU" smtClean="0"/>
              <a:t>‹#›</a:t>
            </a:fld>
            <a:endParaRPr lang="en-AU" dirty="0"/>
          </a:p>
        </p:txBody>
      </p:sp>
    </p:spTree>
    <p:extLst>
      <p:ext uri="{BB962C8B-B14F-4D97-AF65-F5344CB8AC3E}">
        <p14:creationId xmlns:p14="http://schemas.microsoft.com/office/powerpoint/2010/main" val="289591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DE33-B22E-4610-BAC2-CF6EF92CD2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5379086-64CF-447A-99D5-7FBF7201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FAFBD6-93DF-45DA-BADD-12D519A76EB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23/11/2023</a:t>
            </a:fld>
            <a:endParaRPr lang="en-AU"/>
          </a:p>
        </p:txBody>
      </p:sp>
      <p:sp>
        <p:nvSpPr>
          <p:cNvPr id="5" name="Footer Placeholder 4">
            <a:extLst>
              <a:ext uri="{FF2B5EF4-FFF2-40B4-BE49-F238E27FC236}">
                <a16:creationId xmlns:a16="http://schemas.microsoft.com/office/drawing/2014/main" id="{8A0AE9E9-ED2A-4148-A324-F9D2F52F12CF}"/>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6B99A7DC-5535-491F-9D5B-3A486E8A5A6B}"/>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24568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4DAC-BD89-4B37-9F22-E18D2507DC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82E074-6894-4A4A-929F-82267A98E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76E4828-C64D-4F65-A0F9-E171E26F11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9378B8C-4C0C-44C2-98CE-C3450C2AB3CE}"/>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23/11/2023</a:t>
            </a:fld>
            <a:endParaRPr lang="en-AU"/>
          </a:p>
        </p:txBody>
      </p:sp>
      <p:sp>
        <p:nvSpPr>
          <p:cNvPr id="6" name="Footer Placeholder 5">
            <a:extLst>
              <a:ext uri="{FF2B5EF4-FFF2-40B4-BE49-F238E27FC236}">
                <a16:creationId xmlns:a16="http://schemas.microsoft.com/office/drawing/2014/main" id="{87C98140-A1EA-4C29-BA24-6F303F3E573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3F4D7781-02A7-4838-9245-A4121A9624E1}"/>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655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FCDC-340B-4A46-93EF-2CC06E6E260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83B2FA7-6C0F-4713-89F8-88F36C4F89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93DE40-AFE7-4C62-8E85-95C6B638FD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A0BFFB9-E7F4-4B13-A30D-84837BE12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4A7BE7-C14B-4E06-BFD9-EF2A082B7F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2673857-3A93-4B5E-AE05-F9479F52163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23/11/2023</a:t>
            </a:fld>
            <a:endParaRPr lang="en-AU"/>
          </a:p>
        </p:txBody>
      </p:sp>
      <p:sp>
        <p:nvSpPr>
          <p:cNvPr id="8" name="Footer Placeholder 7">
            <a:extLst>
              <a:ext uri="{FF2B5EF4-FFF2-40B4-BE49-F238E27FC236}">
                <a16:creationId xmlns:a16="http://schemas.microsoft.com/office/drawing/2014/main" id="{AC7CA9CA-A24A-450B-951B-B09DB8B0C1A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AB0D4AF2-B6B5-4393-B271-25B0A32F079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60693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9C8F-F57A-41C7-9055-71C1C4878EA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E93D7E3-B308-43B8-8E77-4507D7B9153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23/11/2023</a:t>
            </a:fld>
            <a:endParaRPr lang="en-AU"/>
          </a:p>
        </p:txBody>
      </p:sp>
      <p:sp>
        <p:nvSpPr>
          <p:cNvPr id="4" name="Footer Placeholder 3">
            <a:extLst>
              <a:ext uri="{FF2B5EF4-FFF2-40B4-BE49-F238E27FC236}">
                <a16:creationId xmlns:a16="http://schemas.microsoft.com/office/drawing/2014/main" id="{DE939DA5-DFA7-4173-AEAC-89736EC5BF8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98CDDD78-3EAB-41F8-A174-6212EA3173C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410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42787-7830-4AE8-869B-20A6FB845ED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23/11/2023</a:t>
            </a:fld>
            <a:endParaRPr lang="en-AU"/>
          </a:p>
        </p:txBody>
      </p:sp>
      <p:sp>
        <p:nvSpPr>
          <p:cNvPr id="3" name="Footer Placeholder 2">
            <a:extLst>
              <a:ext uri="{FF2B5EF4-FFF2-40B4-BE49-F238E27FC236}">
                <a16:creationId xmlns:a16="http://schemas.microsoft.com/office/drawing/2014/main" id="{055A3250-448D-4E3A-99C1-108E7B8C110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D2973409-4F6D-4007-B5CC-4FA6C3019A9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80002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B4F8-514F-4114-B533-12A8CB263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C875899-93B8-465A-8432-60A825C1A0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C94C83E-5BBB-4767-89B1-D200FD2B2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35AAC-3D5F-4B80-99EF-4181CBED396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23/11/2023</a:t>
            </a:fld>
            <a:endParaRPr lang="en-AU"/>
          </a:p>
        </p:txBody>
      </p:sp>
      <p:sp>
        <p:nvSpPr>
          <p:cNvPr id="6" name="Footer Placeholder 5">
            <a:extLst>
              <a:ext uri="{FF2B5EF4-FFF2-40B4-BE49-F238E27FC236}">
                <a16:creationId xmlns:a16="http://schemas.microsoft.com/office/drawing/2014/main" id="{33C1F8D8-ED5D-4006-9C1F-A03410352E9D}"/>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4DA62E72-8AC2-43EE-89D5-3F8AFD19B67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9131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291F-CBEB-40CE-9268-7C6BC19AD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21F74C7-B462-41AD-83CD-4456C62AF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B1F59B8-10A3-40BD-A9E4-5F4FDAAB0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29729-8405-413D-A2CD-247A97BC2C98}"/>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23/11/2023</a:t>
            </a:fld>
            <a:endParaRPr lang="en-AU"/>
          </a:p>
        </p:txBody>
      </p:sp>
      <p:sp>
        <p:nvSpPr>
          <p:cNvPr id="6" name="Footer Placeholder 5">
            <a:extLst>
              <a:ext uri="{FF2B5EF4-FFF2-40B4-BE49-F238E27FC236}">
                <a16:creationId xmlns:a16="http://schemas.microsoft.com/office/drawing/2014/main" id="{12F8A929-945A-4DC1-A5F2-28C19C6D9E01}"/>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D43E6C85-DE72-49EC-AC6B-DCA227A4024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151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D6CBE-DD42-45CA-8FBE-D502D14E4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E7EF5659-890B-4CC1-8AA1-AE251A447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4B5F65C1-E604-4E9C-8F14-A3810264E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BD775-F6D1-4EF0-903C-CE31B82EEFBD}" type="slidenum">
              <a:rPr lang="en-AU" smtClean="0"/>
              <a:pPr/>
              <a:t>‹#›</a:t>
            </a:fld>
            <a:endParaRPr lang="en-AU" dirty="0"/>
          </a:p>
        </p:txBody>
      </p:sp>
      <p:sp>
        <p:nvSpPr>
          <p:cNvPr id="5" name="Footer Placeholder 4">
            <a:extLst>
              <a:ext uri="{FF2B5EF4-FFF2-40B4-BE49-F238E27FC236}">
                <a16:creationId xmlns:a16="http://schemas.microsoft.com/office/drawing/2014/main" id="{FF4AA455-E4D2-4955-ABFC-40E64199C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6BEDEACE-D75E-4755-B39D-55AEBD360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sp>
        <p:nvSpPr>
          <p:cNvPr id="10" name="Rectangle 9">
            <a:extLst>
              <a:ext uri="{FF2B5EF4-FFF2-40B4-BE49-F238E27FC236}">
                <a16:creationId xmlns:a16="http://schemas.microsoft.com/office/drawing/2014/main" id="{2E6F440C-556D-42E0-87E6-1661469CD43A}"/>
              </a:ext>
            </a:extLst>
          </p:cNvPr>
          <p:cNvSpPr/>
          <p:nvPr userDrawn="1"/>
        </p:nvSpPr>
        <p:spPr>
          <a:xfrm>
            <a:off x="0" y="0"/>
            <a:ext cx="12204000" cy="212400"/>
          </a:xfrm>
          <a:prstGeom prst="rect">
            <a:avLst/>
          </a:prstGeom>
          <a:solidFill>
            <a:srgbClr val="391B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pic>
        <p:nvPicPr>
          <p:cNvPr id="9" name="Picture 8">
            <a:extLst>
              <a:ext uri="{FF2B5EF4-FFF2-40B4-BE49-F238E27FC236}">
                <a16:creationId xmlns:a16="http://schemas.microsoft.com/office/drawing/2014/main" id="{1862AF07-8A44-4508-AA72-A48E60290A7E}"/>
              </a:ext>
            </a:extLst>
          </p:cNvPr>
          <p:cNvPicPr/>
          <p:nvPr userDrawn="1"/>
        </p:nvPicPr>
        <p:blipFill rotWithShape="1">
          <a:blip r:embed="rId13">
            <a:extLst>
              <a:ext uri="{28A0092B-C50C-407E-A947-70E740481C1C}">
                <a14:useLocalDpi xmlns:a14="http://schemas.microsoft.com/office/drawing/2010/main" val="0"/>
              </a:ext>
            </a:extLst>
          </a:blip>
          <a:srcRect b="12106"/>
          <a:stretch/>
        </p:blipFill>
        <p:spPr>
          <a:xfrm>
            <a:off x="10764366" y="6132323"/>
            <a:ext cx="1230623" cy="589152"/>
          </a:xfrm>
          <a:prstGeom prst="rect">
            <a:avLst/>
          </a:prstGeom>
        </p:spPr>
      </p:pic>
    </p:spTree>
    <p:extLst>
      <p:ext uri="{BB962C8B-B14F-4D97-AF65-F5344CB8AC3E}">
        <p14:creationId xmlns:p14="http://schemas.microsoft.com/office/powerpoint/2010/main" val="3753031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391B76"/>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mailto:mbaker@dobcel.catholic.edu.au" TargetMode="External"/><Relationship Id="rId5" Type="http://schemas.openxmlformats.org/officeDocument/2006/relationships/hyperlink" Target="mailto:jhuntley@dobcel.catholic.edu.au" TargetMode="External"/><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7F2D-0EF6-4065-BD95-DA2E012C02E2}"/>
              </a:ext>
            </a:extLst>
          </p:cNvPr>
          <p:cNvSpPr>
            <a:spLocks noGrp="1"/>
          </p:cNvSpPr>
          <p:nvPr>
            <p:ph type="ctrTitle"/>
          </p:nvPr>
        </p:nvSpPr>
        <p:spPr>
          <a:xfrm>
            <a:off x="1291087" y="2235200"/>
            <a:ext cx="9144000" cy="2387600"/>
          </a:xfrm>
        </p:spPr>
        <p:txBody>
          <a:bodyPr/>
          <a:lstStyle/>
          <a:p>
            <a:r>
              <a:rPr lang="en-AU" dirty="0"/>
              <a:t>Changes to fixed-term employment</a:t>
            </a:r>
          </a:p>
        </p:txBody>
      </p:sp>
      <p:pic>
        <p:nvPicPr>
          <p:cNvPr id="6" name="Picture 5">
            <a:extLst>
              <a:ext uri="{FF2B5EF4-FFF2-40B4-BE49-F238E27FC236}">
                <a16:creationId xmlns:a16="http://schemas.microsoft.com/office/drawing/2014/main" id="{E0F1E0C0-7A33-BA56-576B-216582DDF8C3}"/>
              </a:ext>
            </a:extLst>
          </p:cNvPr>
          <p:cNvPicPr>
            <a:picLocks noChangeAspect="1"/>
          </p:cNvPicPr>
          <p:nvPr/>
        </p:nvPicPr>
        <p:blipFill>
          <a:blip r:embed="rId4"/>
          <a:stretch>
            <a:fillRect/>
          </a:stretch>
        </p:blipFill>
        <p:spPr>
          <a:xfrm>
            <a:off x="8707660" y="406401"/>
            <a:ext cx="3316830" cy="2099733"/>
          </a:xfrm>
          <a:prstGeom prst="rect">
            <a:avLst/>
          </a:prstGeom>
        </p:spPr>
      </p:pic>
      <p:pic>
        <p:nvPicPr>
          <p:cNvPr id="17" name="Recorded Sound">
            <a:hlinkClick r:id="" action="ppaction://media"/>
            <a:extLst>
              <a:ext uri="{FF2B5EF4-FFF2-40B4-BE49-F238E27FC236}">
                <a16:creationId xmlns:a16="http://schemas.microsoft.com/office/drawing/2014/main" id="{84F60D42-61EF-3C86-74EB-3AC336E48A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7440" y="4351867"/>
            <a:ext cx="406400" cy="406400"/>
          </a:xfrm>
          <a:prstGeom prst="rect">
            <a:avLst/>
          </a:prstGeom>
        </p:spPr>
      </p:pic>
    </p:spTree>
    <p:extLst>
      <p:ext uri="{BB962C8B-B14F-4D97-AF65-F5344CB8AC3E}">
        <p14:creationId xmlns:p14="http://schemas.microsoft.com/office/powerpoint/2010/main" val="2583129881"/>
      </p:ext>
    </p:extLst>
  </p:cSld>
  <p:clrMapOvr>
    <a:masterClrMapping/>
  </p:clrMapOvr>
  <mc:AlternateContent xmlns:mc="http://schemas.openxmlformats.org/markup-compatibility/2006" xmlns:p14="http://schemas.microsoft.com/office/powerpoint/2010/main">
    <mc:Choice Requires="p14">
      <p:transition spd="slow" p14:dur="2000" advTm="7372"/>
    </mc:Choice>
    <mc:Fallback xmlns="">
      <p:transition spd="slow" advTm="7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67D79-1ADE-9490-FD31-23544A1EB402}"/>
              </a:ext>
            </a:extLst>
          </p:cNvPr>
          <p:cNvSpPr>
            <a:spLocks noGrp="1"/>
          </p:cNvSpPr>
          <p:nvPr>
            <p:ph type="title"/>
          </p:nvPr>
        </p:nvSpPr>
        <p:spPr/>
        <p:txBody>
          <a:bodyPr/>
          <a:lstStyle/>
          <a:p>
            <a:r>
              <a:rPr lang="en-AU" dirty="0"/>
              <a:t>Interaction with CEMEA – 3-years</a:t>
            </a:r>
          </a:p>
        </p:txBody>
      </p:sp>
      <p:sp>
        <p:nvSpPr>
          <p:cNvPr id="3" name="Content Placeholder 2">
            <a:extLst>
              <a:ext uri="{FF2B5EF4-FFF2-40B4-BE49-F238E27FC236}">
                <a16:creationId xmlns:a16="http://schemas.microsoft.com/office/drawing/2014/main" id="{A1747742-085C-D9CD-36CE-F9DA39598FE9}"/>
              </a:ext>
            </a:extLst>
          </p:cNvPr>
          <p:cNvSpPr>
            <a:spLocks noGrp="1"/>
          </p:cNvSpPr>
          <p:nvPr>
            <p:ph idx="1"/>
          </p:nvPr>
        </p:nvSpPr>
        <p:spPr>
          <a:xfrm>
            <a:off x="838200" y="1825625"/>
            <a:ext cx="10515600" cy="1699895"/>
          </a:xfrm>
        </p:spPr>
        <p:txBody>
          <a:bodyPr>
            <a:normAutofit fontScale="85000" lnSpcReduction="10000"/>
          </a:bodyPr>
          <a:lstStyle/>
          <a:p>
            <a:pPr algn="l"/>
            <a:endParaRPr lang="en-AU" sz="1800" b="0" i="0" u="none" strike="noStrike" baseline="0" dirty="0">
              <a:solidFill>
                <a:srgbClr val="000000"/>
              </a:solidFill>
              <a:latin typeface="Inter"/>
            </a:endParaRPr>
          </a:p>
          <a:p>
            <a:pPr marR="20940" algn="l"/>
            <a:r>
              <a:rPr lang="en-AU" sz="2400" b="0" i="0" u="none" strike="noStrike" baseline="0" dirty="0">
                <a:solidFill>
                  <a:schemeClr val="bg2"/>
                </a:solidFill>
              </a:rPr>
              <a:t>Staff on fixed-term contracts should be considered for suitable ongoing vacancies </a:t>
            </a:r>
            <a:r>
              <a:rPr lang="en-AU" sz="2400" b="1" i="0" u="none" strike="noStrike" baseline="0" dirty="0">
                <a:solidFill>
                  <a:schemeClr val="bg2"/>
                </a:solidFill>
              </a:rPr>
              <a:t>at any time</a:t>
            </a:r>
            <a:r>
              <a:rPr lang="en-AU" sz="2400" b="0" i="0" u="none" strike="noStrike" baseline="0" dirty="0">
                <a:solidFill>
                  <a:schemeClr val="bg2"/>
                </a:solidFill>
              </a:rPr>
              <a:t>.</a:t>
            </a:r>
          </a:p>
          <a:p>
            <a:pPr marR="8770" algn="l"/>
            <a:r>
              <a:rPr lang="en-AU" sz="2400" b="0" i="0" u="none" strike="noStrike" baseline="0" dirty="0">
                <a:solidFill>
                  <a:schemeClr val="bg2"/>
                </a:solidFill>
              </a:rPr>
              <a:t>The coming changes to fixed-term contracts likely mean that an employee will be made ongoing before the 3-year mark. However, it is possible for an employee to be on a fixed-term contract at 3 years(where an exception applies) and the CEMEA still needs to be complied with.</a:t>
            </a:r>
            <a:endParaRPr lang="en-AU" sz="3600" dirty="0">
              <a:solidFill>
                <a:schemeClr val="bg2"/>
              </a:solidFill>
            </a:endParaRPr>
          </a:p>
        </p:txBody>
      </p:sp>
      <p:sp>
        <p:nvSpPr>
          <p:cNvPr id="4" name="TextBox 3">
            <a:extLst>
              <a:ext uri="{FF2B5EF4-FFF2-40B4-BE49-F238E27FC236}">
                <a16:creationId xmlns:a16="http://schemas.microsoft.com/office/drawing/2014/main" id="{550DCB78-3045-14E5-00A9-5A540B09ADCB}"/>
              </a:ext>
            </a:extLst>
          </p:cNvPr>
          <p:cNvSpPr txBox="1"/>
          <p:nvPr/>
        </p:nvSpPr>
        <p:spPr>
          <a:xfrm>
            <a:off x="1026160" y="3680777"/>
            <a:ext cx="4358640" cy="2031325"/>
          </a:xfrm>
          <a:prstGeom prst="rect">
            <a:avLst/>
          </a:prstGeom>
          <a:noFill/>
        </p:spPr>
        <p:txBody>
          <a:bodyPr wrap="square" rtlCol="0">
            <a:spAutoFit/>
          </a:bodyPr>
          <a:lstStyle/>
          <a:p>
            <a:pPr algn="l"/>
            <a:endParaRPr lang="en-AU" sz="1800" b="0" i="0" u="none" strike="noStrike" baseline="0" dirty="0">
              <a:solidFill>
                <a:srgbClr val="000000"/>
              </a:solidFill>
              <a:latin typeface="Inter"/>
            </a:endParaRPr>
          </a:p>
          <a:p>
            <a:pPr algn="ctr"/>
            <a:r>
              <a:rPr lang="en-AU" sz="1800" b="0" i="0" u="none" strike="noStrike" baseline="0" dirty="0">
                <a:solidFill>
                  <a:schemeClr val="bg2"/>
                </a:solidFill>
              </a:rPr>
              <a:t>11.2 (e) </a:t>
            </a:r>
          </a:p>
          <a:p>
            <a:r>
              <a:rPr lang="en-AU" sz="1800" b="1" i="1" u="none" strike="noStrike" baseline="0" dirty="0">
                <a:solidFill>
                  <a:schemeClr val="bg2"/>
                </a:solidFill>
              </a:rPr>
              <a:t>On application</a:t>
            </a:r>
            <a:r>
              <a:rPr lang="en-AU" sz="1800" b="0" i="1" u="none" strike="noStrike" baseline="0" dirty="0">
                <a:solidFill>
                  <a:schemeClr val="bg2"/>
                </a:solidFill>
              </a:rPr>
              <a:t>, after </a:t>
            </a:r>
            <a:r>
              <a:rPr lang="en-AU" sz="1800" b="1" i="1" u="none" strike="noStrike" baseline="0" dirty="0">
                <a:solidFill>
                  <a:schemeClr val="bg2"/>
                </a:solidFill>
              </a:rPr>
              <a:t>three school years in one school </a:t>
            </a:r>
            <a:r>
              <a:rPr lang="en-AU" sz="1800" b="0" i="1" u="none" strike="noStrike" baseline="0" dirty="0">
                <a:solidFill>
                  <a:schemeClr val="bg2"/>
                </a:solidFill>
              </a:rPr>
              <a:t>on fixed-term appointments, an Employee will be </a:t>
            </a:r>
            <a:r>
              <a:rPr lang="en-AU" sz="1800" b="1" i="1" u="none" strike="noStrike" baseline="0" dirty="0">
                <a:solidFill>
                  <a:schemeClr val="bg2"/>
                </a:solidFill>
              </a:rPr>
              <a:t>given preference </a:t>
            </a:r>
            <a:r>
              <a:rPr lang="en-AU" sz="1800" b="0" i="1" u="none" strike="noStrike" baseline="0" dirty="0">
                <a:solidFill>
                  <a:schemeClr val="bg2"/>
                </a:solidFill>
              </a:rPr>
              <a:t>for any appropriate vacancy in that school, all other things being equal.</a:t>
            </a:r>
            <a:endParaRPr lang="en-AU" dirty="0">
              <a:solidFill>
                <a:schemeClr val="bg2"/>
              </a:solidFill>
            </a:endParaRPr>
          </a:p>
        </p:txBody>
      </p:sp>
      <p:sp>
        <p:nvSpPr>
          <p:cNvPr id="6" name="TextBox 5">
            <a:extLst>
              <a:ext uri="{FF2B5EF4-FFF2-40B4-BE49-F238E27FC236}">
                <a16:creationId xmlns:a16="http://schemas.microsoft.com/office/drawing/2014/main" id="{062F093B-AA12-DBAA-C12D-64A5F069ECB9}"/>
              </a:ext>
            </a:extLst>
          </p:cNvPr>
          <p:cNvSpPr txBox="1"/>
          <p:nvPr/>
        </p:nvSpPr>
        <p:spPr>
          <a:xfrm>
            <a:off x="5803900" y="3891280"/>
            <a:ext cx="6101080" cy="2031325"/>
          </a:xfrm>
          <a:prstGeom prst="rect">
            <a:avLst/>
          </a:prstGeom>
          <a:noFill/>
        </p:spPr>
        <p:txBody>
          <a:bodyPr wrap="square">
            <a:spAutoFit/>
          </a:bodyPr>
          <a:lstStyle/>
          <a:p>
            <a:pPr algn="ctr"/>
            <a:r>
              <a:rPr lang="en-AU" sz="1800" b="0" i="0" u="none" strike="noStrike" baseline="0" dirty="0">
                <a:solidFill>
                  <a:schemeClr val="bg2"/>
                </a:solidFill>
              </a:rPr>
              <a:t>11.2 (f) </a:t>
            </a:r>
          </a:p>
          <a:p>
            <a:r>
              <a:rPr lang="en-AU" sz="1800" b="0" i="1" u="none" strike="noStrike" baseline="0" dirty="0">
                <a:solidFill>
                  <a:schemeClr val="bg2"/>
                </a:solidFill>
              </a:rPr>
              <a:t>The Employer must, </a:t>
            </a:r>
            <a:r>
              <a:rPr lang="en-AU" sz="1800" b="1" i="1" u="none" strike="noStrike" baseline="0" dirty="0">
                <a:solidFill>
                  <a:schemeClr val="bg2"/>
                </a:solidFill>
              </a:rPr>
              <a:t>prior to advertising </a:t>
            </a:r>
            <a:r>
              <a:rPr lang="en-AU" sz="1800" b="0" i="1" u="none" strike="noStrike" baseline="0" dirty="0">
                <a:solidFill>
                  <a:schemeClr val="bg2"/>
                </a:solidFill>
              </a:rPr>
              <a:t>any position in a particular school for which a current fixed-term Employee in that school </a:t>
            </a:r>
            <a:r>
              <a:rPr lang="en-AU" sz="1800" b="1" i="1" u="none" strike="noStrike" baseline="0" dirty="0">
                <a:solidFill>
                  <a:schemeClr val="bg2"/>
                </a:solidFill>
              </a:rPr>
              <a:t>may be suitably qualified</a:t>
            </a:r>
            <a:r>
              <a:rPr lang="en-AU" sz="1800" b="0" i="1" u="none" strike="noStrike" baseline="0" dirty="0">
                <a:solidFill>
                  <a:schemeClr val="bg2"/>
                </a:solidFill>
              </a:rPr>
              <a:t>, </a:t>
            </a:r>
            <a:r>
              <a:rPr lang="en-AU" sz="1800" b="1" i="1" u="none" strike="noStrike" baseline="0" dirty="0">
                <a:solidFill>
                  <a:schemeClr val="bg2"/>
                </a:solidFill>
              </a:rPr>
              <a:t>give the Employee notice in writing that the position is vacant </a:t>
            </a:r>
            <a:r>
              <a:rPr lang="en-AU" sz="1800" b="0" i="1" u="none" strike="noStrike" baseline="0" dirty="0">
                <a:solidFill>
                  <a:schemeClr val="bg2"/>
                </a:solidFill>
              </a:rPr>
              <a:t>and, if the Employee applies for the vacancy, </a:t>
            </a:r>
            <a:r>
              <a:rPr lang="en-AU" sz="1800" b="1" i="1" u="none" strike="noStrike" baseline="0" dirty="0">
                <a:solidFill>
                  <a:schemeClr val="bg2"/>
                </a:solidFill>
              </a:rPr>
              <a:t>must interview </a:t>
            </a:r>
            <a:r>
              <a:rPr lang="en-AU" sz="1800" b="0" i="1" u="none" strike="noStrike" baseline="0" dirty="0">
                <a:solidFill>
                  <a:schemeClr val="bg2"/>
                </a:solidFill>
              </a:rPr>
              <a:t>the Employee for the position.</a:t>
            </a:r>
            <a:endParaRPr lang="en-AU" dirty="0">
              <a:solidFill>
                <a:schemeClr val="bg2"/>
              </a:solidFill>
            </a:endParaRPr>
          </a:p>
        </p:txBody>
      </p:sp>
      <p:pic>
        <p:nvPicPr>
          <p:cNvPr id="7" name="Recorded Sound">
            <a:hlinkClick r:id="" action="ppaction://media"/>
            <a:extLst>
              <a:ext uri="{FF2B5EF4-FFF2-40B4-BE49-F238E27FC236}">
                <a16:creationId xmlns:a16="http://schemas.microsoft.com/office/drawing/2014/main" id="{74046736-4040-518A-9B83-5949CA2EBB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60398348"/>
      </p:ext>
    </p:extLst>
  </p:cSld>
  <p:clrMapOvr>
    <a:masterClrMapping/>
  </p:clrMapOvr>
  <mc:AlternateContent xmlns:mc="http://schemas.openxmlformats.org/markup-compatibility/2006" xmlns:p14="http://schemas.microsoft.com/office/powerpoint/2010/main">
    <mc:Choice Requires="p14">
      <p:transition spd="slow" p14:dur="2000" advTm="45349"/>
    </mc:Choice>
    <mc:Fallback xmlns="">
      <p:transition spd="slow" advTm="45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229F-26AD-20D6-D3C8-AA8EA08F9951}"/>
              </a:ext>
            </a:extLst>
          </p:cNvPr>
          <p:cNvSpPr>
            <a:spLocks noGrp="1"/>
          </p:cNvSpPr>
          <p:nvPr>
            <p:ph type="title"/>
          </p:nvPr>
        </p:nvSpPr>
        <p:spPr/>
        <p:txBody>
          <a:bodyPr/>
          <a:lstStyle/>
          <a:p>
            <a:r>
              <a:rPr lang="en-AU" dirty="0"/>
              <a:t>Exceptions</a:t>
            </a:r>
          </a:p>
        </p:txBody>
      </p:sp>
      <p:sp>
        <p:nvSpPr>
          <p:cNvPr id="3" name="Content Placeholder 2">
            <a:extLst>
              <a:ext uri="{FF2B5EF4-FFF2-40B4-BE49-F238E27FC236}">
                <a16:creationId xmlns:a16="http://schemas.microsoft.com/office/drawing/2014/main" id="{E0876CAD-DDE0-BF8A-042E-AE0566FC2B0E}"/>
              </a:ext>
            </a:extLst>
          </p:cNvPr>
          <p:cNvSpPr>
            <a:spLocks noGrp="1"/>
          </p:cNvSpPr>
          <p:nvPr>
            <p:ph idx="1"/>
          </p:nvPr>
        </p:nvSpPr>
        <p:spPr>
          <a:xfrm>
            <a:off x="838200" y="1371600"/>
            <a:ext cx="10515600" cy="5316583"/>
          </a:xfrm>
        </p:spPr>
        <p:txBody>
          <a:bodyPr>
            <a:normAutofit fontScale="25000" lnSpcReduction="20000"/>
          </a:bodyPr>
          <a:lstStyle/>
          <a:p>
            <a:pPr algn="l"/>
            <a:endParaRPr lang="en-AU" sz="1800" b="0" i="0" u="none" strike="noStrike" baseline="0" dirty="0">
              <a:solidFill>
                <a:srgbClr val="000000"/>
              </a:solidFill>
              <a:latin typeface="Inter"/>
            </a:endParaRPr>
          </a:p>
          <a:p>
            <a:pPr marL="0" marR="44150" indent="0" algn="l">
              <a:lnSpc>
                <a:spcPct val="120000"/>
              </a:lnSpc>
              <a:buNone/>
            </a:pPr>
            <a:r>
              <a:rPr lang="en-AU" sz="8800" b="0" i="0" u="none" strike="noStrike" baseline="0" dirty="0">
                <a:solidFill>
                  <a:schemeClr val="bg2"/>
                </a:solidFill>
              </a:rPr>
              <a:t>A FT contract can exceed the limitations under the Act in specific circumstances.</a:t>
            </a:r>
          </a:p>
          <a:p>
            <a:pPr marL="0" marR="7870" indent="0" algn="l">
              <a:lnSpc>
                <a:spcPct val="120000"/>
              </a:lnSpc>
              <a:buNone/>
            </a:pPr>
            <a:r>
              <a:rPr lang="en-AU" sz="8800" b="0" i="0" u="none" strike="noStrike" baseline="0" dirty="0">
                <a:solidFill>
                  <a:schemeClr val="bg2"/>
                </a:solidFill>
              </a:rPr>
              <a:t>For example, where an exception applies a school could engage an employee on a contract for more than 2 years.</a:t>
            </a:r>
          </a:p>
          <a:p>
            <a:pPr marL="0" marR="83500" indent="0" algn="l">
              <a:lnSpc>
                <a:spcPct val="120000"/>
              </a:lnSpc>
              <a:buNone/>
            </a:pPr>
            <a:r>
              <a:rPr lang="en-AU" sz="8800" b="0" i="0" u="none" strike="noStrike" baseline="0" dirty="0">
                <a:solidFill>
                  <a:schemeClr val="bg2"/>
                </a:solidFill>
              </a:rPr>
              <a:t>It is permitted to exceed the limitations where:</a:t>
            </a:r>
          </a:p>
          <a:p>
            <a:pPr marL="457200" marR="0" indent="-457200" algn="l">
              <a:buFont typeface="+mj-lt"/>
              <a:buAutoNum type="arabicPeriod"/>
            </a:pPr>
            <a:r>
              <a:rPr lang="en-AU" sz="8800" b="0" i="0" u="none" strike="noStrike" baseline="0" dirty="0">
                <a:solidFill>
                  <a:schemeClr val="bg2"/>
                </a:solidFill>
              </a:rPr>
              <a:t>It is to replace an employee on a </a:t>
            </a:r>
            <a:r>
              <a:rPr lang="en-AU" sz="8800" b="1" i="0" u="none" strike="noStrike" baseline="0" dirty="0">
                <a:solidFill>
                  <a:schemeClr val="bg2"/>
                </a:solidFill>
              </a:rPr>
              <a:t>period of leave;</a:t>
            </a:r>
            <a:endParaRPr lang="en-AU" sz="8800" b="0" i="0" u="none" strike="noStrike" baseline="0" dirty="0">
              <a:solidFill>
                <a:schemeClr val="bg2"/>
              </a:solidFill>
            </a:endParaRPr>
          </a:p>
          <a:p>
            <a:pPr marL="457200" marR="0" indent="-457200" algn="l">
              <a:buFont typeface="+mj-lt"/>
              <a:buAutoNum type="arabicPeriod"/>
            </a:pPr>
            <a:r>
              <a:rPr lang="en-AU" sz="8800" b="0" i="0" u="none" strike="noStrike" baseline="0" dirty="0">
                <a:solidFill>
                  <a:schemeClr val="bg2"/>
                </a:solidFill>
              </a:rPr>
              <a:t>The position </a:t>
            </a:r>
            <a:r>
              <a:rPr lang="en-AU" sz="8800" b="1" i="0" u="none" strike="noStrike" baseline="0" dirty="0">
                <a:solidFill>
                  <a:schemeClr val="bg2"/>
                </a:solidFill>
              </a:rPr>
              <a:t>funded </a:t>
            </a:r>
            <a:r>
              <a:rPr lang="en-AU" sz="8800" b="0" i="0" u="none" strike="noStrike" baseline="0" dirty="0">
                <a:solidFill>
                  <a:schemeClr val="bg2"/>
                </a:solidFill>
              </a:rPr>
              <a:t>in whole or part by government where funding payable for a period of </a:t>
            </a:r>
            <a:r>
              <a:rPr lang="en-AU" sz="8800" b="1" i="0" u="none" strike="noStrike" baseline="0" dirty="0">
                <a:solidFill>
                  <a:schemeClr val="bg2"/>
                </a:solidFill>
              </a:rPr>
              <a:t>more than 2 years </a:t>
            </a:r>
            <a:r>
              <a:rPr lang="en-AU" sz="8800" b="0" i="0" u="none" strike="noStrike" baseline="0" dirty="0">
                <a:solidFill>
                  <a:schemeClr val="bg2"/>
                </a:solidFill>
              </a:rPr>
              <a:t>and </a:t>
            </a:r>
            <a:r>
              <a:rPr lang="en-AU" sz="8800" b="1" i="0" u="none" strike="noStrike" baseline="0" dirty="0">
                <a:solidFill>
                  <a:schemeClr val="bg2"/>
                </a:solidFill>
              </a:rPr>
              <a:t>no reasonable prospect </a:t>
            </a:r>
            <a:r>
              <a:rPr lang="en-AU" sz="8800" b="0" i="0" u="none" strike="noStrike" baseline="0" dirty="0">
                <a:solidFill>
                  <a:schemeClr val="bg2"/>
                </a:solidFill>
              </a:rPr>
              <a:t>funding will continue;</a:t>
            </a:r>
          </a:p>
          <a:p>
            <a:pPr marL="457200" marR="0" indent="-457200" algn="l">
              <a:buFont typeface="+mj-lt"/>
              <a:buAutoNum type="arabicPeriod"/>
            </a:pPr>
            <a:r>
              <a:rPr lang="en-AU" sz="8800" b="0" i="0" u="none" strike="noStrike" baseline="0" dirty="0">
                <a:solidFill>
                  <a:schemeClr val="bg2"/>
                </a:solidFill>
              </a:rPr>
              <a:t>The employee earns </a:t>
            </a:r>
            <a:r>
              <a:rPr lang="en-AU" sz="8800" b="1" i="0" u="none" strike="noStrike" baseline="0" dirty="0">
                <a:solidFill>
                  <a:schemeClr val="bg2"/>
                </a:solidFill>
              </a:rPr>
              <a:t>more than the high-income threshold </a:t>
            </a:r>
            <a:r>
              <a:rPr lang="en-AU" sz="8800" b="0" i="0" u="none" strike="noStrike" baseline="0" dirty="0">
                <a:solidFill>
                  <a:schemeClr val="bg2"/>
                </a:solidFill>
              </a:rPr>
              <a:t>(</a:t>
            </a:r>
            <a:r>
              <a:rPr lang="en-AU" sz="8800" b="1" i="0" u="none" strike="noStrike" baseline="0" dirty="0">
                <a:solidFill>
                  <a:schemeClr val="bg2"/>
                </a:solidFill>
              </a:rPr>
              <a:t>HIT</a:t>
            </a:r>
            <a:r>
              <a:rPr lang="en-AU" sz="8800" b="0" i="0" u="none" strike="noStrike" baseline="0" dirty="0">
                <a:solidFill>
                  <a:schemeClr val="bg2"/>
                </a:solidFill>
              </a:rPr>
              <a:t>);</a:t>
            </a:r>
          </a:p>
          <a:p>
            <a:pPr marL="457200" marR="0" indent="-457200" algn="l">
              <a:buFont typeface="+mj-lt"/>
              <a:buAutoNum type="arabicPeriod"/>
            </a:pPr>
            <a:r>
              <a:rPr lang="en-AU" sz="8800" b="0" i="0" u="none" strike="noStrike" baseline="0" dirty="0">
                <a:solidFill>
                  <a:schemeClr val="bg2"/>
                </a:solidFill>
              </a:rPr>
              <a:t>The role is to perform a </a:t>
            </a:r>
            <a:r>
              <a:rPr lang="en-AU" sz="8800" b="1" i="0" u="none" strike="noStrike" baseline="0" dirty="0">
                <a:solidFill>
                  <a:schemeClr val="bg2"/>
                </a:solidFill>
              </a:rPr>
              <a:t>distinct and identifiable task </a:t>
            </a:r>
            <a:r>
              <a:rPr lang="en-AU" sz="8800" b="0" i="0" u="none" strike="noStrike" baseline="0" dirty="0">
                <a:solidFill>
                  <a:schemeClr val="bg2"/>
                </a:solidFill>
              </a:rPr>
              <a:t>involving </a:t>
            </a:r>
            <a:r>
              <a:rPr lang="en-AU" sz="8800" b="1" i="0" u="none" strike="noStrike" baseline="0" dirty="0">
                <a:solidFill>
                  <a:schemeClr val="bg2"/>
                </a:solidFill>
              </a:rPr>
              <a:t>specialised skills;</a:t>
            </a:r>
            <a:endParaRPr lang="en-AU" sz="8800" b="0" i="0" u="none" strike="noStrike" baseline="0" dirty="0">
              <a:solidFill>
                <a:schemeClr val="bg2"/>
              </a:solidFill>
            </a:endParaRPr>
          </a:p>
          <a:p>
            <a:pPr marL="457200" marR="0" indent="-457200" algn="l">
              <a:buFont typeface="+mj-lt"/>
              <a:buAutoNum type="arabicPeriod"/>
            </a:pPr>
            <a:r>
              <a:rPr lang="en-AU" sz="8800" b="0" i="0" u="none" strike="noStrike" baseline="0" dirty="0">
                <a:solidFill>
                  <a:schemeClr val="bg2"/>
                </a:solidFill>
              </a:rPr>
              <a:t>Where a </a:t>
            </a:r>
            <a:r>
              <a:rPr lang="en-AU" sz="8800" b="1" i="0" u="none" strike="noStrike" baseline="0" dirty="0">
                <a:solidFill>
                  <a:schemeClr val="bg2"/>
                </a:solidFill>
              </a:rPr>
              <a:t>modern award </a:t>
            </a:r>
            <a:r>
              <a:rPr lang="en-AU" sz="8800" b="0" i="0" u="none" strike="noStrike" baseline="0" dirty="0">
                <a:solidFill>
                  <a:schemeClr val="bg2"/>
                </a:solidFill>
              </a:rPr>
              <a:t>that covers employee also has an exception;</a:t>
            </a:r>
          </a:p>
          <a:p>
            <a:pPr marL="457200" marR="0" indent="-457200" algn="l">
              <a:buFont typeface="+mj-lt"/>
              <a:buAutoNum type="arabicPeriod"/>
            </a:pPr>
            <a:r>
              <a:rPr lang="en-AU" sz="8800" b="0" i="0" u="none" strike="noStrike" baseline="0" dirty="0">
                <a:solidFill>
                  <a:schemeClr val="bg2"/>
                </a:solidFill>
              </a:rPr>
              <a:t>For essential work during a </a:t>
            </a:r>
            <a:r>
              <a:rPr lang="en-AU" sz="8800" b="1" i="0" u="none" strike="noStrike" baseline="0" dirty="0">
                <a:solidFill>
                  <a:schemeClr val="bg2"/>
                </a:solidFill>
              </a:rPr>
              <a:t>peak demand period;</a:t>
            </a:r>
            <a:endParaRPr lang="en-AU" sz="8800" b="0" i="0" u="none" strike="noStrike" baseline="0" dirty="0">
              <a:solidFill>
                <a:schemeClr val="bg2"/>
              </a:solidFill>
            </a:endParaRPr>
          </a:p>
          <a:p>
            <a:pPr marL="457200" marR="0" indent="-457200" algn="l">
              <a:buFont typeface="+mj-lt"/>
              <a:buAutoNum type="arabicPeriod"/>
            </a:pPr>
            <a:r>
              <a:rPr lang="en-AU" sz="8800" b="0" i="0" u="none" strike="noStrike" baseline="0" dirty="0">
                <a:solidFill>
                  <a:schemeClr val="bg2"/>
                </a:solidFill>
              </a:rPr>
              <a:t>For work during </a:t>
            </a:r>
            <a:r>
              <a:rPr lang="en-AU" sz="8800" b="1" i="0" u="none" strike="noStrike" baseline="0" dirty="0">
                <a:solidFill>
                  <a:schemeClr val="bg2"/>
                </a:solidFill>
              </a:rPr>
              <a:t>emergency </a:t>
            </a:r>
            <a:r>
              <a:rPr lang="en-AU" sz="8800" b="0" i="0" u="none" strike="noStrike" baseline="0" dirty="0">
                <a:solidFill>
                  <a:schemeClr val="bg2"/>
                </a:solidFill>
              </a:rPr>
              <a:t>circumstances; or</a:t>
            </a:r>
          </a:p>
          <a:p>
            <a:pPr marL="457200" marR="0" indent="-457200" algn="l">
              <a:buFont typeface="+mj-lt"/>
              <a:buAutoNum type="arabicPeriod"/>
            </a:pPr>
            <a:r>
              <a:rPr lang="en-AU" sz="8800" b="0" i="0" u="none" strike="noStrike" baseline="0" dirty="0">
                <a:solidFill>
                  <a:schemeClr val="bg2"/>
                </a:solidFill>
              </a:rPr>
              <a:t>If they are an apprentice or trainee.</a:t>
            </a:r>
          </a:p>
          <a:p>
            <a:endParaRPr lang="en-AU" dirty="0"/>
          </a:p>
        </p:txBody>
      </p:sp>
      <p:pic>
        <p:nvPicPr>
          <p:cNvPr id="4" name="Recorded Sound">
            <a:hlinkClick r:id="" action="ppaction://media"/>
            <a:extLst>
              <a:ext uri="{FF2B5EF4-FFF2-40B4-BE49-F238E27FC236}">
                <a16:creationId xmlns:a16="http://schemas.microsoft.com/office/drawing/2014/main" id="{2C7C474C-352D-7884-C510-F12A93E4D6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27188778"/>
      </p:ext>
    </p:extLst>
  </p:cSld>
  <p:clrMapOvr>
    <a:masterClrMapping/>
  </p:clrMapOvr>
  <mc:AlternateContent xmlns:mc="http://schemas.openxmlformats.org/markup-compatibility/2006" xmlns:p14="http://schemas.microsoft.com/office/powerpoint/2010/main">
    <mc:Choice Requires="p14">
      <p:transition spd="slow" p14:dur="2000" advTm="69163"/>
    </mc:Choice>
    <mc:Fallback xmlns="">
      <p:transition spd="slow" advTm="69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8B87-0B71-CBD1-796D-C3A7E48EEDBF}"/>
              </a:ext>
            </a:extLst>
          </p:cNvPr>
          <p:cNvSpPr>
            <a:spLocks noGrp="1"/>
          </p:cNvSpPr>
          <p:nvPr>
            <p:ph type="title"/>
          </p:nvPr>
        </p:nvSpPr>
        <p:spPr/>
        <p:txBody>
          <a:bodyPr/>
          <a:lstStyle/>
          <a:p>
            <a:r>
              <a:rPr lang="en-AU" dirty="0"/>
              <a:t>Exception 1</a:t>
            </a:r>
          </a:p>
        </p:txBody>
      </p:sp>
      <p:sp>
        <p:nvSpPr>
          <p:cNvPr id="3" name="Content Placeholder 2">
            <a:extLst>
              <a:ext uri="{FF2B5EF4-FFF2-40B4-BE49-F238E27FC236}">
                <a16:creationId xmlns:a16="http://schemas.microsoft.com/office/drawing/2014/main" id="{42B094AA-9CCB-31CC-C4E1-60B69D7B9752}"/>
              </a:ext>
            </a:extLst>
          </p:cNvPr>
          <p:cNvSpPr>
            <a:spLocks noGrp="1"/>
          </p:cNvSpPr>
          <p:nvPr>
            <p:ph idx="1"/>
          </p:nvPr>
        </p:nvSpPr>
        <p:spPr/>
        <p:txBody>
          <a:bodyPr/>
          <a:lstStyle/>
          <a:p>
            <a:pPr marL="0" marR="13980" indent="0" algn="ctr">
              <a:buNone/>
            </a:pPr>
            <a:r>
              <a:rPr lang="en-AU" sz="2400" b="0" i="0" u="none" strike="noStrike" baseline="0" dirty="0">
                <a:solidFill>
                  <a:schemeClr val="bg2"/>
                </a:solidFill>
              </a:rPr>
              <a:t>S.333(F)(1)(d): “</a:t>
            </a:r>
            <a:r>
              <a:rPr lang="en-AU" sz="2400" b="0" i="1" u="none" strike="noStrike" baseline="0" dirty="0">
                <a:solidFill>
                  <a:schemeClr val="bg2"/>
                </a:solidFill>
              </a:rPr>
              <a:t>the employee is engaged under the contract to undertake work during emergency circumstances or </a:t>
            </a:r>
            <a:r>
              <a:rPr lang="en-AU" sz="2400" b="1" i="1" u="none" strike="noStrike" baseline="0" dirty="0">
                <a:solidFill>
                  <a:schemeClr val="bg2"/>
                </a:solidFill>
              </a:rPr>
              <a:t>during a temporary absence of another employee</a:t>
            </a:r>
            <a:r>
              <a:rPr lang="en-AU" sz="2400" b="0" i="0" u="none" strike="noStrike" baseline="0" dirty="0">
                <a:solidFill>
                  <a:schemeClr val="bg2"/>
                </a:solidFill>
              </a:rPr>
              <a:t>”</a:t>
            </a:r>
          </a:p>
          <a:p>
            <a:pPr marL="0" marR="13980" indent="0" algn="ctr">
              <a:buNone/>
            </a:pPr>
            <a:endParaRPr lang="en-AU" sz="2400" b="0" i="0" u="none" strike="noStrike" baseline="0" dirty="0">
              <a:solidFill>
                <a:schemeClr val="bg2"/>
              </a:solidFill>
            </a:endParaRPr>
          </a:p>
          <a:p>
            <a:pPr marR="0" algn="l"/>
            <a:r>
              <a:rPr lang="en-AU" sz="2400" b="0" i="0" u="none" strike="noStrike" baseline="0" dirty="0">
                <a:solidFill>
                  <a:schemeClr val="bg2"/>
                </a:solidFill>
              </a:rPr>
              <a:t>Consistent with current practices under the CEMEA 2022 in regard to staff absent on leave</a:t>
            </a:r>
          </a:p>
          <a:p>
            <a:pPr marR="0" algn="l"/>
            <a:r>
              <a:rPr lang="en-AU" sz="2400" b="0" i="0" u="none" strike="noStrike" baseline="0" dirty="0">
                <a:solidFill>
                  <a:schemeClr val="bg2"/>
                </a:solidFill>
              </a:rPr>
              <a:t>Reminder to keep a register of who is replacing who</a:t>
            </a:r>
          </a:p>
          <a:p>
            <a:pPr marR="0" algn="l"/>
            <a:r>
              <a:rPr lang="en-AU" sz="2400" b="0" i="0" u="none" strike="noStrike" baseline="0" dirty="0">
                <a:solidFill>
                  <a:schemeClr val="bg2"/>
                </a:solidFill>
              </a:rPr>
              <a:t>Seek support from the HR team</a:t>
            </a:r>
          </a:p>
          <a:p>
            <a:endParaRPr lang="en-AU" dirty="0"/>
          </a:p>
        </p:txBody>
      </p:sp>
      <p:pic>
        <p:nvPicPr>
          <p:cNvPr id="4" name="Recorded Sound">
            <a:hlinkClick r:id="" action="ppaction://media"/>
            <a:extLst>
              <a:ext uri="{FF2B5EF4-FFF2-40B4-BE49-F238E27FC236}">
                <a16:creationId xmlns:a16="http://schemas.microsoft.com/office/drawing/2014/main" id="{4CD87152-4752-C27B-74FE-60569C02EF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06830141"/>
      </p:ext>
    </p:extLst>
  </p:cSld>
  <p:clrMapOvr>
    <a:masterClrMapping/>
  </p:clrMapOvr>
  <mc:AlternateContent xmlns:mc="http://schemas.openxmlformats.org/markup-compatibility/2006" xmlns:p14="http://schemas.microsoft.com/office/powerpoint/2010/main">
    <mc:Choice Requires="p14">
      <p:transition spd="slow" p14:dur="2000" advTm="54894"/>
    </mc:Choice>
    <mc:Fallback xmlns="">
      <p:transition spd="slow" advTm="5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8B87-0B71-CBD1-796D-C3A7E48EEDBF}"/>
              </a:ext>
            </a:extLst>
          </p:cNvPr>
          <p:cNvSpPr>
            <a:spLocks noGrp="1"/>
          </p:cNvSpPr>
          <p:nvPr>
            <p:ph type="title"/>
          </p:nvPr>
        </p:nvSpPr>
        <p:spPr/>
        <p:txBody>
          <a:bodyPr/>
          <a:lstStyle/>
          <a:p>
            <a:r>
              <a:rPr lang="en-AU" dirty="0"/>
              <a:t>Returning from parental leave part-time</a:t>
            </a:r>
          </a:p>
        </p:txBody>
      </p:sp>
      <p:sp>
        <p:nvSpPr>
          <p:cNvPr id="3" name="Content Placeholder 2">
            <a:extLst>
              <a:ext uri="{FF2B5EF4-FFF2-40B4-BE49-F238E27FC236}">
                <a16:creationId xmlns:a16="http://schemas.microsoft.com/office/drawing/2014/main" id="{42B094AA-9CCB-31CC-C4E1-60B69D7B9752}"/>
              </a:ext>
            </a:extLst>
          </p:cNvPr>
          <p:cNvSpPr>
            <a:spLocks noGrp="1"/>
          </p:cNvSpPr>
          <p:nvPr>
            <p:ph idx="1"/>
          </p:nvPr>
        </p:nvSpPr>
        <p:spPr/>
        <p:txBody>
          <a:bodyPr/>
          <a:lstStyle/>
          <a:p>
            <a:pPr algn="l"/>
            <a:endParaRPr lang="en-AU" sz="1800" b="0" i="0" u="none" strike="noStrike" baseline="0" dirty="0">
              <a:solidFill>
                <a:srgbClr val="000000"/>
              </a:solidFill>
              <a:latin typeface="Inter"/>
            </a:endParaRPr>
          </a:p>
          <a:p>
            <a:pPr marL="0" marR="39440" indent="0" algn="l">
              <a:buNone/>
            </a:pPr>
            <a:r>
              <a:rPr lang="en-AU" sz="1800" b="0" i="0" u="none" strike="noStrike" baseline="0" dirty="0">
                <a:solidFill>
                  <a:schemeClr val="bg2"/>
                </a:solidFill>
              </a:rPr>
              <a:t>Staff returning from parental leave often opt to return on part-time basis:</a:t>
            </a:r>
          </a:p>
          <a:p>
            <a:pPr marR="0" algn="l"/>
            <a:r>
              <a:rPr lang="en-AU" sz="1800" b="0" i="0" u="none" strike="noStrike" baseline="0" dirty="0">
                <a:solidFill>
                  <a:schemeClr val="bg2"/>
                </a:solidFill>
              </a:rPr>
              <a:t>Often the replacement staff will continue to fill the remaining time</a:t>
            </a:r>
          </a:p>
          <a:p>
            <a:pPr marR="0" algn="l"/>
            <a:r>
              <a:rPr lang="en-AU" sz="1800" b="0" i="0" u="none" strike="noStrike" baseline="0" dirty="0">
                <a:solidFill>
                  <a:schemeClr val="bg2"/>
                </a:solidFill>
              </a:rPr>
              <a:t>Staff who have returned on a part-time basis are </a:t>
            </a:r>
            <a:r>
              <a:rPr lang="en-AU" sz="1800" b="1" i="0" u="none" strike="noStrike" baseline="0" dirty="0">
                <a:solidFill>
                  <a:schemeClr val="bg2"/>
                </a:solidFill>
              </a:rPr>
              <a:t>no longer considered absent </a:t>
            </a:r>
            <a:r>
              <a:rPr lang="en-AU" sz="1800" b="0" i="0" u="none" strike="noStrike" baseline="0" dirty="0">
                <a:solidFill>
                  <a:schemeClr val="bg2"/>
                </a:solidFill>
              </a:rPr>
              <a:t>for the FT Limitations</a:t>
            </a:r>
          </a:p>
          <a:p>
            <a:pPr marL="0" indent="0">
              <a:buNone/>
            </a:pPr>
            <a:endParaRPr lang="en-AU" sz="1800" b="0" i="0" u="none" strike="noStrike" baseline="0" dirty="0">
              <a:solidFill>
                <a:schemeClr val="bg2"/>
              </a:solidFill>
            </a:endParaRPr>
          </a:p>
          <a:p>
            <a:pPr marL="0" indent="0">
              <a:buNone/>
            </a:pPr>
            <a:r>
              <a:rPr lang="en-AU" sz="1800" dirty="0">
                <a:solidFill>
                  <a:schemeClr val="bg2"/>
                </a:solidFill>
              </a:rPr>
              <a:t>There has been some concern in relation to the back-filling of these hours, and whether or not we can offer an fixed-term contract in this scenario.</a:t>
            </a:r>
          </a:p>
          <a:p>
            <a:pPr marL="0" indent="0">
              <a:buNone/>
            </a:pPr>
            <a:endParaRPr lang="en-AU" sz="1800" b="0" i="0" u="none" strike="noStrike" baseline="0" dirty="0">
              <a:solidFill>
                <a:schemeClr val="bg2"/>
              </a:solidFill>
            </a:endParaRPr>
          </a:p>
          <a:p>
            <a:pPr marL="0" indent="0">
              <a:buNone/>
            </a:pPr>
            <a:r>
              <a:rPr lang="en-AU" sz="1800" dirty="0">
                <a:solidFill>
                  <a:schemeClr val="bg2"/>
                </a:solidFill>
              </a:rPr>
              <a:t>After further consultation, we will continue to offer these back-filling roles as fixed-term contracts as we can demonstrate that these hours are “owned” by another employee who has the right to return to them when their child reaches school age.</a:t>
            </a:r>
            <a:endParaRPr lang="en-AU" sz="1800" b="0" i="0" u="none" strike="noStrike" baseline="0" dirty="0">
              <a:solidFill>
                <a:schemeClr val="bg2"/>
              </a:solidFill>
            </a:endParaRPr>
          </a:p>
        </p:txBody>
      </p:sp>
      <p:pic>
        <p:nvPicPr>
          <p:cNvPr id="4" name="Recorded Sound">
            <a:hlinkClick r:id="" action="ppaction://media"/>
            <a:extLst>
              <a:ext uri="{FF2B5EF4-FFF2-40B4-BE49-F238E27FC236}">
                <a16:creationId xmlns:a16="http://schemas.microsoft.com/office/drawing/2014/main" id="{235D9132-BCC1-5520-0992-AE0B054A1F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31312186"/>
      </p:ext>
    </p:extLst>
  </p:cSld>
  <p:clrMapOvr>
    <a:masterClrMapping/>
  </p:clrMapOvr>
  <mc:AlternateContent xmlns:mc="http://schemas.openxmlformats.org/markup-compatibility/2006" xmlns:p14="http://schemas.microsoft.com/office/powerpoint/2010/main">
    <mc:Choice Requires="p14">
      <p:transition spd="slow" p14:dur="2000" advTm="59255"/>
    </mc:Choice>
    <mc:Fallback xmlns="">
      <p:transition spd="slow" advTm="59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0BC1D-160B-C706-7599-9FA84CC060C9}"/>
              </a:ext>
            </a:extLst>
          </p:cNvPr>
          <p:cNvSpPr>
            <a:spLocks noGrp="1"/>
          </p:cNvSpPr>
          <p:nvPr>
            <p:ph type="title"/>
          </p:nvPr>
        </p:nvSpPr>
        <p:spPr/>
        <p:txBody>
          <a:bodyPr/>
          <a:lstStyle/>
          <a:p>
            <a:r>
              <a:rPr lang="en-AU" dirty="0"/>
              <a:t>Exception 2: Funding </a:t>
            </a:r>
          </a:p>
        </p:txBody>
      </p:sp>
      <p:sp>
        <p:nvSpPr>
          <p:cNvPr id="3" name="Content Placeholder 2">
            <a:extLst>
              <a:ext uri="{FF2B5EF4-FFF2-40B4-BE49-F238E27FC236}">
                <a16:creationId xmlns:a16="http://schemas.microsoft.com/office/drawing/2014/main" id="{AA6ABF80-57B3-8EFA-356F-87573702244F}"/>
              </a:ext>
            </a:extLst>
          </p:cNvPr>
          <p:cNvSpPr>
            <a:spLocks noGrp="1"/>
          </p:cNvSpPr>
          <p:nvPr>
            <p:ph idx="1"/>
          </p:nvPr>
        </p:nvSpPr>
        <p:spPr/>
        <p:txBody>
          <a:bodyPr>
            <a:normAutofit fontScale="92500" lnSpcReduction="10000"/>
          </a:bodyPr>
          <a:lstStyle/>
          <a:p>
            <a:pPr marL="0" marR="119370" indent="0" algn="l">
              <a:buNone/>
            </a:pPr>
            <a:r>
              <a:rPr lang="en-AU" sz="1800" b="0" i="0" u="none" strike="noStrike" baseline="0" dirty="0">
                <a:solidFill>
                  <a:schemeClr val="bg2"/>
                </a:solidFill>
              </a:rPr>
              <a:t>S</a:t>
            </a:r>
            <a:r>
              <a:rPr lang="en-AU" sz="2400" b="0" i="0" u="none" strike="noStrike" baseline="0" dirty="0">
                <a:solidFill>
                  <a:schemeClr val="bg2"/>
                </a:solidFill>
              </a:rPr>
              <a:t>.333F(1)(f):</a:t>
            </a:r>
          </a:p>
          <a:p>
            <a:pPr marL="0" marR="45840" indent="0" algn="l">
              <a:buNone/>
            </a:pPr>
            <a:r>
              <a:rPr lang="en-AU" sz="2400" b="0" i="0" u="none" strike="noStrike" baseline="0" dirty="0">
                <a:solidFill>
                  <a:schemeClr val="bg2"/>
                </a:solidFill>
              </a:rPr>
              <a:t>“</a:t>
            </a:r>
            <a:r>
              <a:rPr lang="en-AU" sz="2400" b="0" i="1" u="none" strike="noStrike" baseline="0" dirty="0">
                <a:solidFill>
                  <a:schemeClr val="bg2"/>
                </a:solidFill>
              </a:rPr>
              <a:t>the contract relates to a position for the performance of work that:</a:t>
            </a:r>
            <a:endParaRPr lang="en-AU" sz="2400" b="0" i="0" u="none" strike="noStrike" baseline="0" dirty="0">
              <a:solidFill>
                <a:schemeClr val="bg2"/>
              </a:solidFill>
            </a:endParaRPr>
          </a:p>
          <a:p>
            <a:pPr marL="457200" marR="7570" lvl="1" indent="0">
              <a:buNone/>
            </a:pPr>
            <a:r>
              <a:rPr lang="en-AU" sz="1800" b="0" i="1" u="none" strike="noStrike" baseline="0" dirty="0">
                <a:solidFill>
                  <a:schemeClr val="bg2"/>
                </a:solidFill>
              </a:rPr>
              <a:t>(i) is funded in whole or in part by government funding or funding of a kind prescribed by the regulations for the purposes of this subparagraph; and</a:t>
            </a:r>
            <a:endParaRPr lang="en-AU" sz="1800" b="0" i="0" u="none" strike="noStrike" baseline="0" dirty="0">
              <a:solidFill>
                <a:schemeClr val="bg2"/>
              </a:solidFill>
            </a:endParaRPr>
          </a:p>
          <a:p>
            <a:pPr marL="457200" marR="45360" lvl="1" indent="0">
              <a:buNone/>
            </a:pPr>
            <a:r>
              <a:rPr lang="en-AU" sz="1800" b="0" i="1" u="none" strike="noStrike" baseline="0" dirty="0">
                <a:solidFill>
                  <a:schemeClr val="bg2"/>
                </a:solidFill>
              </a:rPr>
              <a:t>(ii) the funding is payable for a period of more than 2 years; and</a:t>
            </a:r>
            <a:endParaRPr lang="en-AU" sz="1800" b="0" i="0" u="none" strike="noStrike" baseline="0" dirty="0">
              <a:solidFill>
                <a:schemeClr val="bg2"/>
              </a:solidFill>
            </a:endParaRPr>
          </a:p>
          <a:p>
            <a:pPr marL="457200" marR="8880" lvl="1" indent="0">
              <a:buNone/>
            </a:pPr>
            <a:r>
              <a:rPr lang="en-AU" sz="1800" b="0" i="1" u="none" strike="noStrike" baseline="0" dirty="0">
                <a:solidFill>
                  <a:schemeClr val="bg2"/>
                </a:solidFill>
              </a:rPr>
              <a:t>(iii) there are no reasonable prospects that the funding will be renewed after the end of that period</a:t>
            </a:r>
            <a:r>
              <a:rPr lang="en-AU" sz="1800" b="0" i="0" u="none" strike="noStrike" baseline="0" dirty="0">
                <a:solidFill>
                  <a:schemeClr val="bg2"/>
                </a:solidFill>
              </a:rPr>
              <a:t>;”</a:t>
            </a:r>
          </a:p>
          <a:p>
            <a:pPr marL="457200" marR="8880" lvl="1" indent="0">
              <a:buNone/>
            </a:pPr>
            <a:endParaRPr lang="en-AU" sz="1800" b="0" i="0" u="none" strike="noStrike" baseline="0" dirty="0">
              <a:solidFill>
                <a:schemeClr val="bg2"/>
              </a:solidFill>
            </a:endParaRPr>
          </a:p>
          <a:p>
            <a:pPr marR="0" algn="l"/>
            <a:r>
              <a:rPr lang="en-AU" sz="2400" b="0" i="0" u="none" strike="noStrike" baseline="0" dirty="0">
                <a:solidFill>
                  <a:schemeClr val="bg2"/>
                </a:solidFill>
              </a:rPr>
              <a:t>Funding for the role itself must be from the government or government run program</a:t>
            </a:r>
          </a:p>
          <a:p>
            <a:pPr marR="0" algn="l"/>
            <a:r>
              <a:rPr lang="en-AU" sz="2400" b="0" i="0" u="none" strike="noStrike" baseline="0" dirty="0">
                <a:solidFill>
                  <a:schemeClr val="bg2"/>
                </a:solidFill>
              </a:rPr>
              <a:t>The funding must be provided for a period of 2 years or more </a:t>
            </a:r>
          </a:p>
          <a:p>
            <a:pPr marR="0" algn="l"/>
            <a:r>
              <a:rPr lang="en-AU" sz="2400" b="0" i="0" u="none" strike="noStrike" baseline="0" dirty="0">
                <a:solidFill>
                  <a:schemeClr val="bg2"/>
                </a:solidFill>
              </a:rPr>
              <a:t>There are no reasonable prospects it will be renewed</a:t>
            </a:r>
          </a:p>
          <a:p>
            <a:endParaRPr lang="en-AU" sz="2400" b="0" i="0" u="none" strike="noStrike" baseline="0" dirty="0">
              <a:solidFill>
                <a:schemeClr val="bg2"/>
              </a:solidFill>
            </a:endParaRPr>
          </a:p>
          <a:p>
            <a:pPr marR="0" algn="l"/>
            <a:r>
              <a:rPr lang="en-AU" sz="2400" b="0" i="0" u="none" strike="noStrike" baseline="0" dirty="0">
                <a:solidFill>
                  <a:schemeClr val="bg2"/>
                </a:solidFill>
              </a:rPr>
              <a:t>This exception can only be relied on where clause 11.2(b)(i) of the CEMEA 2022 is met</a:t>
            </a:r>
          </a:p>
        </p:txBody>
      </p:sp>
      <p:pic>
        <p:nvPicPr>
          <p:cNvPr id="4" name="Recorded Sound">
            <a:hlinkClick r:id="" action="ppaction://media"/>
            <a:extLst>
              <a:ext uri="{FF2B5EF4-FFF2-40B4-BE49-F238E27FC236}">
                <a16:creationId xmlns:a16="http://schemas.microsoft.com/office/drawing/2014/main" id="{3A7B3487-19BB-0C3A-692B-C9FF421291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653596783"/>
      </p:ext>
    </p:extLst>
  </p:cSld>
  <p:clrMapOvr>
    <a:masterClrMapping/>
  </p:clrMapOvr>
  <mc:AlternateContent xmlns:mc="http://schemas.openxmlformats.org/markup-compatibility/2006" xmlns:p14="http://schemas.microsoft.com/office/powerpoint/2010/main">
    <mc:Choice Requires="p14">
      <p:transition spd="slow" p14:dur="2000" advTm="58407"/>
    </mc:Choice>
    <mc:Fallback xmlns="">
      <p:transition spd="slow" advTm="5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DCB3A-DA48-BBD8-50A1-C13EC6AE9A56}"/>
              </a:ext>
            </a:extLst>
          </p:cNvPr>
          <p:cNvSpPr>
            <a:spLocks noGrp="1"/>
          </p:cNvSpPr>
          <p:nvPr>
            <p:ph type="title"/>
          </p:nvPr>
        </p:nvSpPr>
        <p:spPr/>
        <p:txBody>
          <a:bodyPr/>
          <a:lstStyle/>
          <a:p>
            <a:r>
              <a:rPr lang="en-AU" dirty="0"/>
              <a:t>Consequences of non-compliance</a:t>
            </a:r>
          </a:p>
        </p:txBody>
      </p:sp>
      <p:sp>
        <p:nvSpPr>
          <p:cNvPr id="3" name="Content Placeholder 2">
            <a:extLst>
              <a:ext uri="{FF2B5EF4-FFF2-40B4-BE49-F238E27FC236}">
                <a16:creationId xmlns:a16="http://schemas.microsoft.com/office/drawing/2014/main" id="{FAE14857-AF70-BC58-261A-7CDDA382FA27}"/>
              </a:ext>
            </a:extLst>
          </p:cNvPr>
          <p:cNvSpPr>
            <a:spLocks noGrp="1"/>
          </p:cNvSpPr>
          <p:nvPr>
            <p:ph idx="1"/>
          </p:nvPr>
        </p:nvSpPr>
        <p:spPr/>
        <p:txBody>
          <a:bodyPr>
            <a:normAutofit fontScale="92500" lnSpcReduction="20000"/>
          </a:bodyPr>
          <a:lstStyle/>
          <a:p>
            <a:pPr marL="0" indent="0">
              <a:buNone/>
            </a:pPr>
            <a:r>
              <a:rPr lang="en-AU" sz="2400" dirty="0">
                <a:solidFill>
                  <a:schemeClr val="bg2"/>
                </a:solidFill>
              </a:rPr>
              <a:t>If it is found that the FT contract is not compliant with the new legislation:</a:t>
            </a:r>
          </a:p>
          <a:p>
            <a:pPr marL="0" indent="0">
              <a:buNone/>
            </a:pPr>
            <a:r>
              <a:rPr lang="en-AU" sz="2400" b="1" dirty="0">
                <a:solidFill>
                  <a:schemeClr val="bg2"/>
                </a:solidFill>
              </a:rPr>
              <a:t>Practical</a:t>
            </a:r>
          </a:p>
          <a:p>
            <a:r>
              <a:rPr lang="en-AU" sz="2400" dirty="0">
                <a:solidFill>
                  <a:schemeClr val="bg2"/>
                </a:solidFill>
              </a:rPr>
              <a:t>The end date of the fixed-term contract will not be a valid term of the contract which would mean that the employee is deemed an ongoing employee</a:t>
            </a:r>
          </a:p>
          <a:p>
            <a:r>
              <a:rPr lang="en-AU" sz="2400" dirty="0">
                <a:solidFill>
                  <a:schemeClr val="bg2"/>
                </a:solidFill>
              </a:rPr>
              <a:t>Where an employee is deemed to be an ongoing employee, employment cannot be terminated</a:t>
            </a:r>
          </a:p>
          <a:p>
            <a:r>
              <a:rPr lang="en-AU" sz="2400" dirty="0">
                <a:solidFill>
                  <a:schemeClr val="bg2"/>
                </a:solidFill>
              </a:rPr>
              <a:t>Where and employee is terminated when they are under a fixed-term contract deemed not valid, this may give rise to an unfair dismissal application being made by the employee</a:t>
            </a:r>
          </a:p>
          <a:p>
            <a:pPr marL="0" indent="0">
              <a:buNone/>
            </a:pPr>
            <a:r>
              <a:rPr lang="en-AU" sz="2400" b="1" dirty="0">
                <a:solidFill>
                  <a:schemeClr val="bg2"/>
                </a:solidFill>
              </a:rPr>
              <a:t>Financial</a:t>
            </a:r>
          </a:p>
          <a:p>
            <a:r>
              <a:rPr lang="en-AU" sz="2400" dirty="0">
                <a:solidFill>
                  <a:schemeClr val="bg2"/>
                </a:solidFill>
              </a:rPr>
              <a:t>Civil penalties of up to $93,900 for a body corporate</a:t>
            </a:r>
          </a:p>
          <a:p>
            <a:r>
              <a:rPr lang="en-AU" sz="2400" dirty="0">
                <a:solidFill>
                  <a:schemeClr val="bg2"/>
                </a:solidFill>
              </a:rPr>
              <a:t>Proceedings for civil penalties in respect of these provisions will be actionable by an employee, a prospective employee, a union or a FWO inspector</a:t>
            </a:r>
          </a:p>
          <a:p>
            <a:endParaRPr lang="en-AU" sz="2400" dirty="0">
              <a:solidFill>
                <a:schemeClr val="bg2"/>
              </a:solidFill>
            </a:endParaRPr>
          </a:p>
          <a:p>
            <a:endParaRPr lang="en-AU" sz="2400" dirty="0">
              <a:solidFill>
                <a:schemeClr val="bg2"/>
              </a:solidFill>
            </a:endParaRPr>
          </a:p>
        </p:txBody>
      </p:sp>
      <p:pic>
        <p:nvPicPr>
          <p:cNvPr id="4" name="Recorded Sound">
            <a:hlinkClick r:id="" action="ppaction://media"/>
            <a:extLst>
              <a:ext uri="{FF2B5EF4-FFF2-40B4-BE49-F238E27FC236}">
                <a16:creationId xmlns:a16="http://schemas.microsoft.com/office/drawing/2014/main" id="{8CA69E20-D189-9024-B981-3C7446EA5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74621233"/>
      </p:ext>
    </p:extLst>
  </p:cSld>
  <p:clrMapOvr>
    <a:masterClrMapping/>
  </p:clrMapOvr>
  <mc:AlternateContent xmlns:mc="http://schemas.openxmlformats.org/markup-compatibility/2006" xmlns:p14="http://schemas.microsoft.com/office/powerpoint/2010/main">
    <mc:Choice Requires="p14">
      <p:transition spd="slow" p14:dur="2000" advTm="65114"/>
    </mc:Choice>
    <mc:Fallback xmlns="">
      <p:transition spd="slow" advTm="6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4460-15A7-E1B3-2D98-47BE89F4DF62}"/>
              </a:ext>
            </a:extLst>
          </p:cNvPr>
          <p:cNvSpPr>
            <a:spLocks noGrp="1"/>
          </p:cNvSpPr>
          <p:nvPr>
            <p:ph type="title"/>
          </p:nvPr>
        </p:nvSpPr>
        <p:spPr/>
        <p:txBody>
          <a:bodyPr/>
          <a:lstStyle/>
          <a:p>
            <a:r>
              <a:rPr lang="en-AU" dirty="0"/>
              <a:t>Positions of Leadership (POL)</a:t>
            </a:r>
          </a:p>
        </p:txBody>
      </p:sp>
      <p:sp>
        <p:nvSpPr>
          <p:cNvPr id="3" name="Content Placeholder 2">
            <a:extLst>
              <a:ext uri="{FF2B5EF4-FFF2-40B4-BE49-F238E27FC236}">
                <a16:creationId xmlns:a16="http://schemas.microsoft.com/office/drawing/2014/main" id="{6A70892E-FF6A-C938-BE40-8FC9026BF888}"/>
              </a:ext>
            </a:extLst>
          </p:cNvPr>
          <p:cNvSpPr>
            <a:spLocks noGrp="1"/>
          </p:cNvSpPr>
          <p:nvPr>
            <p:ph idx="1"/>
          </p:nvPr>
        </p:nvSpPr>
        <p:spPr/>
        <p:txBody>
          <a:bodyPr/>
          <a:lstStyle/>
          <a:p>
            <a:pPr algn="l"/>
            <a:endParaRPr lang="en-AU" sz="1800" b="0" i="0" u="none" strike="noStrike" baseline="0" dirty="0">
              <a:solidFill>
                <a:srgbClr val="000000"/>
              </a:solidFill>
              <a:latin typeface="Inter"/>
            </a:endParaRPr>
          </a:p>
          <a:p>
            <a:endParaRPr lang="en-AU" sz="1800" b="0" i="0" u="none" strike="noStrike" baseline="0" dirty="0">
              <a:latin typeface="Inter"/>
            </a:endParaRPr>
          </a:p>
          <a:p>
            <a:pPr marR="0" algn="l"/>
            <a:r>
              <a:rPr lang="en-AU" sz="2400" b="0" i="0" u="none" strike="noStrike" baseline="0" dirty="0">
                <a:solidFill>
                  <a:schemeClr val="bg2"/>
                </a:solidFill>
              </a:rPr>
              <a:t>POLs operate as a time-limited variation to their substantive ongoing contract for a specified period</a:t>
            </a:r>
          </a:p>
          <a:p>
            <a:endParaRPr lang="en-AU" sz="2400" b="0" i="0" u="none" strike="noStrike" baseline="0" dirty="0">
              <a:solidFill>
                <a:schemeClr val="bg2"/>
              </a:solidFill>
            </a:endParaRPr>
          </a:p>
          <a:p>
            <a:pPr marR="0" algn="l"/>
            <a:r>
              <a:rPr lang="en-AU" sz="2400" b="0" i="0" u="none" strike="noStrike" baseline="0" dirty="0">
                <a:solidFill>
                  <a:schemeClr val="bg2"/>
                </a:solidFill>
              </a:rPr>
              <a:t>As such, POLs do not breach the fixed-term limitations and may continue as per usual practice </a:t>
            </a:r>
          </a:p>
          <a:p>
            <a:endParaRPr lang="en-AU" dirty="0"/>
          </a:p>
        </p:txBody>
      </p:sp>
      <p:pic>
        <p:nvPicPr>
          <p:cNvPr id="4" name="Recorded Sound">
            <a:hlinkClick r:id="" action="ppaction://media"/>
            <a:extLst>
              <a:ext uri="{FF2B5EF4-FFF2-40B4-BE49-F238E27FC236}">
                <a16:creationId xmlns:a16="http://schemas.microsoft.com/office/drawing/2014/main" id="{99028F51-E856-2359-1F17-58CCC8222F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68713290"/>
      </p:ext>
    </p:extLst>
  </p:cSld>
  <p:clrMapOvr>
    <a:masterClrMapping/>
  </p:clrMapOvr>
  <mc:AlternateContent xmlns:mc="http://schemas.openxmlformats.org/markup-compatibility/2006" xmlns:p14="http://schemas.microsoft.com/office/powerpoint/2010/main">
    <mc:Choice Requires="p14">
      <p:transition spd="slow" p14:dur="2000" advTm="21870"/>
    </mc:Choice>
    <mc:Fallback xmlns="">
      <p:transition spd="slow" advTm="21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9D06-2C5B-3654-3BAF-793A9837E651}"/>
              </a:ext>
            </a:extLst>
          </p:cNvPr>
          <p:cNvSpPr>
            <a:spLocks noGrp="1"/>
          </p:cNvSpPr>
          <p:nvPr>
            <p:ph type="title"/>
          </p:nvPr>
        </p:nvSpPr>
        <p:spPr/>
        <p:txBody>
          <a:bodyPr/>
          <a:lstStyle/>
          <a:p>
            <a:r>
              <a:rPr lang="en-AU" dirty="0"/>
              <a:t>Letters of variation</a:t>
            </a:r>
          </a:p>
        </p:txBody>
      </p:sp>
      <p:sp>
        <p:nvSpPr>
          <p:cNvPr id="3" name="Content Placeholder 2">
            <a:extLst>
              <a:ext uri="{FF2B5EF4-FFF2-40B4-BE49-F238E27FC236}">
                <a16:creationId xmlns:a16="http://schemas.microsoft.com/office/drawing/2014/main" id="{D8A260C1-DD68-C41B-4538-C9584C927AD9}"/>
              </a:ext>
            </a:extLst>
          </p:cNvPr>
          <p:cNvSpPr>
            <a:spLocks noGrp="1"/>
          </p:cNvSpPr>
          <p:nvPr>
            <p:ph idx="1"/>
          </p:nvPr>
        </p:nvSpPr>
        <p:spPr/>
        <p:txBody>
          <a:bodyPr/>
          <a:lstStyle/>
          <a:p>
            <a:pPr algn="l"/>
            <a:endParaRPr lang="en-AU" sz="1800" b="0" i="0" u="none" strike="noStrike" baseline="0" dirty="0">
              <a:solidFill>
                <a:srgbClr val="000000"/>
              </a:solidFill>
              <a:latin typeface="Inter"/>
            </a:endParaRPr>
          </a:p>
          <a:p>
            <a:endParaRPr lang="en-AU" sz="1800" b="0" i="0" u="none" strike="noStrike" baseline="0" dirty="0">
              <a:latin typeface="Inter"/>
            </a:endParaRPr>
          </a:p>
          <a:p>
            <a:pPr marR="0" algn="l"/>
            <a:r>
              <a:rPr lang="en-AU" sz="2400" b="0" i="0" u="none" strike="noStrike" baseline="0" dirty="0">
                <a:solidFill>
                  <a:schemeClr val="bg2"/>
                </a:solidFill>
              </a:rPr>
              <a:t>Letters of variation operate as a time-limited variation to their substantive ongoing contract for a specified period</a:t>
            </a:r>
          </a:p>
          <a:p>
            <a:endParaRPr lang="en-AU" sz="2400" b="0" i="0" u="none" strike="noStrike" baseline="0" dirty="0">
              <a:solidFill>
                <a:schemeClr val="bg2"/>
              </a:solidFill>
            </a:endParaRPr>
          </a:p>
          <a:p>
            <a:pPr marR="0" algn="l"/>
            <a:r>
              <a:rPr lang="en-AU" sz="2400" b="0" i="0" u="none" strike="noStrike" baseline="0" dirty="0">
                <a:solidFill>
                  <a:schemeClr val="bg2"/>
                </a:solidFill>
              </a:rPr>
              <a:t>As such, letters of variation do not breach the fixed-term limitations and may continue as per usual practice </a:t>
            </a:r>
          </a:p>
          <a:p>
            <a:endParaRPr lang="en-AU" dirty="0"/>
          </a:p>
        </p:txBody>
      </p:sp>
      <p:pic>
        <p:nvPicPr>
          <p:cNvPr id="4" name="Recorded Sound">
            <a:hlinkClick r:id="" action="ppaction://media"/>
            <a:extLst>
              <a:ext uri="{FF2B5EF4-FFF2-40B4-BE49-F238E27FC236}">
                <a16:creationId xmlns:a16="http://schemas.microsoft.com/office/drawing/2014/main" id="{A352CF09-5D1B-43C0-8392-C09B3E8F2E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40786735"/>
      </p:ext>
    </p:extLst>
  </p:cSld>
  <p:clrMapOvr>
    <a:masterClrMapping/>
  </p:clrMapOvr>
  <mc:AlternateContent xmlns:mc="http://schemas.openxmlformats.org/markup-compatibility/2006" xmlns:p14="http://schemas.microsoft.com/office/powerpoint/2010/main">
    <mc:Choice Requires="p14">
      <p:transition spd="slow" p14:dur="2000" advTm="18391"/>
    </mc:Choice>
    <mc:Fallback xmlns="">
      <p:transition spd="slow" advTm="1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1AEE-0AA5-E4DF-C3D4-B51E0720D2DF}"/>
              </a:ext>
            </a:extLst>
          </p:cNvPr>
          <p:cNvSpPr>
            <a:spLocks noGrp="1"/>
          </p:cNvSpPr>
          <p:nvPr>
            <p:ph type="title"/>
          </p:nvPr>
        </p:nvSpPr>
        <p:spPr/>
        <p:txBody>
          <a:bodyPr/>
          <a:lstStyle/>
          <a:p>
            <a:r>
              <a:rPr lang="en-AU" dirty="0"/>
              <a:t>Concurrent roles</a:t>
            </a:r>
          </a:p>
        </p:txBody>
      </p:sp>
      <p:sp>
        <p:nvSpPr>
          <p:cNvPr id="3" name="Content Placeholder 2">
            <a:extLst>
              <a:ext uri="{FF2B5EF4-FFF2-40B4-BE49-F238E27FC236}">
                <a16:creationId xmlns:a16="http://schemas.microsoft.com/office/drawing/2014/main" id="{97C53FFF-2EEB-1812-53B6-A63622E05735}"/>
              </a:ext>
            </a:extLst>
          </p:cNvPr>
          <p:cNvSpPr>
            <a:spLocks noGrp="1"/>
          </p:cNvSpPr>
          <p:nvPr>
            <p:ph idx="1"/>
          </p:nvPr>
        </p:nvSpPr>
        <p:spPr/>
        <p:txBody>
          <a:bodyPr>
            <a:normAutofit/>
          </a:bodyPr>
          <a:lstStyle/>
          <a:p>
            <a:pPr marR="0" algn="l"/>
            <a:r>
              <a:rPr lang="en-AU" sz="2000" b="0" i="0" u="none" strike="noStrike" baseline="0" dirty="0">
                <a:solidFill>
                  <a:schemeClr val="bg2"/>
                </a:solidFill>
              </a:rPr>
              <a:t>If an employee is engaged solely as an ongoing employee (i.e. holds two separate ongoing roles) this will not breach the fixed-term limitations </a:t>
            </a:r>
          </a:p>
          <a:p>
            <a:pPr marR="0" algn="l"/>
            <a:r>
              <a:rPr lang="en-AU" sz="2000" b="0" i="0" u="none" strike="noStrike" baseline="0" dirty="0">
                <a:solidFill>
                  <a:schemeClr val="bg2"/>
                </a:solidFill>
              </a:rPr>
              <a:t>If an employee is engaged in one or more roles on a fixed-term contract/s, the fixed-term limitations will still apply unless there are any exceptions </a:t>
            </a:r>
          </a:p>
          <a:p>
            <a:pPr marR="126970" algn="l"/>
            <a:r>
              <a:rPr lang="en-AU" sz="2000" b="0" i="0" u="none" strike="noStrike" baseline="0" dirty="0">
                <a:solidFill>
                  <a:schemeClr val="bg2"/>
                </a:solidFill>
              </a:rPr>
              <a:t>Example:</a:t>
            </a:r>
          </a:p>
          <a:p>
            <a:pPr marR="0" lvl="1" algn="l"/>
            <a:r>
              <a:rPr lang="en-AU" sz="2000" b="0" i="0" u="none" strike="noStrike" baseline="0" dirty="0">
                <a:solidFill>
                  <a:schemeClr val="bg2"/>
                </a:solidFill>
              </a:rPr>
              <a:t>Employee engaged on a part-time ongoing basis for a particular role, and separately engaged on a part-time fixed-term basis for another role</a:t>
            </a:r>
          </a:p>
          <a:p>
            <a:pPr marR="0" lvl="1" algn="l"/>
            <a:r>
              <a:rPr lang="en-AU" sz="2000" b="0" i="0" u="none" strike="noStrike" baseline="0" dirty="0">
                <a:solidFill>
                  <a:schemeClr val="bg2"/>
                </a:solidFill>
              </a:rPr>
              <a:t>The fixed-term limitations will not have application to the ongoing contract, and the circumstances of the fixed term contract will need to be assessed against the fixed-term limitations and any relevant exceptions. </a:t>
            </a:r>
          </a:p>
          <a:p>
            <a:pPr marR="0" lvl="1" algn="l"/>
            <a:r>
              <a:rPr lang="en-AU" sz="2000" b="0" i="0" u="none" strike="noStrike" baseline="0" dirty="0">
                <a:solidFill>
                  <a:schemeClr val="bg2"/>
                </a:solidFill>
              </a:rPr>
              <a:t>Each contract is to be considered separately, and the fact that the employee has an ongoing contract of employment in respect of another role with the same employer does not exempt the fixed-term limitations applying to the fixed term contract</a:t>
            </a:r>
          </a:p>
          <a:p>
            <a:endParaRPr lang="en-AU" dirty="0"/>
          </a:p>
        </p:txBody>
      </p:sp>
      <p:pic>
        <p:nvPicPr>
          <p:cNvPr id="4" name="Recorded Sound">
            <a:hlinkClick r:id="" action="ppaction://media"/>
            <a:extLst>
              <a:ext uri="{FF2B5EF4-FFF2-40B4-BE49-F238E27FC236}">
                <a16:creationId xmlns:a16="http://schemas.microsoft.com/office/drawing/2014/main" id="{1EDCBEB1-07E0-3585-967F-AA24C91E5B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19049950"/>
      </p:ext>
    </p:extLst>
  </p:cSld>
  <p:clrMapOvr>
    <a:masterClrMapping/>
  </p:clrMapOvr>
  <mc:AlternateContent xmlns:mc="http://schemas.openxmlformats.org/markup-compatibility/2006" xmlns:p14="http://schemas.microsoft.com/office/powerpoint/2010/main">
    <mc:Choice Requires="p14">
      <p:transition spd="slow" p14:dur="2000" advTm="28747"/>
    </mc:Choice>
    <mc:Fallback xmlns="">
      <p:transition spd="slow" advTm="2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53DE-D5BD-527E-8369-B93E791E85FB}"/>
              </a:ext>
            </a:extLst>
          </p:cNvPr>
          <p:cNvSpPr>
            <a:spLocks noGrp="1"/>
          </p:cNvSpPr>
          <p:nvPr>
            <p:ph type="title"/>
          </p:nvPr>
        </p:nvSpPr>
        <p:spPr/>
        <p:txBody>
          <a:bodyPr/>
          <a:lstStyle/>
          <a:p>
            <a:r>
              <a:rPr lang="en-AU" dirty="0"/>
              <a:t>Fixed Term Contract Information Sheet</a:t>
            </a:r>
          </a:p>
        </p:txBody>
      </p:sp>
      <p:sp>
        <p:nvSpPr>
          <p:cNvPr id="3" name="Content Placeholder 2">
            <a:extLst>
              <a:ext uri="{FF2B5EF4-FFF2-40B4-BE49-F238E27FC236}">
                <a16:creationId xmlns:a16="http://schemas.microsoft.com/office/drawing/2014/main" id="{2931DC44-8CB8-A381-280D-9FFA7EEEF357}"/>
              </a:ext>
            </a:extLst>
          </p:cNvPr>
          <p:cNvSpPr>
            <a:spLocks noGrp="1"/>
          </p:cNvSpPr>
          <p:nvPr>
            <p:ph idx="1"/>
          </p:nvPr>
        </p:nvSpPr>
        <p:spPr/>
        <p:txBody>
          <a:bodyPr/>
          <a:lstStyle/>
          <a:p>
            <a:pPr algn="l"/>
            <a:endParaRPr lang="en-AU" sz="1800" b="0" i="0" u="none" strike="noStrike" baseline="0" dirty="0">
              <a:solidFill>
                <a:srgbClr val="000000"/>
              </a:solidFill>
              <a:latin typeface="Inter"/>
            </a:endParaRPr>
          </a:p>
          <a:p>
            <a:pPr marL="0" marR="6880" indent="0" algn="l">
              <a:buNone/>
            </a:pPr>
            <a:r>
              <a:rPr lang="en-AU" sz="2400" b="0" i="0" u="none" strike="noStrike" baseline="0" dirty="0">
                <a:solidFill>
                  <a:schemeClr val="bg2"/>
                </a:solidFill>
              </a:rPr>
              <a:t>A </a:t>
            </a:r>
            <a:r>
              <a:rPr lang="en-AU" sz="2400" b="0" i="1" u="none" strike="noStrike" baseline="0" dirty="0">
                <a:solidFill>
                  <a:schemeClr val="bg2"/>
                </a:solidFill>
              </a:rPr>
              <a:t>Fixed Term Contract Information Sheet </a:t>
            </a:r>
            <a:r>
              <a:rPr lang="en-AU" sz="2400" b="0" i="0" u="none" strike="noStrike" baseline="0" dirty="0">
                <a:solidFill>
                  <a:schemeClr val="bg2"/>
                </a:solidFill>
              </a:rPr>
              <a:t>must be issued to all employees issued with a fixed-term contract from 6 December 2023</a:t>
            </a:r>
          </a:p>
          <a:p>
            <a:pPr marL="0" marR="6880" indent="0" algn="l">
              <a:buNone/>
            </a:pPr>
            <a:endParaRPr lang="en-AU" sz="2400" b="0" i="0" u="none" strike="noStrike" baseline="0" dirty="0">
              <a:solidFill>
                <a:schemeClr val="bg2"/>
              </a:solidFill>
            </a:endParaRPr>
          </a:p>
          <a:p>
            <a:pPr marR="0" algn="l"/>
            <a:r>
              <a:rPr lang="en-AU" sz="2400" b="0" i="0" u="none" strike="noStrike" baseline="0" dirty="0">
                <a:solidFill>
                  <a:schemeClr val="bg2"/>
                </a:solidFill>
              </a:rPr>
              <a:t>Fair Work Commission (FWC) will release this closer to the 6 December</a:t>
            </a:r>
          </a:p>
          <a:p>
            <a:pPr marR="10930" algn="l"/>
            <a:r>
              <a:rPr lang="en-AU" sz="2400" b="0" i="0" u="none" strike="noStrike" baseline="0" dirty="0">
                <a:solidFill>
                  <a:schemeClr val="bg2"/>
                </a:solidFill>
              </a:rPr>
              <a:t>This information sheet will be added to the templates for fixed-term letters of appointment on the CECV website from 6 December</a:t>
            </a:r>
            <a:endParaRPr lang="en-AU" sz="3600" dirty="0">
              <a:solidFill>
                <a:schemeClr val="bg2"/>
              </a:solidFill>
            </a:endParaRPr>
          </a:p>
        </p:txBody>
      </p:sp>
      <p:pic>
        <p:nvPicPr>
          <p:cNvPr id="4" name="Recorded Sound">
            <a:hlinkClick r:id="" action="ppaction://media"/>
            <a:extLst>
              <a:ext uri="{FF2B5EF4-FFF2-40B4-BE49-F238E27FC236}">
                <a16:creationId xmlns:a16="http://schemas.microsoft.com/office/drawing/2014/main" id="{8E6412EE-EBB3-D7B4-2119-EB90A743C1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63998124"/>
      </p:ext>
    </p:extLst>
  </p:cSld>
  <p:clrMapOvr>
    <a:masterClrMapping/>
  </p:clrMapOvr>
  <mc:AlternateContent xmlns:mc="http://schemas.openxmlformats.org/markup-compatibility/2006" xmlns:p14="http://schemas.microsoft.com/office/powerpoint/2010/main">
    <mc:Choice Requires="p14">
      <p:transition spd="slow" p14:dur="2000" advTm="35519"/>
    </mc:Choice>
    <mc:Fallback xmlns="">
      <p:transition spd="slow" advTm="35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D56F-E98D-002F-1EA9-A062FF565B75}"/>
              </a:ext>
            </a:extLst>
          </p:cNvPr>
          <p:cNvSpPr>
            <a:spLocks noGrp="1"/>
          </p:cNvSpPr>
          <p:nvPr>
            <p:ph type="title"/>
          </p:nvPr>
        </p:nvSpPr>
        <p:spPr/>
        <p:txBody>
          <a:bodyPr/>
          <a:lstStyle/>
          <a:p>
            <a:r>
              <a:rPr lang="en-AU" dirty="0"/>
              <a:t>Why are there changes?</a:t>
            </a:r>
          </a:p>
        </p:txBody>
      </p:sp>
      <p:sp>
        <p:nvSpPr>
          <p:cNvPr id="3" name="Content Placeholder 2">
            <a:extLst>
              <a:ext uri="{FF2B5EF4-FFF2-40B4-BE49-F238E27FC236}">
                <a16:creationId xmlns:a16="http://schemas.microsoft.com/office/drawing/2014/main" id="{3988D609-31CD-EBC4-F8B1-38AAEEC8C7A1}"/>
              </a:ext>
            </a:extLst>
          </p:cNvPr>
          <p:cNvSpPr>
            <a:spLocks noGrp="1"/>
          </p:cNvSpPr>
          <p:nvPr>
            <p:ph idx="1"/>
          </p:nvPr>
        </p:nvSpPr>
        <p:spPr/>
        <p:txBody>
          <a:bodyPr/>
          <a:lstStyle/>
          <a:p>
            <a:pPr marL="0" marR="122800" indent="0" algn="l">
              <a:buNone/>
            </a:pPr>
            <a:r>
              <a:rPr lang="en-AU" b="1"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Background</a:t>
            </a:r>
            <a:endParaRPr lang="en-AU" b="0"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R="0" algn="l"/>
            <a:r>
              <a:rPr lang="en-AU" b="0"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The </a:t>
            </a:r>
            <a:r>
              <a:rPr lang="en-AU" b="0" i="1"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Fair Work Legislation Amendment (Secure Jobs, Better Pay) Act 2022 </a:t>
            </a:r>
            <a:r>
              <a:rPr lang="en-AU" b="0"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was introduced by Federal Parliament with the aim of improving job security, gender equality and workplace conditions and protections</a:t>
            </a:r>
          </a:p>
          <a:p>
            <a:pPr marR="0" algn="l"/>
            <a:r>
              <a:rPr lang="en-AU" b="0"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On 6 December 2022, this legislation become law and it amended the </a:t>
            </a:r>
            <a:r>
              <a:rPr lang="en-AU" b="0" i="1"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Fair Work Act 2009 </a:t>
            </a:r>
            <a:r>
              <a:rPr lang="en-AU" b="0"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a:t>
            </a:r>
            <a:r>
              <a:rPr lang="en-AU" b="0" i="0" u="none" strike="noStrike" baseline="0" dirty="0" err="1">
                <a:solidFill>
                  <a:schemeClr val="bg2"/>
                </a:solidFill>
                <a:latin typeface="Calibri" panose="020F0502020204030204" pitchFamily="34" charset="0"/>
                <a:ea typeface="Calibri" panose="020F0502020204030204" pitchFamily="34" charset="0"/>
                <a:cs typeface="Calibri" panose="020F0502020204030204" pitchFamily="34" charset="0"/>
              </a:rPr>
              <a:t>Cth</a:t>
            </a:r>
            <a:r>
              <a:rPr lang="en-AU" b="0"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AU" b="1"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the Act</a:t>
            </a:r>
            <a:r>
              <a:rPr lang="en-AU" b="0"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a:t>
            </a:r>
          </a:p>
          <a:p>
            <a:pPr marR="0" algn="l"/>
            <a:r>
              <a:rPr lang="en-AU" b="0"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The Parliament allowed a 12-month grace period so that the new laws apply from 6 December 2023</a:t>
            </a:r>
          </a:p>
          <a:p>
            <a:endParaRPr lang="en-AU" dirty="0"/>
          </a:p>
        </p:txBody>
      </p:sp>
      <p:pic>
        <p:nvPicPr>
          <p:cNvPr id="9" name="Recorded Sound">
            <a:hlinkClick r:id="" action="ppaction://media"/>
            <a:extLst>
              <a:ext uri="{FF2B5EF4-FFF2-40B4-BE49-F238E27FC236}">
                <a16:creationId xmlns:a16="http://schemas.microsoft.com/office/drawing/2014/main" id="{9A7D07A4-B32C-DE2B-90B3-32D2E0BA7C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74641622"/>
      </p:ext>
    </p:extLst>
  </p:cSld>
  <p:clrMapOvr>
    <a:masterClrMapping/>
  </p:clrMapOvr>
  <mc:AlternateContent xmlns:mc="http://schemas.openxmlformats.org/markup-compatibility/2006" xmlns:p14="http://schemas.microsoft.com/office/powerpoint/2010/main">
    <mc:Choice Requires="p14">
      <p:transition spd="slow" p14:dur="2000" advTm="23438"/>
    </mc:Choice>
    <mc:Fallback xmlns="">
      <p:transition spd="slow" advTm="2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647DE-4E0F-5D02-B2E2-21898C7F427F}"/>
              </a:ext>
            </a:extLst>
          </p:cNvPr>
          <p:cNvSpPr>
            <a:spLocks noGrp="1"/>
          </p:cNvSpPr>
          <p:nvPr>
            <p:ph type="title"/>
          </p:nvPr>
        </p:nvSpPr>
        <p:spPr/>
        <p:txBody>
          <a:bodyPr/>
          <a:lstStyle/>
          <a:p>
            <a:r>
              <a:rPr lang="en-AU" dirty="0"/>
              <a:t>Anti-avoidance provisions</a:t>
            </a:r>
          </a:p>
        </p:txBody>
      </p:sp>
      <p:sp>
        <p:nvSpPr>
          <p:cNvPr id="3" name="Content Placeholder 2">
            <a:extLst>
              <a:ext uri="{FF2B5EF4-FFF2-40B4-BE49-F238E27FC236}">
                <a16:creationId xmlns:a16="http://schemas.microsoft.com/office/drawing/2014/main" id="{FF28CDD4-8A1A-FF8A-09C7-F67BE32688DF}"/>
              </a:ext>
            </a:extLst>
          </p:cNvPr>
          <p:cNvSpPr>
            <a:spLocks noGrp="1"/>
          </p:cNvSpPr>
          <p:nvPr>
            <p:ph idx="1"/>
          </p:nvPr>
        </p:nvSpPr>
        <p:spPr/>
        <p:txBody>
          <a:bodyPr/>
          <a:lstStyle/>
          <a:p>
            <a:pPr marL="0" marR="0" indent="0" algn="l">
              <a:buNone/>
            </a:pPr>
            <a:endParaRPr lang="en-AU" sz="2400" b="0" i="0" u="none" strike="noStrike" baseline="0" dirty="0">
              <a:solidFill>
                <a:schemeClr val="bg2"/>
              </a:solidFill>
              <a:latin typeface="Inter"/>
            </a:endParaRPr>
          </a:p>
          <a:p>
            <a:pPr marL="0" marR="0" indent="0" algn="l">
              <a:buNone/>
            </a:pPr>
            <a:r>
              <a:rPr lang="en-AU" sz="2400" b="0" i="0" u="none" strike="noStrike" baseline="0" dirty="0">
                <a:solidFill>
                  <a:schemeClr val="bg2"/>
                </a:solidFill>
                <a:latin typeface="Inter"/>
              </a:rPr>
              <a:t>From 6 December 2023, it is unlawful to attempt to avoid any right or prohibition in connection with</a:t>
            </a:r>
            <a:r>
              <a:rPr lang="en-AU" sz="2400" b="0" i="0" u="none" strike="noStrike" baseline="0" dirty="0">
                <a:solidFill>
                  <a:schemeClr val="bg2"/>
                </a:solidFill>
              </a:rPr>
              <a:t> fixed-term </a:t>
            </a:r>
            <a:r>
              <a:rPr lang="en-AU" sz="2400" b="0" i="0" u="none" strike="noStrike" baseline="0" dirty="0">
                <a:solidFill>
                  <a:schemeClr val="bg2"/>
                </a:solidFill>
                <a:latin typeface="Inter"/>
              </a:rPr>
              <a:t>Limitations such as:</a:t>
            </a:r>
          </a:p>
          <a:p>
            <a:r>
              <a:rPr lang="en-AU" sz="2400" b="0" i="0" u="none" strike="noStrike" baseline="0" dirty="0">
                <a:solidFill>
                  <a:schemeClr val="bg2"/>
                </a:solidFill>
                <a:latin typeface="Inter"/>
              </a:rPr>
              <a:t>terminating an employee’s employment to prevent breaching </a:t>
            </a:r>
            <a:r>
              <a:rPr lang="en-AU" sz="2400" b="0" i="0" u="none" strike="noStrike" baseline="0" dirty="0">
                <a:solidFill>
                  <a:schemeClr val="bg2"/>
                </a:solidFill>
              </a:rPr>
              <a:t>fixed-term</a:t>
            </a:r>
            <a:r>
              <a:rPr lang="en-AU" sz="2400" b="0" i="0" u="none" strike="noStrike" baseline="0" dirty="0">
                <a:solidFill>
                  <a:schemeClr val="bg2"/>
                </a:solidFill>
                <a:latin typeface="Inter"/>
              </a:rPr>
              <a:t> Limitations;</a:t>
            </a:r>
          </a:p>
          <a:p>
            <a:pPr marR="0" algn="l"/>
            <a:r>
              <a:rPr lang="en-AU" sz="2400" b="0" i="0" u="none" strike="noStrike" baseline="0" dirty="0">
                <a:solidFill>
                  <a:schemeClr val="bg2"/>
                </a:solidFill>
                <a:latin typeface="Inter"/>
              </a:rPr>
              <a:t>delaying re-engaging an employee; or</a:t>
            </a:r>
          </a:p>
          <a:p>
            <a:pPr marR="0" algn="l"/>
            <a:r>
              <a:rPr lang="en-AU" sz="2400" b="0" i="0" u="none" strike="noStrike" baseline="0" dirty="0">
                <a:solidFill>
                  <a:schemeClr val="bg2"/>
                </a:solidFill>
                <a:latin typeface="Inter"/>
              </a:rPr>
              <a:t>not re-engaging an employee and instead engaging another employee to perform substantially similar work</a:t>
            </a:r>
          </a:p>
          <a:p>
            <a:pPr marR="0" algn="l"/>
            <a:endParaRPr lang="en-AU" sz="2400" b="0" i="0" u="none" strike="noStrike" baseline="0" dirty="0">
              <a:solidFill>
                <a:schemeClr val="bg2"/>
              </a:solidFill>
              <a:latin typeface="Inter"/>
            </a:endParaRPr>
          </a:p>
          <a:p>
            <a:pPr marL="0" indent="0">
              <a:buNone/>
            </a:pPr>
            <a:endParaRPr lang="en-AU" dirty="0"/>
          </a:p>
        </p:txBody>
      </p:sp>
      <p:pic>
        <p:nvPicPr>
          <p:cNvPr id="4" name="Recorded Sound">
            <a:hlinkClick r:id="" action="ppaction://media"/>
            <a:extLst>
              <a:ext uri="{FF2B5EF4-FFF2-40B4-BE49-F238E27FC236}">
                <a16:creationId xmlns:a16="http://schemas.microsoft.com/office/drawing/2014/main" id="{850866E4-A0E8-7F85-B940-FAB1A6343F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24798445"/>
      </p:ext>
    </p:extLst>
  </p:cSld>
  <p:clrMapOvr>
    <a:masterClrMapping/>
  </p:clrMapOvr>
  <mc:AlternateContent xmlns:mc="http://schemas.openxmlformats.org/markup-compatibility/2006" xmlns:p14="http://schemas.microsoft.com/office/powerpoint/2010/main">
    <mc:Choice Requires="p14">
      <p:transition spd="slow" p14:dur="2000" advTm="33275"/>
    </mc:Choice>
    <mc:Fallback xmlns="">
      <p:transition spd="slow" advTm="3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80B71-7E01-470F-4C5F-B1D33EF526B0}"/>
              </a:ext>
            </a:extLst>
          </p:cNvPr>
          <p:cNvSpPr>
            <a:spLocks noGrp="1"/>
          </p:cNvSpPr>
          <p:nvPr>
            <p:ph type="title"/>
          </p:nvPr>
        </p:nvSpPr>
        <p:spPr/>
        <p:txBody>
          <a:bodyPr/>
          <a:lstStyle/>
          <a:p>
            <a:r>
              <a:rPr lang="en-AU" dirty="0"/>
              <a:t>Resources to support schools</a:t>
            </a:r>
          </a:p>
        </p:txBody>
      </p:sp>
      <p:sp>
        <p:nvSpPr>
          <p:cNvPr id="3" name="Content Placeholder 2">
            <a:extLst>
              <a:ext uri="{FF2B5EF4-FFF2-40B4-BE49-F238E27FC236}">
                <a16:creationId xmlns:a16="http://schemas.microsoft.com/office/drawing/2014/main" id="{4F50E9F4-54CE-3B92-6A73-C3E0F15D8D96}"/>
              </a:ext>
            </a:extLst>
          </p:cNvPr>
          <p:cNvSpPr>
            <a:spLocks noGrp="1"/>
          </p:cNvSpPr>
          <p:nvPr>
            <p:ph idx="1"/>
          </p:nvPr>
        </p:nvSpPr>
        <p:spPr/>
        <p:txBody>
          <a:bodyPr/>
          <a:lstStyle/>
          <a:p>
            <a:pPr algn="l"/>
            <a:endParaRPr lang="en-AU" sz="1800" b="0" i="0" u="none" strike="noStrike" baseline="0" dirty="0">
              <a:solidFill>
                <a:srgbClr val="000000"/>
              </a:solidFill>
              <a:latin typeface="Inter"/>
            </a:endParaRPr>
          </a:p>
          <a:p>
            <a:pPr marL="0" marR="10470" indent="0" algn="l">
              <a:buNone/>
            </a:pPr>
            <a:r>
              <a:rPr lang="en-AU" sz="2400" b="0" i="0" u="none" strike="noStrike" baseline="0" dirty="0">
                <a:solidFill>
                  <a:schemeClr val="bg2"/>
                </a:solidFill>
              </a:rPr>
              <a:t>The following materials are being prepared and will be distributed to schools in due course:</a:t>
            </a:r>
          </a:p>
          <a:p>
            <a:pPr marR="0" algn="l"/>
            <a:r>
              <a:rPr lang="en-AU" sz="2400" b="0" i="0" u="none" strike="noStrike" baseline="0" dirty="0">
                <a:solidFill>
                  <a:schemeClr val="bg2"/>
                </a:solidFill>
              </a:rPr>
              <a:t>Updated </a:t>
            </a:r>
            <a:r>
              <a:rPr lang="en-AU" sz="2400" b="0" i="1" u="none" strike="noStrike" baseline="0" dirty="0">
                <a:solidFill>
                  <a:schemeClr val="bg2"/>
                </a:solidFill>
              </a:rPr>
              <a:t>CECV Guide to Fixed-Term and Casual Employment </a:t>
            </a:r>
            <a:endParaRPr lang="en-AU" sz="2400" b="0" i="0" u="none" strike="noStrike" baseline="0" dirty="0">
              <a:solidFill>
                <a:schemeClr val="bg2"/>
              </a:solidFill>
            </a:endParaRPr>
          </a:p>
          <a:p>
            <a:pPr marR="0" algn="l"/>
            <a:r>
              <a:rPr lang="en-AU" sz="2400" b="0" i="0" u="none" strike="noStrike" baseline="0" dirty="0">
                <a:solidFill>
                  <a:schemeClr val="bg2"/>
                </a:solidFill>
              </a:rPr>
              <a:t>One-page summary document</a:t>
            </a:r>
          </a:p>
          <a:p>
            <a:pPr marR="0" algn="l"/>
            <a:r>
              <a:rPr lang="en-AU" sz="2400" b="0" i="0" u="none" strike="noStrike" baseline="0" dirty="0">
                <a:solidFill>
                  <a:schemeClr val="bg2"/>
                </a:solidFill>
              </a:rPr>
              <a:t>Tool for schools to record fixed-term contracts</a:t>
            </a:r>
          </a:p>
          <a:p>
            <a:pPr marL="0" indent="0">
              <a:buNone/>
            </a:pPr>
            <a:endParaRPr lang="en-AU" dirty="0"/>
          </a:p>
        </p:txBody>
      </p:sp>
      <p:pic>
        <p:nvPicPr>
          <p:cNvPr id="4" name="Recorded Sound">
            <a:hlinkClick r:id="" action="ppaction://media"/>
            <a:extLst>
              <a:ext uri="{FF2B5EF4-FFF2-40B4-BE49-F238E27FC236}">
                <a16:creationId xmlns:a16="http://schemas.microsoft.com/office/drawing/2014/main" id="{B70D1078-A0BF-6381-05A3-3C7B60148E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48517943"/>
      </p:ext>
    </p:extLst>
  </p:cSld>
  <p:clrMapOvr>
    <a:masterClrMapping/>
  </p:clrMapOvr>
  <mc:AlternateContent xmlns:mc="http://schemas.openxmlformats.org/markup-compatibility/2006" xmlns:p14="http://schemas.microsoft.com/office/powerpoint/2010/main">
    <mc:Choice Requires="p14">
      <p:transition spd="slow" p14:dur="2000" advTm="26033"/>
    </mc:Choice>
    <mc:Fallback xmlns="">
      <p:transition spd="slow" advTm="26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305A09-5319-E23B-2135-A85FE6F039F7}"/>
              </a:ext>
            </a:extLst>
          </p:cNvPr>
          <p:cNvSpPr/>
          <p:nvPr/>
        </p:nvSpPr>
        <p:spPr>
          <a:xfrm>
            <a:off x="1098787" y="1646535"/>
            <a:ext cx="9689639" cy="4247317"/>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bg2">
                      <a:alpha val="60000"/>
                    </a:schemeClr>
                  </a:glow>
                  <a:outerShdw dist="38100" dir="2640000" algn="bl" rotWithShape="0">
                    <a:schemeClr val="tx2">
                      <a:lumMod val="75000"/>
                    </a:schemeClr>
                  </a:outerShdw>
                </a:effectLst>
              </a:rPr>
              <a:t>Questions</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bg2">
                      <a:alpha val="60000"/>
                    </a:schemeClr>
                  </a:glow>
                  <a:outerShdw dist="38100" dir="2640000" algn="bl" rotWithShape="0">
                    <a:schemeClr val="tx2">
                      <a:lumMod val="75000"/>
                    </a:schemeClr>
                  </a:outerShdw>
                </a:effectLst>
              </a:rPr>
              <a:t>?</a:t>
            </a:r>
          </a:p>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bg2">
                      <a:alpha val="60000"/>
                    </a:schemeClr>
                  </a:glow>
                  <a:outerShdw dist="38100" dir="2640000" algn="bl" rotWithShape="0">
                    <a:schemeClr val="tx2">
                      <a:lumMod val="75000"/>
                    </a:schemeClr>
                  </a:outerShdw>
                </a:effectLst>
              </a:rPr>
              <a:t>Please email the HR team:</a:t>
            </a:r>
          </a:p>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bg2">
                      <a:alpha val="60000"/>
                    </a:schemeClr>
                  </a:glow>
                  <a:outerShdw dist="38100" dir="2640000" algn="bl" rotWithShape="0">
                    <a:schemeClr val="tx2">
                      <a:lumMod val="75000"/>
                    </a:schemeClr>
                  </a:outerShdw>
                </a:effectLst>
                <a:hlinkClick r:id="rId5">
                  <a:extLst>
                    <a:ext uri="{A12FA001-AC4F-418D-AE19-62706E023703}">
                      <ahyp:hlinkClr xmlns:ahyp="http://schemas.microsoft.com/office/drawing/2018/hyperlinkcolor" val="tx"/>
                    </a:ext>
                  </a:extLst>
                </a:hlinkClick>
              </a:rPr>
              <a:t>jhuntley@dobcel.catholic.edu.au</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bg2">
                    <a:alpha val="60000"/>
                  </a:schemeClr>
                </a:glow>
                <a:outerShdw dist="38100" dir="2640000" algn="bl" rotWithShape="0">
                  <a:schemeClr val="tx2">
                    <a:lumMod val="75000"/>
                  </a:schemeClr>
                </a:outerShdw>
              </a:effectLst>
            </a:endParaRPr>
          </a:p>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bg2">
                      <a:alpha val="60000"/>
                    </a:schemeClr>
                  </a:glow>
                  <a:outerShdw dist="38100" dir="2640000" algn="bl" rotWithShape="0">
                    <a:schemeClr val="tx2">
                      <a:lumMod val="75000"/>
                    </a:schemeClr>
                  </a:outerShdw>
                </a:effectLst>
                <a:hlinkClick r:id="rId6">
                  <a:extLst>
                    <a:ext uri="{A12FA001-AC4F-418D-AE19-62706E023703}">
                      <ahyp:hlinkClr xmlns:ahyp="http://schemas.microsoft.com/office/drawing/2018/hyperlinkcolor" val="tx"/>
                    </a:ext>
                  </a:extLst>
                </a:hlinkClick>
              </a:rPr>
              <a:t>mbaker@dobcel.catholic.edu.au</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bg2">
                    <a:alpha val="60000"/>
                  </a:schemeClr>
                </a:glow>
                <a:outerShdw dist="38100" dir="2640000" algn="bl" rotWithShape="0">
                  <a:schemeClr val="tx2">
                    <a:lumMod val="75000"/>
                  </a:schemeClr>
                </a:outerShdw>
              </a:effectLst>
            </a:endParaRPr>
          </a:p>
          <a:p>
            <a:pPr algn="ct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bg2">
                    <a:alpha val="60000"/>
                  </a:schemeClr>
                </a:glow>
                <a:outerShdw dist="38100" dir="2640000" algn="bl" rotWithShape="0">
                  <a:schemeClr val="tx2">
                    <a:lumMod val="75000"/>
                  </a:schemeClr>
                </a:outerShdw>
              </a:effectLst>
            </a:endParaRPr>
          </a:p>
        </p:txBody>
      </p:sp>
      <p:pic>
        <p:nvPicPr>
          <p:cNvPr id="3" name="Recorded Sound">
            <a:hlinkClick r:id="" action="ppaction://media"/>
            <a:extLst>
              <a:ext uri="{FF2B5EF4-FFF2-40B4-BE49-F238E27FC236}">
                <a16:creationId xmlns:a16="http://schemas.microsoft.com/office/drawing/2014/main" id="{7865BE8D-C8D9-F6A8-2366-E84E1F7C97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60880021"/>
      </p:ext>
    </p:extLst>
  </p:cSld>
  <p:clrMapOvr>
    <a:masterClrMapping/>
  </p:clrMapOvr>
  <mc:AlternateContent xmlns:mc="http://schemas.openxmlformats.org/markup-compatibility/2006" xmlns:p14="http://schemas.microsoft.com/office/powerpoint/2010/main">
    <mc:Choice Requires="p14">
      <p:transition spd="slow" p14:dur="2000" advTm="17028"/>
    </mc:Choice>
    <mc:Fallback xmlns="">
      <p:transition spd="slow" advTm="17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D56F-E98D-002F-1EA9-A062FF565B75}"/>
              </a:ext>
            </a:extLst>
          </p:cNvPr>
          <p:cNvSpPr>
            <a:spLocks noGrp="1"/>
          </p:cNvSpPr>
          <p:nvPr>
            <p:ph type="title"/>
          </p:nvPr>
        </p:nvSpPr>
        <p:spPr/>
        <p:txBody>
          <a:bodyPr/>
          <a:lstStyle/>
          <a:p>
            <a:r>
              <a:rPr lang="en-AU" dirty="0"/>
              <a:t>What are the changes?</a:t>
            </a:r>
          </a:p>
        </p:txBody>
      </p:sp>
      <p:sp>
        <p:nvSpPr>
          <p:cNvPr id="3" name="Content Placeholder 2">
            <a:extLst>
              <a:ext uri="{FF2B5EF4-FFF2-40B4-BE49-F238E27FC236}">
                <a16:creationId xmlns:a16="http://schemas.microsoft.com/office/drawing/2014/main" id="{3988D609-31CD-EBC4-F8B1-38AAEEC8C7A1}"/>
              </a:ext>
            </a:extLst>
          </p:cNvPr>
          <p:cNvSpPr>
            <a:spLocks noGrp="1"/>
          </p:cNvSpPr>
          <p:nvPr>
            <p:ph idx="1"/>
          </p:nvPr>
        </p:nvSpPr>
        <p:spPr/>
        <p:txBody>
          <a:bodyPr/>
          <a:lstStyle/>
          <a:p>
            <a:pPr algn="l"/>
            <a:endParaRPr lang="en-AU" sz="1800" b="0" i="0" u="none" strike="noStrike" baseline="0" dirty="0">
              <a:solidFill>
                <a:srgbClr val="000000"/>
              </a:solidFill>
              <a:latin typeface="Inter"/>
            </a:endParaRPr>
          </a:p>
          <a:p>
            <a:pPr marL="0" marR="78730" indent="0" algn="l">
              <a:buNone/>
            </a:pPr>
            <a:r>
              <a:rPr lang="en-AU" b="1" i="0" u="none" strike="noStrike" baseline="0" dirty="0">
                <a:solidFill>
                  <a:schemeClr val="bg2"/>
                </a:solidFill>
              </a:rPr>
              <a:t>What are the changes to fixed-term employment?</a:t>
            </a:r>
            <a:endParaRPr lang="en-AU" b="0" i="0" u="none" strike="noStrike" baseline="0" dirty="0">
              <a:solidFill>
                <a:schemeClr val="bg2"/>
              </a:solidFill>
            </a:endParaRPr>
          </a:p>
          <a:p>
            <a:pPr marR="0" algn="l"/>
            <a:r>
              <a:rPr lang="en-AU" sz="2400" b="0" i="0" u="none" strike="noStrike" baseline="0" dirty="0">
                <a:solidFill>
                  <a:schemeClr val="bg2"/>
                </a:solidFill>
              </a:rPr>
              <a:t>A single fixed-term contract must not be for a period greater than two years</a:t>
            </a:r>
          </a:p>
          <a:p>
            <a:pPr marR="0" algn="l"/>
            <a:r>
              <a:rPr lang="en-AU" sz="2400" b="0" i="0" u="none" strike="noStrike" baseline="0" dirty="0">
                <a:solidFill>
                  <a:schemeClr val="bg2"/>
                </a:solidFill>
              </a:rPr>
              <a:t>A fixed-term contract cannot be renewed if the second contract would result in the total period of fixed-term employment exceeding two years in duration</a:t>
            </a:r>
          </a:p>
          <a:p>
            <a:pPr algn="l"/>
            <a:r>
              <a:rPr lang="en-AU" sz="2400" b="0" i="0" u="none" strike="noStrike" baseline="0" dirty="0">
                <a:solidFill>
                  <a:schemeClr val="bg2"/>
                </a:solidFill>
              </a:rPr>
              <a:t>A fixed-term contract cannot be renewed more than once even if the total period of fixed-term employment is less than two years in </a:t>
            </a:r>
            <a:r>
              <a:rPr lang="en-AU" sz="2400" dirty="0">
                <a:solidFill>
                  <a:schemeClr val="bg2"/>
                </a:solidFill>
              </a:rPr>
              <a:t>duration. This means a third consecutive fixed-term contract cannot be entered into with an employee.</a:t>
            </a:r>
          </a:p>
          <a:p>
            <a:pPr marL="0" marR="0" indent="0" algn="l">
              <a:buNone/>
            </a:pPr>
            <a:endParaRPr lang="en-AU" sz="1800" dirty="0">
              <a:solidFill>
                <a:schemeClr val="bg2"/>
              </a:solidFill>
            </a:endParaRPr>
          </a:p>
          <a:p>
            <a:pPr marL="0" marR="0" indent="0" algn="l">
              <a:buNone/>
            </a:pPr>
            <a:r>
              <a:rPr lang="en-AU" sz="1800" dirty="0">
                <a:solidFill>
                  <a:schemeClr val="bg2"/>
                </a:solidFill>
              </a:rPr>
              <a:t>	(note: non-term weeks will count for the purposed of the 2 year limitation)</a:t>
            </a:r>
          </a:p>
          <a:p>
            <a:endParaRPr lang="en-AU" dirty="0"/>
          </a:p>
        </p:txBody>
      </p:sp>
      <p:pic>
        <p:nvPicPr>
          <p:cNvPr id="4" name="Recorded Sound">
            <a:hlinkClick r:id="" action="ppaction://media"/>
            <a:extLst>
              <a:ext uri="{FF2B5EF4-FFF2-40B4-BE49-F238E27FC236}">
                <a16:creationId xmlns:a16="http://schemas.microsoft.com/office/drawing/2014/main" id="{B86C8B8F-1C75-C3C6-480C-C40D988B56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609257379"/>
      </p:ext>
    </p:extLst>
  </p:cSld>
  <p:clrMapOvr>
    <a:masterClrMapping/>
  </p:clrMapOvr>
  <mc:AlternateContent xmlns:mc="http://schemas.openxmlformats.org/markup-compatibility/2006" xmlns:p14="http://schemas.microsoft.com/office/powerpoint/2010/main">
    <mc:Choice Requires="p14">
      <p:transition spd="slow" p14:dur="2000" advTm="38503"/>
    </mc:Choice>
    <mc:Fallback xmlns="">
      <p:transition spd="slow" advTm="3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D56F-E98D-002F-1EA9-A062FF565B75}"/>
              </a:ext>
            </a:extLst>
          </p:cNvPr>
          <p:cNvSpPr>
            <a:spLocks noGrp="1"/>
          </p:cNvSpPr>
          <p:nvPr>
            <p:ph type="title"/>
          </p:nvPr>
        </p:nvSpPr>
        <p:spPr/>
        <p:txBody>
          <a:bodyPr/>
          <a:lstStyle/>
          <a:p>
            <a:r>
              <a:rPr lang="en-AU" dirty="0"/>
              <a:t>What are the changes?</a:t>
            </a:r>
          </a:p>
        </p:txBody>
      </p:sp>
      <p:sp>
        <p:nvSpPr>
          <p:cNvPr id="3" name="Content Placeholder 2">
            <a:extLst>
              <a:ext uri="{FF2B5EF4-FFF2-40B4-BE49-F238E27FC236}">
                <a16:creationId xmlns:a16="http://schemas.microsoft.com/office/drawing/2014/main" id="{3988D609-31CD-EBC4-F8B1-38AAEEC8C7A1}"/>
              </a:ext>
            </a:extLst>
          </p:cNvPr>
          <p:cNvSpPr>
            <a:spLocks noGrp="1"/>
          </p:cNvSpPr>
          <p:nvPr>
            <p:ph idx="1"/>
          </p:nvPr>
        </p:nvSpPr>
        <p:spPr>
          <a:xfrm>
            <a:off x="838200" y="1825625"/>
            <a:ext cx="10515600" cy="3987346"/>
          </a:xfrm>
        </p:spPr>
        <p:txBody>
          <a:bodyPr>
            <a:normAutofit fontScale="40000" lnSpcReduction="20000"/>
          </a:bodyPr>
          <a:lstStyle/>
          <a:p>
            <a:pPr algn="l"/>
            <a:endParaRPr lang="en-AU" sz="1200" b="0" i="0" u="none" strike="noStrike" baseline="0" dirty="0">
              <a:solidFill>
                <a:srgbClr val="000000"/>
              </a:solidFill>
              <a:latin typeface="Inter"/>
            </a:endParaRPr>
          </a:p>
          <a:p>
            <a:pPr marL="0" marR="59140" indent="0" algn="l">
              <a:buNone/>
            </a:pPr>
            <a:r>
              <a:rPr lang="en-AU" sz="7400" b="1" i="0" u="none" strike="noStrike" baseline="0" dirty="0">
                <a:solidFill>
                  <a:schemeClr val="bg2"/>
                </a:solidFill>
              </a:rPr>
              <a:t>A fixed-term contract will be in breach of the Act if:</a:t>
            </a:r>
          </a:p>
          <a:p>
            <a:pPr marL="514350" marR="59140" indent="-514350">
              <a:lnSpc>
                <a:spcPct val="150000"/>
              </a:lnSpc>
              <a:buFont typeface="+mj-lt"/>
              <a:buAutoNum type="arabicPeriod"/>
            </a:pPr>
            <a:r>
              <a:rPr lang="en-AU" sz="7400" b="0" i="0" u="none" strike="noStrike" baseline="0" dirty="0">
                <a:solidFill>
                  <a:schemeClr val="bg2"/>
                </a:solidFill>
              </a:rPr>
              <a:t>It is for a period </a:t>
            </a:r>
            <a:r>
              <a:rPr lang="en-AU" sz="7400" b="1" i="0" u="none" strike="noStrike" baseline="0" dirty="0">
                <a:solidFill>
                  <a:schemeClr val="bg2"/>
                </a:solidFill>
              </a:rPr>
              <a:t>greater than 2 years</a:t>
            </a:r>
            <a:r>
              <a:rPr lang="en-AU" sz="7400" b="0" i="0" u="none" strike="noStrike" baseline="0" dirty="0">
                <a:solidFill>
                  <a:schemeClr val="bg2"/>
                </a:solidFill>
              </a:rPr>
              <a:t>; or</a:t>
            </a:r>
          </a:p>
          <a:p>
            <a:pPr marL="514350" marR="59140" indent="-514350">
              <a:lnSpc>
                <a:spcPct val="150000"/>
              </a:lnSpc>
              <a:buFont typeface="+mj-lt"/>
              <a:buAutoNum type="arabicPeriod"/>
            </a:pPr>
            <a:r>
              <a:rPr lang="en-AU" sz="7400" b="0" i="0" u="none" strike="noStrike" baseline="0" dirty="0">
                <a:solidFill>
                  <a:schemeClr val="bg2"/>
                </a:solidFill>
              </a:rPr>
              <a:t>It has been renewed </a:t>
            </a:r>
            <a:r>
              <a:rPr lang="en-AU" sz="7400" b="1" i="0" u="none" strike="noStrike" baseline="0" dirty="0">
                <a:solidFill>
                  <a:schemeClr val="bg2"/>
                </a:solidFill>
              </a:rPr>
              <a:t>more than once</a:t>
            </a:r>
            <a:r>
              <a:rPr lang="en-AU" sz="7400" b="0" i="0" u="none" strike="noStrike" baseline="0" dirty="0">
                <a:solidFill>
                  <a:schemeClr val="bg2"/>
                </a:solidFill>
              </a:rPr>
              <a:t>; or</a:t>
            </a:r>
          </a:p>
          <a:p>
            <a:pPr marL="514350" marR="35950" indent="-514350">
              <a:lnSpc>
                <a:spcPct val="150000"/>
              </a:lnSpc>
              <a:buFont typeface="+mj-lt"/>
              <a:buAutoNum type="arabicPeriod"/>
            </a:pPr>
            <a:r>
              <a:rPr lang="en-AU" sz="7400" b="0" i="0" u="none" strike="noStrike" baseline="0" dirty="0">
                <a:solidFill>
                  <a:schemeClr val="bg2"/>
                </a:solidFill>
              </a:rPr>
              <a:t>Time on successive contracts </a:t>
            </a:r>
            <a:r>
              <a:rPr lang="en-AU" sz="7400" b="1" i="0" u="none" strike="noStrike" baseline="0" dirty="0">
                <a:solidFill>
                  <a:schemeClr val="bg2"/>
                </a:solidFill>
              </a:rPr>
              <a:t>exceeds 2 years</a:t>
            </a:r>
            <a:r>
              <a:rPr lang="en-AU" sz="7400" b="0" i="0" u="none" strike="noStrike" baseline="0" dirty="0">
                <a:solidFill>
                  <a:schemeClr val="bg2"/>
                </a:solidFill>
              </a:rPr>
              <a:t>.</a:t>
            </a:r>
          </a:p>
          <a:p>
            <a:pPr marL="0" marR="35950" indent="0">
              <a:lnSpc>
                <a:spcPct val="200000"/>
              </a:lnSpc>
              <a:buNone/>
            </a:pPr>
            <a:r>
              <a:rPr lang="en-AU" sz="4900" dirty="0">
                <a:solidFill>
                  <a:schemeClr val="bg2"/>
                </a:solidFill>
              </a:rPr>
              <a:t>                                       </a:t>
            </a:r>
            <a:r>
              <a:rPr lang="en-AU" sz="8600" b="1" dirty="0">
                <a:solidFill>
                  <a:srgbClr val="FF0000"/>
                </a:solidFill>
              </a:rPr>
              <a:t>!</a:t>
            </a:r>
            <a:r>
              <a:rPr lang="en-AU" sz="7400" b="1" dirty="0">
                <a:solidFill>
                  <a:schemeClr val="bg2"/>
                </a:solidFill>
              </a:rPr>
              <a:t> Unless a listed exception applies </a:t>
            </a:r>
            <a:r>
              <a:rPr lang="en-AU" sz="8600" b="1" dirty="0">
                <a:solidFill>
                  <a:srgbClr val="FF0000"/>
                </a:solidFill>
              </a:rPr>
              <a:t>!</a:t>
            </a:r>
            <a:endParaRPr lang="en-AU" sz="8600" b="1" i="0" u="none" strike="noStrike" baseline="0" dirty="0">
              <a:solidFill>
                <a:schemeClr val="bg2"/>
              </a:solidFill>
            </a:endParaRPr>
          </a:p>
          <a:p>
            <a:pPr marL="0" marR="35950" indent="0">
              <a:lnSpc>
                <a:spcPct val="200000"/>
              </a:lnSpc>
              <a:buNone/>
            </a:pPr>
            <a:endParaRPr lang="en-AU" sz="3600" dirty="0">
              <a:solidFill>
                <a:schemeClr val="bg2"/>
              </a:solidFill>
            </a:endParaRPr>
          </a:p>
        </p:txBody>
      </p:sp>
      <p:pic>
        <p:nvPicPr>
          <p:cNvPr id="6" name="Recorded Sound">
            <a:hlinkClick r:id="" action="ppaction://media"/>
            <a:extLst>
              <a:ext uri="{FF2B5EF4-FFF2-40B4-BE49-F238E27FC236}">
                <a16:creationId xmlns:a16="http://schemas.microsoft.com/office/drawing/2014/main" id="{7E587AC8-E079-F1EA-5D2A-79A9D2D58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53040" y="2484120"/>
            <a:ext cx="406400" cy="406400"/>
          </a:xfrm>
          <a:prstGeom prst="rect">
            <a:avLst/>
          </a:prstGeom>
        </p:spPr>
      </p:pic>
    </p:spTree>
    <p:extLst>
      <p:ext uri="{BB962C8B-B14F-4D97-AF65-F5344CB8AC3E}">
        <p14:creationId xmlns:p14="http://schemas.microsoft.com/office/powerpoint/2010/main" val="2730472052"/>
      </p:ext>
    </p:extLst>
  </p:cSld>
  <p:clrMapOvr>
    <a:masterClrMapping/>
  </p:clrMapOvr>
  <mc:AlternateContent xmlns:mc="http://schemas.openxmlformats.org/markup-compatibility/2006" xmlns:p14="http://schemas.microsoft.com/office/powerpoint/2010/main">
    <mc:Choice Requires="p14">
      <p:transition spd="slow" p14:dur="2000" advTm="32501"/>
    </mc:Choice>
    <mc:Fallback xmlns="">
      <p:transition spd="slow" advTm="3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1441-2540-8850-8D71-259AE3E2CB86}"/>
              </a:ext>
            </a:extLst>
          </p:cNvPr>
          <p:cNvSpPr>
            <a:spLocks noGrp="1"/>
          </p:cNvSpPr>
          <p:nvPr>
            <p:ph type="title"/>
          </p:nvPr>
        </p:nvSpPr>
        <p:spPr/>
        <p:txBody>
          <a:bodyPr/>
          <a:lstStyle/>
          <a:p>
            <a:r>
              <a:rPr lang="en-AU" dirty="0"/>
              <a:t>Examples</a:t>
            </a:r>
          </a:p>
        </p:txBody>
      </p:sp>
      <p:sp>
        <p:nvSpPr>
          <p:cNvPr id="3" name="Text Placeholder 2">
            <a:extLst>
              <a:ext uri="{FF2B5EF4-FFF2-40B4-BE49-F238E27FC236}">
                <a16:creationId xmlns:a16="http://schemas.microsoft.com/office/drawing/2014/main" id="{FD41D005-6415-7D0C-7503-44E33CA3A07A}"/>
              </a:ext>
            </a:extLst>
          </p:cNvPr>
          <p:cNvSpPr>
            <a:spLocks noGrp="1"/>
          </p:cNvSpPr>
          <p:nvPr>
            <p:ph type="body" idx="1"/>
          </p:nvPr>
        </p:nvSpPr>
        <p:spPr/>
        <p:txBody>
          <a:bodyPr/>
          <a:lstStyle/>
          <a:p>
            <a:r>
              <a:rPr lang="en-AU" dirty="0">
                <a:solidFill>
                  <a:schemeClr val="bg2"/>
                </a:solidFill>
              </a:rPr>
              <a:t>Compliant</a:t>
            </a:r>
          </a:p>
        </p:txBody>
      </p:sp>
      <p:sp>
        <p:nvSpPr>
          <p:cNvPr id="4" name="Content Placeholder 3">
            <a:extLst>
              <a:ext uri="{FF2B5EF4-FFF2-40B4-BE49-F238E27FC236}">
                <a16:creationId xmlns:a16="http://schemas.microsoft.com/office/drawing/2014/main" id="{90A0BE23-D2E3-E865-A381-503833833A63}"/>
              </a:ext>
            </a:extLst>
          </p:cNvPr>
          <p:cNvSpPr>
            <a:spLocks noGrp="1"/>
          </p:cNvSpPr>
          <p:nvPr>
            <p:ph sz="half" idx="2"/>
          </p:nvPr>
        </p:nvSpPr>
        <p:spPr>
          <a:xfrm>
            <a:off x="356462" y="2515144"/>
            <a:ext cx="5157787" cy="3684588"/>
          </a:xfrm>
        </p:spPr>
        <p:txBody>
          <a:bodyPr/>
          <a:lstStyle/>
          <a:p>
            <a:pPr algn="l"/>
            <a:endParaRPr lang="en-AU" sz="1800" b="0" i="0" u="none" strike="noStrike" baseline="0" dirty="0">
              <a:solidFill>
                <a:srgbClr val="000000"/>
              </a:solidFill>
            </a:endParaRPr>
          </a:p>
          <a:p>
            <a:pPr algn="l">
              <a:buClr>
                <a:srgbClr val="00B050"/>
              </a:buClr>
              <a:buFont typeface="Wingdings" panose="05000000000000000000" pitchFamily="2" charset="2"/>
              <a:buChar char="ü"/>
            </a:pPr>
            <a:r>
              <a:rPr lang="en-AU" sz="2600" b="1" i="0" u="none" strike="noStrike" baseline="0" dirty="0">
                <a:solidFill>
                  <a:schemeClr val="bg2"/>
                </a:solidFill>
              </a:rPr>
              <a:t>1x</a:t>
            </a:r>
            <a:r>
              <a:rPr lang="en-AU" sz="2600" b="0" i="0" u="none" strike="noStrike" baseline="0" dirty="0">
                <a:solidFill>
                  <a:schemeClr val="bg2"/>
                </a:solidFill>
              </a:rPr>
              <a:t> 2-year contract </a:t>
            </a:r>
          </a:p>
          <a:p>
            <a:pPr algn="l">
              <a:buClr>
                <a:srgbClr val="00B050"/>
              </a:buClr>
              <a:buFont typeface="Wingdings" panose="05000000000000000000" pitchFamily="2" charset="2"/>
              <a:buChar char="ü"/>
            </a:pPr>
            <a:r>
              <a:rPr lang="en-AU" sz="2600" b="1" dirty="0">
                <a:solidFill>
                  <a:schemeClr val="bg2"/>
                </a:solidFill>
              </a:rPr>
              <a:t>2x</a:t>
            </a:r>
            <a:r>
              <a:rPr lang="en-AU" sz="2600" dirty="0">
                <a:solidFill>
                  <a:schemeClr val="bg2"/>
                </a:solidFill>
              </a:rPr>
              <a:t> 6-month contracts</a:t>
            </a:r>
          </a:p>
          <a:p>
            <a:pPr algn="l">
              <a:buClr>
                <a:srgbClr val="00B050"/>
              </a:buClr>
              <a:buFont typeface="Wingdings" panose="05000000000000000000" pitchFamily="2" charset="2"/>
              <a:buChar char="ü"/>
            </a:pPr>
            <a:r>
              <a:rPr lang="en-AU" sz="2600" b="1" i="0" u="none" strike="noStrike" baseline="0" dirty="0">
                <a:solidFill>
                  <a:schemeClr val="bg2"/>
                </a:solidFill>
              </a:rPr>
              <a:t>2x</a:t>
            </a:r>
            <a:r>
              <a:rPr lang="en-AU" sz="2600" b="0" i="0" u="none" strike="noStrike" baseline="0" dirty="0">
                <a:solidFill>
                  <a:schemeClr val="bg2"/>
                </a:solidFill>
              </a:rPr>
              <a:t> 12-month contracts</a:t>
            </a:r>
          </a:p>
          <a:p>
            <a:pPr algn="l">
              <a:buClr>
                <a:srgbClr val="00B050"/>
              </a:buClr>
              <a:buFont typeface="Wingdings" panose="05000000000000000000" pitchFamily="2" charset="2"/>
              <a:buChar char="ü"/>
            </a:pPr>
            <a:r>
              <a:rPr lang="en-AU" sz="2600" b="1" i="0" u="none" strike="noStrike" baseline="0" dirty="0">
                <a:solidFill>
                  <a:schemeClr val="bg2"/>
                </a:solidFill>
              </a:rPr>
              <a:t>1x</a:t>
            </a:r>
            <a:r>
              <a:rPr lang="en-AU" sz="2600" b="0" i="0" u="none" strike="noStrike" baseline="0" dirty="0">
                <a:solidFill>
                  <a:schemeClr val="bg2"/>
                </a:solidFill>
              </a:rPr>
              <a:t> 4-year contract (+ exception)</a:t>
            </a:r>
          </a:p>
          <a:p>
            <a:endParaRPr lang="en-AU" sz="1800" b="0" i="0" u="none" strike="noStrike" baseline="0" dirty="0">
              <a:solidFill>
                <a:schemeClr val="bg2"/>
              </a:solidFill>
            </a:endParaRPr>
          </a:p>
          <a:p>
            <a:endParaRPr lang="en-AU" sz="1800" b="0" i="0" u="none" strike="noStrike" baseline="0" dirty="0">
              <a:solidFill>
                <a:schemeClr val="bg2"/>
              </a:solidFill>
            </a:endParaRPr>
          </a:p>
          <a:p>
            <a:endParaRPr lang="en-AU" sz="1800" b="0" i="0" u="none" strike="noStrike" baseline="0" dirty="0"/>
          </a:p>
          <a:p>
            <a:endParaRPr lang="en-AU" sz="1800" b="0" i="0" u="none" strike="noStrike" baseline="0" dirty="0"/>
          </a:p>
          <a:p>
            <a:pPr algn="l"/>
            <a:endParaRPr lang="en-AU" sz="1800" b="0" i="0" u="none" strike="noStrike" baseline="0" dirty="0">
              <a:solidFill>
                <a:srgbClr val="000000"/>
              </a:solidFill>
            </a:endParaRPr>
          </a:p>
          <a:p>
            <a:endParaRPr lang="en-AU" sz="1800" b="0" i="0" u="none" strike="noStrike" baseline="0" dirty="0"/>
          </a:p>
          <a:p>
            <a:endParaRPr lang="en-AU" sz="1800" b="0" i="0" u="none" strike="noStrike" baseline="0" dirty="0"/>
          </a:p>
        </p:txBody>
      </p:sp>
      <p:sp>
        <p:nvSpPr>
          <p:cNvPr id="5" name="Text Placeholder 4">
            <a:extLst>
              <a:ext uri="{FF2B5EF4-FFF2-40B4-BE49-F238E27FC236}">
                <a16:creationId xmlns:a16="http://schemas.microsoft.com/office/drawing/2014/main" id="{12F7A822-B3E0-0630-FB88-B9C4BBCE5E48}"/>
              </a:ext>
            </a:extLst>
          </p:cNvPr>
          <p:cNvSpPr>
            <a:spLocks noGrp="1"/>
          </p:cNvSpPr>
          <p:nvPr>
            <p:ph type="body" sz="quarter" idx="3"/>
          </p:nvPr>
        </p:nvSpPr>
        <p:spPr>
          <a:xfrm>
            <a:off x="5997575" y="1681163"/>
            <a:ext cx="5357813" cy="823912"/>
          </a:xfrm>
        </p:spPr>
        <p:txBody>
          <a:bodyPr/>
          <a:lstStyle/>
          <a:p>
            <a:r>
              <a:rPr lang="en-AU" dirty="0">
                <a:solidFill>
                  <a:schemeClr val="bg2"/>
                </a:solidFill>
              </a:rPr>
              <a:t>Not compliant</a:t>
            </a:r>
          </a:p>
        </p:txBody>
      </p:sp>
      <p:sp>
        <p:nvSpPr>
          <p:cNvPr id="6" name="Content Placeholder 5">
            <a:extLst>
              <a:ext uri="{FF2B5EF4-FFF2-40B4-BE49-F238E27FC236}">
                <a16:creationId xmlns:a16="http://schemas.microsoft.com/office/drawing/2014/main" id="{E003DAD1-B5FA-B018-E21A-12F54DDC147F}"/>
              </a:ext>
            </a:extLst>
          </p:cNvPr>
          <p:cNvSpPr>
            <a:spLocks noGrp="1"/>
          </p:cNvSpPr>
          <p:nvPr>
            <p:ph sz="quarter" idx="4"/>
          </p:nvPr>
        </p:nvSpPr>
        <p:spPr>
          <a:xfrm>
            <a:off x="5409747" y="2515144"/>
            <a:ext cx="6150882" cy="3684588"/>
          </a:xfrm>
        </p:spPr>
        <p:txBody>
          <a:bodyPr/>
          <a:lstStyle/>
          <a:p>
            <a:pPr marL="0" indent="0" algn="l">
              <a:buNone/>
            </a:pPr>
            <a:endParaRPr lang="en-AU" sz="1800" b="0" i="0" u="none" strike="noStrike" baseline="0" dirty="0">
              <a:solidFill>
                <a:srgbClr val="000000"/>
              </a:solidFill>
              <a:latin typeface="Inter"/>
            </a:endParaRPr>
          </a:p>
          <a:p>
            <a:pPr marR="0" algn="l">
              <a:buClr>
                <a:srgbClr val="FF0000"/>
              </a:buClr>
              <a:buFont typeface="Calibri" panose="020F0502020204030204" pitchFamily="34" charset="0"/>
              <a:buChar char="x"/>
            </a:pPr>
            <a:r>
              <a:rPr lang="en-AU" sz="2600" b="1" i="0" u="none" strike="noStrike" baseline="0" dirty="0">
                <a:solidFill>
                  <a:schemeClr val="bg2"/>
                </a:solidFill>
              </a:rPr>
              <a:t>1x </a:t>
            </a:r>
            <a:r>
              <a:rPr lang="en-AU" sz="2600" b="0" i="0" u="none" strike="noStrike" baseline="0" dirty="0">
                <a:solidFill>
                  <a:schemeClr val="bg2"/>
                </a:solidFill>
              </a:rPr>
              <a:t>2.5-year contract </a:t>
            </a:r>
          </a:p>
          <a:p>
            <a:pPr>
              <a:buClr>
                <a:srgbClr val="FF0000"/>
              </a:buClr>
              <a:buFont typeface="Calibri" panose="020F0502020204030204" pitchFamily="34" charset="0"/>
              <a:buChar char="x"/>
            </a:pPr>
            <a:r>
              <a:rPr lang="en-AU" sz="2600" b="1" i="0" u="none" strike="noStrike" baseline="0" dirty="0">
                <a:solidFill>
                  <a:schemeClr val="bg2"/>
                </a:solidFill>
              </a:rPr>
              <a:t>3x </a:t>
            </a:r>
            <a:r>
              <a:rPr lang="en-AU" sz="2600" b="0" i="0" u="none" strike="noStrike" baseline="0" dirty="0">
                <a:solidFill>
                  <a:schemeClr val="bg2"/>
                </a:solidFill>
              </a:rPr>
              <a:t>6-month contracts</a:t>
            </a:r>
          </a:p>
          <a:p>
            <a:pPr>
              <a:buClr>
                <a:srgbClr val="FF0000"/>
              </a:buClr>
              <a:buFont typeface="Calibri" panose="020F0502020204030204" pitchFamily="34" charset="0"/>
              <a:buChar char="x"/>
            </a:pPr>
            <a:r>
              <a:rPr lang="en-AU" sz="2600" b="1" i="0" u="none" strike="noStrike" baseline="0" dirty="0">
                <a:solidFill>
                  <a:schemeClr val="bg2"/>
                </a:solidFill>
              </a:rPr>
              <a:t>1x </a:t>
            </a:r>
            <a:r>
              <a:rPr lang="en-AU" sz="2600" b="0" i="0" u="none" strike="noStrike" baseline="0" dirty="0">
                <a:solidFill>
                  <a:schemeClr val="bg2"/>
                </a:solidFill>
              </a:rPr>
              <a:t>12-month contract </a:t>
            </a:r>
            <a:r>
              <a:rPr lang="en-AU" sz="2600" b="1" i="0" u="none" strike="noStrike" baseline="0" dirty="0">
                <a:solidFill>
                  <a:schemeClr val="bg2"/>
                </a:solidFill>
              </a:rPr>
              <a:t>+ 1x </a:t>
            </a:r>
            <a:r>
              <a:rPr lang="en-AU" sz="2600" b="0" i="0" u="none" strike="noStrike" baseline="0" dirty="0">
                <a:solidFill>
                  <a:schemeClr val="bg2"/>
                </a:solidFill>
              </a:rPr>
              <a:t>2-year contract</a:t>
            </a:r>
          </a:p>
          <a:p>
            <a:pPr>
              <a:buClr>
                <a:srgbClr val="FF0000"/>
              </a:buClr>
              <a:buFont typeface="Calibri" panose="020F0502020204030204" pitchFamily="34" charset="0"/>
              <a:buChar char="x"/>
            </a:pPr>
            <a:r>
              <a:rPr lang="en-AU" sz="2600" b="1" i="0" u="none" strike="noStrike" baseline="0" dirty="0">
                <a:solidFill>
                  <a:schemeClr val="bg2"/>
                </a:solidFill>
              </a:rPr>
              <a:t>1x </a:t>
            </a:r>
            <a:r>
              <a:rPr lang="en-AU" sz="2600" b="0" i="0" u="none" strike="noStrike" baseline="0" dirty="0">
                <a:solidFill>
                  <a:schemeClr val="bg2"/>
                </a:solidFill>
              </a:rPr>
              <a:t>4-year contract (no exception)</a:t>
            </a:r>
          </a:p>
          <a:p>
            <a:endParaRPr lang="en-AU" dirty="0"/>
          </a:p>
        </p:txBody>
      </p:sp>
      <p:pic>
        <p:nvPicPr>
          <p:cNvPr id="9" name="Recorded Sound">
            <a:hlinkClick r:id="" action="ppaction://media"/>
            <a:extLst>
              <a:ext uri="{FF2B5EF4-FFF2-40B4-BE49-F238E27FC236}">
                <a16:creationId xmlns:a16="http://schemas.microsoft.com/office/drawing/2014/main" id="{E5782B05-FED5-D3C0-037F-7A661B00B6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54114154"/>
      </p:ext>
    </p:extLst>
  </p:cSld>
  <p:clrMapOvr>
    <a:masterClrMapping/>
  </p:clrMapOvr>
  <mc:AlternateContent xmlns:mc="http://schemas.openxmlformats.org/markup-compatibility/2006" xmlns:p14="http://schemas.microsoft.com/office/powerpoint/2010/main">
    <mc:Choice Requires="p14">
      <p:transition spd="slow" p14:dur="2000" advTm="14716"/>
    </mc:Choice>
    <mc:Fallback xmlns="">
      <p:transition spd="slow" advTm="14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D56F-E98D-002F-1EA9-A062FF565B75}"/>
              </a:ext>
            </a:extLst>
          </p:cNvPr>
          <p:cNvSpPr>
            <a:spLocks noGrp="1"/>
          </p:cNvSpPr>
          <p:nvPr>
            <p:ph type="title"/>
          </p:nvPr>
        </p:nvSpPr>
        <p:spPr/>
        <p:txBody>
          <a:bodyPr/>
          <a:lstStyle/>
          <a:p>
            <a:r>
              <a:rPr lang="en-AU" dirty="0"/>
              <a:t>Support for these changes</a:t>
            </a:r>
          </a:p>
        </p:txBody>
      </p:sp>
      <p:sp>
        <p:nvSpPr>
          <p:cNvPr id="3" name="Content Placeholder 2">
            <a:extLst>
              <a:ext uri="{FF2B5EF4-FFF2-40B4-BE49-F238E27FC236}">
                <a16:creationId xmlns:a16="http://schemas.microsoft.com/office/drawing/2014/main" id="{3988D609-31CD-EBC4-F8B1-38AAEEC8C7A1}"/>
              </a:ext>
            </a:extLst>
          </p:cNvPr>
          <p:cNvSpPr>
            <a:spLocks noGrp="1"/>
          </p:cNvSpPr>
          <p:nvPr>
            <p:ph idx="1"/>
          </p:nvPr>
        </p:nvSpPr>
        <p:spPr>
          <a:xfrm>
            <a:off x="838200" y="1446802"/>
            <a:ext cx="10515600" cy="3438706"/>
          </a:xfrm>
        </p:spPr>
        <p:txBody>
          <a:bodyPr/>
          <a:lstStyle/>
          <a:p>
            <a:endParaRPr lang="en-AU" sz="1800" b="0" i="0" u="none" strike="noStrike" baseline="0" dirty="0">
              <a:latin typeface="Inter"/>
            </a:endParaRPr>
          </a:p>
          <a:p>
            <a:pPr marR="0" algn="l"/>
            <a:r>
              <a:rPr lang="en-AU" b="0" i="0" u="none" strike="noStrike" baseline="0" dirty="0">
                <a:solidFill>
                  <a:schemeClr val="bg2"/>
                </a:solidFill>
              </a:rPr>
              <a:t>Fixed-term contracts are a valid and important tool for managing staffing</a:t>
            </a:r>
          </a:p>
          <a:p>
            <a:r>
              <a:rPr lang="en-AU" b="0" i="0" u="none" strike="noStrike" baseline="0" dirty="0">
                <a:solidFill>
                  <a:schemeClr val="bg2"/>
                </a:solidFill>
              </a:rPr>
              <a:t>The legislative changes reflect DOBCELS’ commitment to minimising the use of fixed-term employment</a:t>
            </a:r>
          </a:p>
          <a:p>
            <a:pPr marR="0" algn="l"/>
            <a:r>
              <a:rPr lang="en-AU" b="0" i="0" u="none" strike="noStrike" baseline="0" dirty="0">
                <a:solidFill>
                  <a:schemeClr val="bg2"/>
                </a:solidFill>
              </a:rPr>
              <a:t>The CEMEA has formalised this commitment with Clause 11 stating the parties to the agreement are committed to minimizing the use of fixed-term employment</a:t>
            </a:r>
          </a:p>
          <a:p>
            <a:endParaRPr lang="en-AU" dirty="0"/>
          </a:p>
        </p:txBody>
      </p:sp>
      <p:sp>
        <p:nvSpPr>
          <p:cNvPr id="6" name="TextBox 5">
            <a:extLst>
              <a:ext uri="{FF2B5EF4-FFF2-40B4-BE49-F238E27FC236}">
                <a16:creationId xmlns:a16="http://schemas.microsoft.com/office/drawing/2014/main" id="{2F68A3A7-D32D-D2DB-8CCF-71CBA56AD373}"/>
              </a:ext>
            </a:extLst>
          </p:cNvPr>
          <p:cNvSpPr txBox="1"/>
          <p:nvPr/>
        </p:nvSpPr>
        <p:spPr>
          <a:xfrm>
            <a:off x="1018903" y="5136188"/>
            <a:ext cx="10515600" cy="1200329"/>
          </a:xfrm>
          <a:prstGeom prst="rect">
            <a:avLst/>
          </a:prstGeom>
          <a:noFill/>
        </p:spPr>
        <p:txBody>
          <a:bodyPr wrap="square" rtlCol="0">
            <a:spAutoFit/>
          </a:bodyPr>
          <a:lstStyle/>
          <a:p>
            <a:r>
              <a:rPr lang="en-AU" sz="2400" b="1" dirty="0">
                <a:solidFill>
                  <a:schemeClr val="bg2"/>
                </a:solidFill>
              </a:rPr>
              <a:t>11.2 Employment for a specified period of time</a:t>
            </a:r>
          </a:p>
          <a:p>
            <a:pPr lvl="1"/>
            <a:r>
              <a:rPr lang="en-AU" sz="2400" dirty="0">
                <a:solidFill>
                  <a:schemeClr val="bg2"/>
                </a:solidFill>
              </a:rPr>
              <a:t>(a)    The parties are committed to minimising the use of fixed-term employment</a:t>
            </a:r>
          </a:p>
        </p:txBody>
      </p:sp>
      <p:pic>
        <p:nvPicPr>
          <p:cNvPr id="7" name="Recorded Sound">
            <a:hlinkClick r:id="" action="ppaction://media"/>
            <a:extLst>
              <a:ext uri="{FF2B5EF4-FFF2-40B4-BE49-F238E27FC236}">
                <a16:creationId xmlns:a16="http://schemas.microsoft.com/office/drawing/2014/main" id="{FE4AAB25-4C32-AF21-31C8-02559215C5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61865370"/>
      </p:ext>
    </p:extLst>
  </p:cSld>
  <p:clrMapOvr>
    <a:masterClrMapping/>
  </p:clrMapOvr>
  <mc:AlternateContent xmlns:mc="http://schemas.openxmlformats.org/markup-compatibility/2006" xmlns:p14="http://schemas.microsoft.com/office/powerpoint/2010/main">
    <mc:Choice Requires="p14">
      <p:transition spd="slow" p14:dur="2000" advTm="23798"/>
    </mc:Choice>
    <mc:Fallback xmlns="">
      <p:transition spd="slow" advTm="2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D56F-E98D-002F-1EA9-A062FF565B75}"/>
              </a:ext>
            </a:extLst>
          </p:cNvPr>
          <p:cNvSpPr>
            <a:spLocks noGrp="1"/>
          </p:cNvSpPr>
          <p:nvPr>
            <p:ph type="title"/>
          </p:nvPr>
        </p:nvSpPr>
        <p:spPr/>
        <p:txBody>
          <a:bodyPr/>
          <a:lstStyle/>
          <a:p>
            <a:r>
              <a:rPr lang="en-AU" dirty="0"/>
              <a:t>Commencement of Changes</a:t>
            </a:r>
          </a:p>
        </p:txBody>
      </p:sp>
      <p:sp>
        <p:nvSpPr>
          <p:cNvPr id="3" name="Content Placeholder 2">
            <a:extLst>
              <a:ext uri="{FF2B5EF4-FFF2-40B4-BE49-F238E27FC236}">
                <a16:creationId xmlns:a16="http://schemas.microsoft.com/office/drawing/2014/main" id="{3988D609-31CD-EBC4-F8B1-38AAEEC8C7A1}"/>
              </a:ext>
            </a:extLst>
          </p:cNvPr>
          <p:cNvSpPr>
            <a:spLocks noGrp="1"/>
          </p:cNvSpPr>
          <p:nvPr>
            <p:ph idx="1"/>
          </p:nvPr>
        </p:nvSpPr>
        <p:spPr/>
        <p:txBody>
          <a:bodyPr/>
          <a:lstStyle/>
          <a:p>
            <a:pPr algn="l"/>
            <a:endParaRPr lang="en-AU" sz="1800" b="0" i="0" u="none" strike="noStrike" baseline="0" dirty="0">
              <a:solidFill>
                <a:srgbClr val="000000"/>
              </a:solidFill>
              <a:latin typeface="Inter"/>
            </a:endParaRPr>
          </a:p>
          <a:p>
            <a:pPr marL="0" marR="18670" indent="0" algn="l">
              <a:buNone/>
            </a:pPr>
            <a:r>
              <a:rPr lang="en-AU" b="0" i="0" u="none" strike="noStrike" baseline="0" dirty="0">
                <a:solidFill>
                  <a:schemeClr val="bg2"/>
                </a:solidFill>
              </a:rPr>
              <a:t>Contracts ‘</a:t>
            </a:r>
            <a:r>
              <a:rPr lang="en-AU" b="0" i="1" u="none" strike="noStrike" baseline="0" dirty="0">
                <a:solidFill>
                  <a:schemeClr val="bg2"/>
                </a:solidFill>
              </a:rPr>
              <a:t>entered into</a:t>
            </a:r>
            <a:r>
              <a:rPr lang="en-AU" b="0" i="0" u="none" strike="noStrike" baseline="0" dirty="0">
                <a:solidFill>
                  <a:schemeClr val="bg2"/>
                </a:solidFill>
              </a:rPr>
              <a:t>’ </a:t>
            </a:r>
            <a:r>
              <a:rPr lang="en-AU" b="1" i="0" u="none" strike="noStrike" baseline="0" dirty="0">
                <a:solidFill>
                  <a:schemeClr val="bg2"/>
                </a:solidFill>
              </a:rPr>
              <a:t>on or after 6 December 2023 </a:t>
            </a:r>
            <a:r>
              <a:rPr lang="en-AU" b="0" i="0" u="none" strike="noStrike" baseline="0" dirty="0">
                <a:solidFill>
                  <a:schemeClr val="bg2"/>
                </a:solidFill>
              </a:rPr>
              <a:t>will be subject to these limitations</a:t>
            </a:r>
          </a:p>
          <a:p>
            <a:pPr marL="0" marR="88290" indent="0" algn="l">
              <a:buNone/>
            </a:pPr>
            <a:r>
              <a:rPr lang="en-AU" b="0" i="1" u="none" strike="noStrike" baseline="0" dirty="0">
                <a:solidFill>
                  <a:schemeClr val="bg2"/>
                </a:solidFill>
              </a:rPr>
              <a:t>What does ‘entered into’ mean</a:t>
            </a:r>
            <a:r>
              <a:rPr lang="en-AU" b="0" i="0" u="none" strike="noStrike" baseline="0" dirty="0">
                <a:solidFill>
                  <a:schemeClr val="bg2"/>
                </a:solidFill>
              </a:rPr>
              <a:t>?</a:t>
            </a:r>
          </a:p>
          <a:p>
            <a:pPr marR="0" algn="l"/>
            <a:r>
              <a:rPr lang="en-AU" b="0" i="0" u="none" strike="noStrike" baseline="0" dirty="0">
                <a:solidFill>
                  <a:schemeClr val="bg2"/>
                </a:solidFill>
              </a:rPr>
              <a:t>The date the contract is signed by the employee, </a:t>
            </a:r>
            <a:r>
              <a:rPr lang="en-AU" b="1" i="0" u="none" strike="noStrike" baseline="0" dirty="0">
                <a:solidFill>
                  <a:schemeClr val="bg2"/>
                </a:solidFill>
              </a:rPr>
              <a:t>not </a:t>
            </a:r>
            <a:r>
              <a:rPr lang="en-AU" b="0" i="0" u="none" strike="noStrike" baseline="0" dirty="0">
                <a:solidFill>
                  <a:schemeClr val="bg2"/>
                </a:solidFill>
              </a:rPr>
              <a:t>the date the employee starts</a:t>
            </a:r>
          </a:p>
          <a:p>
            <a:endParaRPr lang="en-AU" b="0" i="0" u="none" strike="noStrike" baseline="0" dirty="0">
              <a:solidFill>
                <a:schemeClr val="bg2"/>
              </a:solidFill>
            </a:endParaRPr>
          </a:p>
          <a:p>
            <a:pPr marL="0" marR="10170" indent="0" algn="l">
              <a:buNone/>
            </a:pPr>
            <a:r>
              <a:rPr lang="en-AU" b="1" i="0" u="none" strike="noStrike" baseline="0" dirty="0">
                <a:solidFill>
                  <a:schemeClr val="bg2"/>
                </a:solidFill>
              </a:rPr>
              <a:t>Note: </a:t>
            </a:r>
            <a:r>
              <a:rPr lang="en-AU" b="0" i="0" u="none" strike="noStrike" baseline="0" dirty="0">
                <a:solidFill>
                  <a:schemeClr val="bg2"/>
                </a:solidFill>
              </a:rPr>
              <a:t>For contracts formed after 6 December, time already employed under a fixed-term contract will count toward the 2-year threshold</a:t>
            </a:r>
            <a:endParaRPr lang="en-AU" sz="4000" dirty="0">
              <a:solidFill>
                <a:schemeClr val="bg2"/>
              </a:solidFill>
            </a:endParaRPr>
          </a:p>
        </p:txBody>
      </p:sp>
      <p:pic>
        <p:nvPicPr>
          <p:cNvPr id="4" name="Recorded Sound">
            <a:hlinkClick r:id="" action="ppaction://media"/>
            <a:extLst>
              <a:ext uri="{FF2B5EF4-FFF2-40B4-BE49-F238E27FC236}">
                <a16:creationId xmlns:a16="http://schemas.microsoft.com/office/drawing/2014/main" id="{3CC31182-AC57-88B0-CE95-22E0D66E0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68185639"/>
      </p:ext>
    </p:extLst>
  </p:cSld>
  <p:clrMapOvr>
    <a:masterClrMapping/>
  </p:clrMapOvr>
  <mc:AlternateContent xmlns:mc="http://schemas.openxmlformats.org/markup-compatibility/2006" xmlns:p14="http://schemas.microsoft.com/office/powerpoint/2010/main">
    <mc:Choice Requires="p14">
      <p:transition spd="slow" p14:dur="2000" advTm="33803"/>
    </mc:Choice>
    <mc:Fallback xmlns="">
      <p:transition spd="slow" advTm="33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D56F-E98D-002F-1EA9-A062FF565B75}"/>
              </a:ext>
            </a:extLst>
          </p:cNvPr>
          <p:cNvSpPr>
            <a:spLocks noGrp="1"/>
          </p:cNvSpPr>
          <p:nvPr>
            <p:ph type="title"/>
          </p:nvPr>
        </p:nvSpPr>
        <p:spPr/>
        <p:txBody>
          <a:bodyPr/>
          <a:lstStyle/>
          <a:p>
            <a:br>
              <a:rPr lang="en-AU" sz="1800" b="0" i="0" u="none" strike="noStrike" baseline="0" dirty="0">
                <a:solidFill>
                  <a:srgbClr val="000000"/>
                </a:solidFill>
                <a:latin typeface="Inter"/>
              </a:rPr>
            </a:br>
            <a:r>
              <a:rPr lang="en-AU" i="0" u="none" strike="noStrike" baseline="0" dirty="0">
                <a:solidFill>
                  <a:schemeClr val="bg2"/>
                </a:solidFill>
              </a:rPr>
              <a:t>Interaction with the CEMEA</a:t>
            </a:r>
            <a:endParaRPr lang="en-AU" dirty="0">
              <a:solidFill>
                <a:schemeClr val="bg2"/>
              </a:solidFill>
            </a:endParaRPr>
          </a:p>
        </p:txBody>
      </p:sp>
      <p:sp>
        <p:nvSpPr>
          <p:cNvPr id="3" name="Content Placeholder 2">
            <a:extLst>
              <a:ext uri="{FF2B5EF4-FFF2-40B4-BE49-F238E27FC236}">
                <a16:creationId xmlns:a16="http://schemas.microsoft.com/office/drawing/2014/main" id="{3988D609-31CD-EBC4-F8B1-38AAEEC8C7A1}"/>
              </a:ext>
            </a:extLst>
          </p:cNvPr>
          <p:cNvSpPr>
            <a:spLocks noGrp="1"/>
          </p:cNvSpPr>
          <p:nvPr>
            <p:ph idx="1"/>
          </p:nvPr>
        </p:nvSpPr>
        <p:spPr>
          <a:xfrm>
            <a:off x="838200" y="1825624"/>
            <a:ext cx="10515600" cy="4879975"/>
          </a:xfrm>
        </p:spPr>
        <p:txBody>
          <a:bodyPr>
            <a:normAutofit/>
          </a:bodyPr>
          <a:lstStyle/>
          <a:p>
            <a:pPr marL="0" marR="7420" indent="0">
              <a:buNone/>
            </a:pPr>
            <a:r>
              <a:rPr lang="en-AU" b="0" i="0" u="none" strike="noStrike" baseline="0" dirty="0">
                <a:solidFill>
                  <a:schemeClr val="bg2"/>
                </a:solidFill>
              </a:rPr>
              <a:t>Schools may only engage staff on fixed-term contracts where a permitted reason exists (Clause 11.2 of the CEMEA)</a:t>
            </a:r>
          </a:p>
          <a:p>
            <a:pPr marL="0" marR="26090" indent="0" algn="l">
              <a:buNone/>
            </a:pPr>
            <a:r>
              <a:rPr lang="en-AU" b="0" i="0" u="none" strike="noStrike" baseline="0" dirty="0">
                <a:solidFill>
                  <a:schemeClr val="bg2"/>
                </a:solidFill>
              </a:rPr>
              <a:t>Where the fixed-term limitation thresholds (2 years) is reached, the fixed-term employment is only compliant where:</a:t>
            </a:r>
          </a:p>
          <a:p>
            <a:pPr marL="457200" marR="62390" lvl="1" indent="0" algn="l">
              <a:buNone/>
            </a:pPr>
            <a:r>
              <a:rPr lang="en-AU" sz="2800" b="1" i="0" u="none" strike="noStrike" baseline="0" dirty="0">
                <a:solidFill>
                  <a:schemeClr val="bg2"/>
                </a:solidFill>
              </a:rPr>
              <a:t>1) </a:t>
            </a:r>
            <a:r>
              <a:rPr lang="en-AU" sz="2800" b="0" i="0" u="none" strike="noStrike" baseline="0" dirty="0">
                <a:solidFill>
                  <a:schemeClr val="bg2"/>
                </a:solidFill>
              </a:rPr>
              <a:t>A permitted reason for fixed-term under clause 11.2 applies; 						</a:t>
            </a:r>
            <a:r>
              <a:rPr lang="en-AU" sz="2800" b="1" i="0" u="none" strike="noStrike" baseline="0" dirty="0">
                <a:solidFill>
                  <a:schemeClr val="bg2"/>
                </a:solidFill>
              </a:rPr>
              <a:t>AND</a:t>
            </a:r>
            <a:endParaRPr lang="en-AU" sz="2800" b="0" i="0" u="none" strike="noStrike" baseline="0" dirty="0">
              <a:solidFill>
                <a:schemeClr val="bg2"/>
              </a:solidFill>
            </a:endParaRPr>
          </a:p>
          <a:p>
            <a:pPr marL="457200" marR="65740" lvl="1" indent="0" algn="l">
              <a:buNone/>
            </a:pPr>
            <a:r>
              <a:rPr lang="en-AU" sz="2800" b="1" i="0" u="none" strike="noStrike" baseline="0" dirty="0">
                <a:solidFill>
                  <a:schemeClr val="bg2"/>
                </a:solidFill>
              </a:rPr>
              <a:t>2) </a:t>
            </a:r>
            <a:r>
              <a:rPr lang="en-AU" sz="2800" b="0" i="0" u="none" strike="noStrike" baseline="0" dirty="0">
                <a:solidFill>
                  <a:schemeClr val="bg2"/>
                </a:solidFill>
              </a:rPr>
              <a:t>There is an exception to the fixed-term limitations that applies</a:t>
            </a:r>
          </a:p>
          <a:p>
            <a:pPr marL="457200" marR="65740" lvl="1" indent="0" algn="l">
              <a:buNone/>
            </a:pPr>
            <a:endParaRPr lang="en-AU" sz="2800" b="0" i="0" u="none" strike="noStrike" baseline="0" dirty="0">
              <a:solidFill>
                <a:schemeClr val="bg2"/>
              </a:solidFill>
            </a:endParaRPr>
          </a:p>
          <a:p>
            <a:pPr marL="0" marR="13480" indent="0" algn="ctr">
              <a:buNone/>
            </a:pPr>
            <a:r>
              <a:rPr lang="en-AU" sz="2400" b="1" i="0" u="none" strike="noStrike" baseline="0" dirty="0">
                <a:solidFill>
                  <a:schemeClr val="bg2"/>
                </a:solidFill>
              </a:rPr>
              <a:t>Side note: </a:t>
            </a:r>
            <a:r>
              <a:rPr lang="en-AU" sz="2400" b="0" i="0" u="none" strike="noStrike" baseline="0" dirty="0">
                <a:solidFill>
                  <a:schemeClr val="bg2"/>
                </a:solidFill>
              </a:rPr>
              <a:t>remember to issue letter of conclusion for ending fixed-term contracts with at least 7 school weeks notice</a:t>
            </a:r>
            <a:endParaRPr lang="en-AU" sz="2400" dirty="0">
              <a:solidFill>
                <a:schemeClr val="bg2"/>
              </a:solidFill>
            </a:endParaRPr>
          </a:p>
        </p:txBody>
      </p:sp>
      <p:pic>
        <p:nvPicPr>
          <p:cNvPr id="4" name="Recorded Sound">
            <a:hlinkClick r:id="" action="ppaction://media"/>
            <a:extLst>
              <a:ext uri="{FF2B5EF4-FFF2-40B4-BE49-F238E27FC236}">
                <a16:creationId xmlns:a16="http://schemas.microsoft.com/office/drawing/2014/main" id="{8FC26245-B6DB-6BD8-70F7-73423101B4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91656531"/>
      </p:ext>
    </p:extLst>
  </p:cSld>
  <p:clrMapOvr>
    <a:masterClrMapping/>
  </p:clrMapOvr>
  <mc:AlternateContent xmlns:mc="http://schemas.openxmlformats.org/markup-compatibility/2006" xmlns:p14="http://schemas.microsoft.com/office/powerpoint/2010/main">
    <mc:Choice Requires="p14">
      <p:transition spd="slow" p14:dur="2000" advTm="59452"/>
    </mc:Choice>
    <mc:Fallback xmlns="">
      <p:transition spd="slow" advTm="5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53D85-35C1-9182-C92F-297EEDC0C3FB}"/>
              </a:ext>
            </a:extLst>
          </p:cNvPr>
          <p:cNvSpPr>
            <a:spLocks noGrp="1"/>
          </p:cNvSpPr>
          <p:nvPr>
            <p:ph type="title"/>
          </p:nvPr>
        </p:nvSpPr>
        <p:spPr/>
        <p:txBody>
          <a:bodyPr/>
          <a:lstStyle/>
          <a:p>
            <a:r>
              <a:rPr lang="en-AU" dirty="0"/>
              <a:t>Interaction with the CEMEA 2022</a:t>
            </a:r>
          </a:p>
        </p:txBody>
      </p:sp>
      <p:graphicFrame>
        <p:nvGraphicFramePr>
          <p:cNvPr id="4" name="Content Placeholder 3">
            <a:extLst>
              <a:ext uri="{FF2B5EF4-FFF2-40B4-BE49-F238E27FC236}">
                <a16:creationId xmlns:a16="http://schemas.microsoft.com/office/drawing/2014/main" id="{4100D11D-0198-7340-0DE4-5BB9731CEA54}"/>
              </a:ext>
            </a:extLst>
          </p:cNvPr>
          <p:cNvGraphicFramePr>
            <a:graphicFrameLocks noGrp="1"/>
          </p:cNvGraphicFramePr>
          <p:nvPr>
            <p:ph idx="1"/>
            <p:extLst>
              <p:ext uri="{D42A27DB-BD31-4B8C-83A1-F6EECF244321}">
                <p14:modId xmlns:p14="http://schemas.microsoft.com/office/powerpoint/2010/main" val="1017681590"/>
              </p:ext>
            </p:extLst>
          </p:nvPr>
        </p:nvGraphicFramePr>
        <p:xfrm>
          <a:off x="838200" y="1825625"/>
          <a:ext cx="10515600" cy="33172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31976938"/>
                    </a:ext>
                  </a:extLst>
                </a:gridCol>
                <a:gridCol w="5257800">
                  <a:extLst>
                    <a:ext uri="{9D8B030D-6E8A-4147-A177-3AD203B41FA5}">
                      <a16:colId xmlns:a16="http://schemas.microsoft.com/office/drawing/2014/main" val="3224674920"/>
                    </a:ext>
                  </a:extLst>
                </a:gridCol>
              </a:tblGrid>
              <a:tr h="370840">
                <a:tc>
                  <a:txBody>
                    <a:bodyPr/>
                    <a:lstStyle/>
                    <a:p>
                      <a:r>
                        <a:rPr lang="en-AU" dirty="0">
                          <a:solidFill>
                            <a:schemeClr val="bg2"/>
                          </a:solidFill>
                        </a:rPr>
                        <a:t>Contract Example A</a:t>
                      </a:r>
                    </a:p>
                  </a:txBody>
                  <a:tcPr>
                    <a:solidFill>
                      <a:schemeClr val="tx2"/>
                    </a:solidFill>
                  </a:tcPr>
                </a:tc>
                <a:tc>
                  <a:txBody>
                    <a:bodyPr/>
                    <a:lstStyle/>
                    <a:p>
                      <a:r>
                        <a:rPr lang="en-AU" dirty="0">
                          <a:solidFill>
                            <a:schemeClr val="bg2"/>
                          </a:solidFill>
                        </a:rPr>
                        <a:t>Contract Example B</a:t>
                      </a:r>
                    </a:p>
                  </a:txBody>
                  <a:tcPr>
                    <a:solidFill>
                      <a:schemeClr val="tx2"/>
                    </a:solidFill>
                  </a:tcPr>
                </a:tc>
                <a:extLst>
                  <a:ext uri="{0D108BD9-81ED-4DB2-BD59-A6C34878D82A}">
                    <a16:rowId xmlns:a16="http://schemas.microsoft.com/office/drawing/2014/main" val="968776921"/>
                  </a:ext>
                </a:extLst>
              </a:tr>
              <a:tr h="370840">
                <a:tc>
                  <a:txBody>
                    <a:bodyPr/>
                    <a:lstStyle/>
                    <a:p>
                      <a:r>
                        <a:rPr lang="en-AU" dirty="0"/>
                        <a:t>Contract period less than 2 years;</a:t>
                      </a:r>
                    </a:p>
                  </a:txBody>
                  <a:tcPr>
                    <a:solidFill>
                      <a:schemeClr val="tx2"/>
                    </a:solidFill>
                  </a:tcPr>
                </a:tc>
                <a:tc>
                  <a:txBody>
                    <a:bodyPr/>
                    <a:lstStyle/>
                    <a:p>
                      <a:r>
                        <a:rPr lang="en-AU" dirty="0"/>
                        <a:t>Contract for more than 2 years;</a:t>
                      </a:r>
                    </a:p>
                  </a:txBody>
                  <a:tcPr>
                    <a:solidFill>
                      <a:schemeClr val="tx2"/>
                    </a:solidFill>
                  </a:tcPr>
                </a:tc>
                <a:extLst>
                  <a:ext uri="{0D108BD9-81ED-4DB2-BD59-A6C34878D82A}">
                    <a16:rowId xmlns:a16="http://schemas.microsoft.com/office/drawing/2014/main" val="3974668097"/>
                  </a:ext>
                </a:extLst>
              </a:tr>
              <a:tr h="370840">
                <a:tc>
                  <a:txBody>
                    <a:bodyPr/>
                    <a:lstStyle/>
                    <a:p>
                      <a:r>
                        <a:rPr lang="en-AU" dirty="0"/>
                        <a:t>Total period on fixed-term contract &lt; 2 years; and</a:t>
                      </a:r>
                    </a:p>
                  </a:txBody>
                  <a:tcPr>
                    <a:solidFill>
                      <a:schemeClr val="tx2"/>
                    </a:solidFill>
                  </a:tcPr>
                </a:tc>
                <a:tc>
                  <a:txBody>
                    <a:bodyPr/>
                    <a:lstStyle/>
                    <a:p>
                      <a:r>
                        <a:rPr lang="en-AU" dirty="0"/>
                        <a:t>Second renewal (or more); or</a:t>
                      </a:r>
                    </a:p>
                  </a:txBody>
                  <a:tcPr>
                    <a:solidFill>
                      <a:schemeClr val="tx2"/>
                    </a:solidFill>
                  </a:tcPr>
                </a:tc>
                <a:extLst>
                  <a:ext uri="{0D108BD9-81ED-4DB2-BD59-A6C34878D82A}">
                    <a16:rowId xmlns:a16="http://schemas.microsoft.com/office/drawing/2014/main" val="3119132110"/>
                  </a:ext>
                </a:extLst>
              </a:tr>
              <a:tr h="370840">
                <a:tc>
                  <a:txBody>
                    <a:bodyPr/>
                    <a:lstStyle/>
                    <a:p>
                      <a:r>
                        <a:rPr lang="en-AU" dirty="0"/>
                        <a:t>Initial contract or first renewal</a:t>
                      </a:r>
                    </a:p>
                  </a:txBody>
                  <a:tcPr>
                    <a:solidFill>
                      <a:schemeClr val="tx2"/>
                    </a:solidFill>
                  </a:tcPr>
                </a:tc>
                <a:tc>
                  <a:txBody>
                    <a:bodyPr/>
                    <a:lstStyle/>
                    <a:p>
                      <a:r>
                        <a:rPr lang="en-AU" dirty="0"/>
                        <a:t>Total period on fixed-term contract exceeds 2 years</a:t>
                      </a:r>
                    </a:p>
                  </a:txBody>
                  <a:tcPr>
                    <a:solidFill>
                      <a:schemeClr val="tx2"/>
                    </a:solidFill>
                  </a:tcPr>
                </a:tc>
                <a:extLst>
                  <a:ext uri="{0D108BD9-81ED-4DB2-BD59-A6C34878D82A}">
                    <a16:rowId xmlns:a16="http://schemas.microsoft.com/office/drawing/2014/main" val="3987687255"/>
                  </a:ext>
                </a:extLst>
              </a:tr>
              <a:tr h="370840">
                <a:tc>
                  <a:txBody>
                    <a:bodyPr/>
                    <a:lstStyle/>
                    <a:p>
                      <a:endParaRPr lang="en-AU" dirty="0"/>
                    </a:p>
                    <a:p>
                      <a:endParaRPr lang="en-AU" dirty="0"/>
                    </a:p>
                    <a:p>
                      <a:endParaRPr lang="en-AU" dirty="0"/>
                    </a:p>
                    <a:p>
                      <a:endParaRPr lang="en-AU" dirty="0"/>
                    </a:p>
                    <a:p>
                      <a:endParaRPr lang="en-AU" dirty="0"/>
                    </a:p>
                  </a:txBody>
                  <a:tcPr>
                    <a:solidFill>
                      <a:schemeClr val="tx2"/>
                    </a:solidFill>
                  </a:tcPr>
                </a:tc>
                <a:tc>
                  <a:txBody>
                    <a:bodyPr/>
                    <a:lstStyle/>
                    <a:p>
                      <a:endParaRPr lang="en-AU" dirty="0"/>
                    </a:p>
                  </a:txBody>
                  <a:tcPr>
                    <a:solidFill>
                      <a:schemeClr val="tx2"/>
                    </a:solidFill>
                  </a:tcPr>
                </a:tc>
                <a:extLst>
                  <a:ext uri="{0D108BD9-81ED-4DB2-BD59-A6C34878D82A}">
                    <a16:rowId xmlns:a16="http://schemas.microsoft.com/office/drawing/2014/main" val="3901932452"/>
                  </a:ext>
                </a:extLst>
              </a:tr>
              <a:tr h="370840">
                <a:tc>
                  <a:txBody>
                    <a:bodyPr/>
                    <a:lstStyle/>
                    <a:p>
                      <a:pPr algn="ctr"/>
                      <a:r>
                        <a:rPr lang="en-AU" dirty="0"/>
                        <a:t>CEMEA 11.2</a:t>
                      </a:r>
                    </a:p>
                  </a:txBody>
                  <a:tcPr>
                    <a:solidFill>
                      <a:schemeClr val="tx2"/>
                    </a:solidFill>
                  </a:tcPr>
                </a:tc>
                <a:tc>
                  <a:txBody>
                    <a:bodyPr/>
                    <a:lstStyle/>
                    <a:p>
                      <a:r>
                        <a:rPr lang="en-AU" dirty="0"/>
                        <a:t>CEMEA 11.2                                          Fair Work Act</a:t>
                      </a:r>
                    </a:p>
                  </a:txBody>
                  <a:tcPr>
                    <a:solidFill>
                      <a:schemeClr val="tx2"/>
                    </a:solidFill>
                  </a:tcPr>
                </a:tc>
                <a:extLst>
                  <a:ext uri="{0D108BD9-81ED-4DB2-BD59-A6C34878D82A}">
                    <a16:rowId xmlns:a16="http://schemas.microsoft.com/office/drawing/2014/main" val="3845092332"/>
                  </a:ext>
                </a:extLst>
              </a:tr>
            </a:tbl>
          </a:graphicData>
        </a:graphic>
      </p:graphicFrame>
      <p:sp>
        <p:nvSpPr>
          <p:cNvPr id="5" name="Arrow: Down 4">
            <a:extLst>
              <a:ext uri="{FF2B5EF4-FFF2-40B4-BE49-F238E27FC236}">
                <a16:creationId xmlns:a16="http://schemas.microsoft.com/office/drawing/2014/main" id="{CADFF774-0A7D-9510-A2B3-949F82F35FC5}"/>
              </a:ext>
            </a:extLst>
          </p:cNvPr>
          <p:cNvSpPr/>
          <p:nvPr/>
        </p:nvSpPr>
        <p:spPr>
          <a:xfrm>
            <a:off x="3169920" y="3596640"/>
            <a:ext cx="484632" cy="978408"/>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rrow: Down 5">
            <a:extLst>
              <a:ext uri="{FF2B5EF4-FFF2-40B4-BE49-F238E27FC236}">
                <a16:creationId xmlns:a16="http://schemas.microsoft.com/office/drawing/2014/main" id="{78563B28-EDC1-89AC-2B3F-B16A8B7E7B91}"/>
              </a:ext>
            </a:extLst>
          </p:cNvPr>
          <p:cNvSpPr/>
          <p:nvPr/>
        </p:nvSpPr>
        <p:spPr>
          <a:xfrm>
            <a:off x="6543040" y="3659124"/>
            <a:ext cx="484632" cy="978408"/>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Down 6">
            <a:extLst>
              <a:ext uri="{FF2B5EF4-FFF2-40B4-BE49-F238E27FC236}">
                <a16:creationId xmlns:a16="http://schemas.microsoft.com/office/drawing/2014/main" id="{396118F2-C9DE-945B-C307-BD9770013AC0}"/>
              </a:ext>
            </a:extLst>
          </p:cNvPr>
          <p:cNvSpPr/>
          <p:nvPr/>
        </p:nvSpPr>
        <p:spPr>
          <a:xfrm>
            <a:off x="9916160" y="3659124"/>
            <a:ext cx="484632" cy="978408"/>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lus Sign 7">
            <a:extLst>
              <a:ext uri="{FF2B5EF4-FFF2-40B4-BE49-F238E27FC236}">
                <a16:creationId xmlns:a16="http://schemas.microsoft.com/office/drawing/2014/main" id="{4BE01BAF-F144-4C08-8589-2256D9744944}"/>
              </a:ext>
            </a:extLst>
          </p:cNvPr>
          <p:cNvSpPr/>
          <p:nvPr/>
        </p:nvSpPr>
        <p:spPr>
          <a:xfrm>
            <a:off x="8212836" y="4698682"/>
            <a:ext cx="453644" cy="444183"/>
          </a:xfrm>
          <a:prstGeom prst="mathPlus">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98088373"/>
      </p:ext>
    </p:extLst>
  </p:cSld>
  <p:clrMapOvr>
    <a:masterClrMapping/>
  </p:clrMapOvr>
</p:sld>
</file>

<file path=ppt/theme/theme1.xml><?xml version="1.0" encoding="utf-8"?>
<a:theme xmlns:a="http://schemas.openxmlformats.org/drawingml/2006/main" name="Office Theme">
  <a:themeElements>
    <a:clrScheme name="DOBCEL and CEB">
      <a:dk1>
        <a:sysClr val="windowText" lastClr="000000"/>
      </a:dk1>
      <a:lt1>
        <a:sysClr val="window" lastClr="FFFFFF"/>
      </a:lt1>
      <a:dk2>
        <a:srgbClr val="D7D6E9"/>
      </a:dk2>
      <a:lt2>
        <a:srgbClr val="391B76"/>
      </a:lt2>
      <a:accent1>
        <a:srgbClr val="61A4D7"/>
      </a:accent1>
      <a:accent2>
        <a:srgbClr val="124499"/>
      </a:accent2>
      <a:accent3>
        <a:srgbClr val="499958"/>
      </a:accent3>
      <a:accent4>
        <a:srgbClr val="9F2D57"/>
      </a:accent4>
      <a:accent5>
        <a:srgbClr val="C57329"/>
      </a:accent5>
      <a:accent6>
        <a:srgbClr val="E4C23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f72519b-efb3-4f41-bc57-0688e1a16df0" xsi:nil="true"/>
    <lcf76f155ced4ddcb4097134ff3c332f xmlns="2e11fe29-9ac3-4bc3-861c-6c2dc2bbaab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22FE5B19E1C24AAA25A16413F67BC1" ma:contentTypeVersion="17" ma:contentTypeDescription="Create a new document." ma:contentTypeScope="" ma:versionID="e74f77b8f909356213df3a3fc261154e">
  <xsd:schema xmlns:xsd="http://www.w3.org/2001/XMLSchema" xmlns:xs="http://www.w3.org/2001/XMLSchema" xmlns:p="http://schemas.microsoft.com/office/2006/metadata/properties" xmlns:ns2="2e11fe29-9ac3-4bc3-861c-6c2dc2bbaabd" xmlns:ns3="7f72519b-efb3-4f41-bc57-0688e1a16df0" targetNamespace="http://schemas.microsoft.com/office/2006/metadata/properties" ma:root="true" ma:fieldsID="1516a5979e35053c4a20a5a975b7f32c" ns2:_="" ns3:_="">
    <xsd:import namespace="2e11fe29-9ac3-4bc3-861c-6c2dc2bbaabd"/>
    <xsd:import namespace="7f72519b-efb3-4f41-bc57-0688e1a16d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lcf76f155ced4ddcb4097134ff3c332f" minOccurs="0"/>
                <xsd:element ref="ns3:TaxCatchAll"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1fe29-9ac3-4bc3-861c-6c2dc2bbaa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38ba5c3-0131-4b21-b1cd-24f1203d4aa8"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72519b-efb3-4f41-bc57-0688e1a16df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5997746-795b-44ae-bfeb-849c1c1a32b8}" ma:internalName="TaxCatchAll" ma:showField="CatchAllData" ma:web="7f72519b-efb3-4f41-bc57-0688e1a16d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368463-8059-4952-BF85-B68C75858940}">
  <ds:schemaRefs>
    <ds:schemaRef ds:uri="http://schemas.microsoft.com/sharepoint/v3/contenttype/forms"/>
  </ds:schemaRefs>
</ds:datastoreItem>
</file>

<file path=customXml/itemProps2.xml><?xml version="1.0" encoding="utf-8"?>
<ds:datastoreItem xmlns:ds="http://schemas.openxmlformats.org/officeDocument/2006/customXml" ds:itemID="{346A607C-E8DB-47D6-8215-51205C712F39}">
  <ds:schemaRefs>
    <ds:schemaRef ds:uri="http://schemas.microsoft.com/office/2006/metadata/properties"/>
    <ds:schemaRef ds:uri="http://schemas.microsoft.com/office/infopath/2007/PartnerControls"/>
    <ds:schemaRef ds:uri="7f72519b-efb3-4f41-bc57-0688e1a16df0"/>
    <ds:schemaRef ds:uri="2e11fe29-9ac3-4bc3-861c-6c2dc2bbaabd"/>
  </ds:schemaRefs>
</ds:datastoreItem>
</file>

<file path=customXml/itemProps3.xml><?xml version="1.0" encoding="utf-8"?>
<ds:datastoreItem xmlns:ds="http://schemas.openxmlformats.org/officeDocument/2006/customXml" ds:itemID="{8A3E2960-B8CB-43A3-9108-45D58435F1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11fe29-9ac3-4bc3-861c-6c2dc2bbaabd"/>
    <ds:schemaRef ds:uri="7f72519b-efb3-4f41-bc57-0688e1a16d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6219</TotalTime>
  <Words>2573</Words>
  <Application>Microsoft Office PowerPoint</Application>
  <PresentationFormat>Widescreen</PresentationFormat>
  <Paragraphs>233</Paragraphs>
  <Slides>22</Slides>
  <Notes>14</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Inter</vt:lpstr>
      <vt:lpstr>Wingdings</vt:lpstr>
      <vt:lpstr>Office Theme</vt:lpstr>
      <vt:lpstr>Changes to fixed-term employment</vt:lpstr>
      <vt:lpstr>Why are there changes?</vt:lpstr>
      <vt:lpstr>What are the changes?</vt:lpstr>
      <vt:lpstr>What are the changes?</vt:lpstr>
      <vt:lpstr>Examples</vt:lpstr>
      <vt:lpstr>Support for these changes</vt:lpstr>
      <vt:lpstr>Commencement of Changes</vt:lpstr>
      <vt:lpstr> Interaction with the CEMEA</vt:lpstr>
      <vt:lpstr>Interaction with the CEMEA 2022</vt:lpstr>
      <vt:lpstr>Interaction with CEMEA – 3-years</vt:lpstr>
      <vt:lpstr>Exceptions</vt:lpstr>
      <vt:lpstr>Exception 1</vt:lpstr>
      <vt:lpstr>Returning from parental leave part-time</vt:lpstr>
      <vt:lpstr>Exception 2: Funding </vt:lpstr>
      <vt:lpstr>Consequences of non-compliance</vt:lpstr>
      <vt:lpstr>Positions of Leadership (POL)</vt:lpstr>
      <vt:lpstr>Letters of variation</vt:lpstr>
      <vt:lpstr>Concurrent roles</vt:lpstr>
      <vt:lpstr>Fixed Term Contract Information Sheet</vt:lpstr>
      <vt:lpstr>Anti-avoidance provisions</vt:lpstr>
      <vt:lpstr>Resources to support schools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Newman</dc:creator>
  <cp:lastModifiedBy>Amber Innes</cp:lastModifiedBy>
  <cp:revision>5</cp:revision>
  <dcterms:created xsi:type="dcterms:W3CDTF">2020-06-26T05:25:18Z</dcterms:created>
  <dcterms:modified xsi:type="dcterms:W3CDTF">2023-11-22T22:54:14Z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0x0101008222FE5B19E1C24AAA25A16413F67BC1</vt:lpwstr>
  </property>
  <property fmtid="{D5CDD505-2E9C-101B-9397-08002B2CF9AE}" pid="3" name="MediaServiceImageTags">
    <vt:lpwstr/>
  </property>
</Properties>
</file>