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7" r:id="rId16"/>
    <p:sldId id="257" r:id="rId17"/>
    <p:sldId id="271" r:id="rId18"/>
    <p:sldId id="272" r:id="rId19"/>
    <p:sldId id="273" r:id="rId20"/>
    <p:sldId id="274" r:id="rId21"/>
    <p:sldId id="275" r:id="rId22"/>
    <p:sldId id="278" r:id="rId23"/>
    <p:sldId id="279" r:id="rId24"/>
    <p:sldId id="282" r:id="rId25"/>
    <p:sldId id="284" r:id="rId26"/>
    <p:sldId id="285" r:id="rId27"/>
    <p:sldId id="286" r:id="rId28"/>
    <p:sldId id="287" r:id="rId29"/>
    <p:sldId id="27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1B76"/>
    <a:srgbClr val="61A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0B6F16-4A53-B1CC-498D-B4F0F9413B22}" v="108" dt="2024-03-18T03:38:07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322710-2964-4CFB-9AA3-FFF361BBB13F}" type="doc">
      <dgm:prSet loTypeId="urn:microsoft.com/office/officeart/2017/3/layout/DropPinTimeline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85503E-D20F-4208-A1AE-81BC7429B545}">
      <dgm:prSet/>
      <dgm:spPr/>
      <dgm:t>
        <a:bodyPr/>
        <a:lstStyle/>
        <a:p>
          <a:pPr>
            <a:defRPr b="1"/>
          </a:pPr>
          <a:r>
            <a:rPr lang="en-US"/>
            <a:t>weekend</a:t>
          </a:r>
        </a:p>
      </dgm:t>
    </dgm:pt>
    <dgm:pt modelId="{C18F30E5-2D2D-4E79-B148-EE3AA8532597}" type="parTrans" cxnId="{01FAA0D1-7FE1-4FBB-BCA2-19FFCF5247D3}">
      <dgm:prSet/>
      <dgm:spPr/>
      <dgm:t>
        <a:bodyPr/>
        <a:lstStyle/>
        <a:p>
          <a:endParaRPr lang="en-US"/>
        </a:p>
      </dgm:t>
    </dgm:pt>
    <dgm:pt modelId="{111D3E8B-7A59-4010-A885-532171EADD1B}" type="sibTrans" cxnId="{01FAA0D1-7FE1-4FBB-BCA2-19FFCF5247D3}">
      <dgm:prSet/>
      <dgm:spPr/>
      <dgm:t>
        <a:bodyPr/>
        <a:lstStyle/>
        <a:p>
          <a:endParaRPr lang="en-US"/>
        </a:p>
      </dgm:t>
    </dgm:pt>
    <dgm:pt modelId="{C3459177-FD67-440C-8B80-C02695BFFB95}">
      <dgm:prSet/>
      <dgm:spPr/>
      <dgm:t>
        <a:bodyPr/>
        <a:lstStyle/>
        <a:p>
          <a:r>
            <a:rPr lang="en-US"/>
            <a:t>Bishop Paul is visiting each parish on a weekend over the course of the year</a:t>
          </a:r>
        </a:p>
      </dgm:t>
    </dgm:pt>
    <dgm:pt modelId="{D1088699-4B5E-449E-9B15-C26F061D3DE1}" type="parTrans" cxnId="{D13395DE-89BA-4067-B895-924882615FC9}">
      <dgm:prSet/>
      <dgm:spPr/>
      <dgm:t>
        <a:bodyPr/>
        <a:lstStyle/>
        <a:p>
          <a:endParaRPr lang="en-US"/>
        </a:p>
      </dgm:t>
    </dgm:pt>
    <dgm:pt modelId="{4130071D-6C7C-442A-9A23-A20C2895C777}" type="sibTrans" cxnId="{D13395DE-89BA-4067-B895-924882615FC9}">
      <dgm:prSet/>
      <dgm:spPr/>
      <dgm:t>
        <a:bodyPr/>
        <a:lstStyle/>
        <a:p>
          <a:endParaRPr lang="en-US"/>
        </a:p>
      </dgm:t>
    </dgm:pt>
    <dgm:pt modelId="{8FDAFBEC-6342-4038-9665-10E555EE94BA}">
      <dgm:prSet/>
      <dgm:spPr/>
      <dgm:t>
        <a:bodyPr/>
        <a:lstStyle/>
        <a:p>
          <a:pPr>
            <a:defRPr b="1"/>
          </a:pPr>
          <a:r>
            <a:rPr lang="en-US"/>
            <a:t>Monday morning</a:t>
          </a:r>
        </a:p>
      </dgm:t>
    </dgm:pt>
    <dgm:pt modelId="{A4575429-3B57-464C-AAD8-7582BF019E4F}" type="parTrans" cxnId="{E2546C09-9880-4237-A2F1-5379F2BB1CA8}">
      <dgm:prSet/>
      <dgm:spPr/>
      <dgm:t>
        <a:bodyPr/>
        <a:lstStyle/>
        <a:p>
          <a:endParaRPr lang="en-US"/>
        </a:p>
      </dgm:t>
    </dgm:pt>
    <dgm:pt modelId="{A55C4B8F-6183-4C46-97F7-1290C910E986}" type="sibTrans" cxnId="{E2546C09-9880-4237-A2F1-5379F2BB1CA8}">
      <dgm:prSet/>
      <dgm:spPr/>
      <dgm:t>
        <a:bodyPr/>
        <a:lstStyle/>
        <a:p>
          <a:endParaRPr lang="en-US"/>
        </a:p>
      </dgm:t>
    </dgm:pt>
    <dgm:pt modelId="{0995D385-DD7E-4A86-AED5-831FCC80AD57}">
      <dgm:prSet/>
      <dgm:spPr/>
      <dgm:t>
        <a:bodyPr/>
        <a:lstStyle/>
        <a:p>
          <a:r>
            <a:rPr lang="en-US"/>
            <a:t>Bishop Paul is happy to be invited to visit the local school(s) on the Monday morning of his weekend visits.</a:t>
          </a:r>
        </a:p>
      </dgm:t>
    </dgm:pt>
    <dgm:pt modelId="{1B902DEB-AEDB-4E63-844B-BCFF11DB84CC}" type="parTrans" cxnId="{5E15703D-0523-4668-9C25-5994153C11BF}">
      <dgm:prSet/>
      <dgm:spPr/>
      <dgm:t>
        <a:bodyPr/>
        <a:lstStyle/>
        <a:p>
          <a:endParaRPr lang="en-US"/>
        </a:p>
      </dgm:t>
    </dgm:pt>
    <dgm:pt modelId="{4189038C-5950-4B26-B657-4E537DAF3A2B}" type="sibTrans" cxnId="{5E15703D-0523-4668-9C25-5994153C11BF}">
      <dgm:prSet/>
      <dgm:spPr/>
      <dgm:t>
        <a:bodyPr/>
        <a:lstStyle/>
        <a:p>
          <a:endParaRPr lang="en-US"/>
        </a:p>
      </dgm:t>
    </dgm:pt>
    <dgm:pt modelId="{DFE99279-3886-3145-8F4C-5E60A8F5A4D3}" type="pres">
      <dgm:prSet presAssocID="{27322710-2964-4CFB-9AA3-FFF361BBB13F}" presName="root" presStyleCnt="0">
        <dgm:presLayoutVars>
          <dgm:chMax/>
          <dgm:chPref/>
          <dgm:animLvl val="lvl"/>
        </dgm:presLayoutVars>
      </dgm:prSet>
      <dgm:spPr/>
    </dgm:pt>
    <dgm:pt modelId="{2FB7F312-FF6A-EF4B-8270-208A87E7618A}" type="pres">
      <dgm:prSet presAssocID="{27322710-2964-4CFB-9AA3-FFF361BBB13F}" presName="divider" presStyleLbl="fgAcc1" presStyleIdx="0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A7BAC710-8125-3A4C-955B-B3FD4459ECDB}" type="pres">
      <dgm:prSet presAssocID="{27322710-2964-4CFB-9AA3-FFF361BBB13F}" presName="nodes" presStyleCnt="0">
        <dgm:presLayoutVars>
          <dgm:chMax/>
          <dgm:chPref/>
          <dgm:animLvl val="lvl"/>
        </dgm:presLayoutVars>
      </dgm:prSet>
      <dgm:spPr/>
    </dgm:pt>
    <dgm:pt modelId="{92770337-2549-A045-A08B-BCB503B848EF}" type="pres">
      <dgm:prSet presAssocID="{9385503E-D20F-4208-A1AE-81BC7429B545}" presName="composite1" presStyleCnt="0"/>
      <dgm:spPr/>
    </dgm:pt>
    <dgm:pt modelId="{6FAD6B37-4277-494B-9E98-5186D495352F}" type="pres">
      <dgm:prSet presAssocID="{9385503E-D20F-4208-A1AE-81BC7429B545}" presName="ConnectorPoint1" presStyleLbl="lnNode1" presStyleIdx="0" presStyleCnt="2"/>
      <dgm:spPr/>
    </dgm:pt>
    <dgm:pt modelId="{67563487-7E5E-0847-B283-BA154D3BD348}" type="pres">
      <dgm:prSet presAssocID="{9385503E-D20F-4208-A1AE-81BC7429B545}" presName="DropPinPlaceHolder1" presStyleCnt="0"/>
      <dgm:spPr/>
    </dgm:pt>
    <dgm:pt modelId="{5EEFDCB3-644B-F842-8466-35F6A78E4DCD}" type="pres">
      <dgm:prSet presAssocID="{9385503E-D20F-4208-A1AE-81BC7429B545}" presName="DropPin1" presStyleLbl="alignNode1" presStyleIdx="0" presStyleCnt="2"/>
      <dgm:spPr/>
    </dgm:pt>
    <dgm:pt modelId="{628A19E6-FE28-7E47-9CBE-DCBBA8D73E6F}" type="pres">
      <dgm:prSet presAssocID="{9385503E-D20F-4208-A1AE-81BC7429B545}" presName="Ellipse1" presStyleLbl="fgAcc1" presStyleIdx="1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54FA44A5-A5F4-804C-BD81-C5082874F29C}" type="pres">
      <dgm:prSet presAssocID="{9385503E-D20F-4208-A1AE-81BC7429B545}" presName="L2TextContainer1" presStyleLbl="revTx" presStyleIdx="0" presStyleCnt="4">
        <dgm:presLayoutVars>
          <dgm:bulletEnabled val="1"/>
        </dgm:presLayoutVars>
      </dgm:prSet>
      <dgm:spPr/>
    </dgm:pt>
    <dgm:pt modelId="{6435B6C8-F66E-8143-A18D-CBA2A6FB4A20}" type="pres">
      <dgm:prSet presAssocID="{9385503E-D20F-4208-A1AE-81BC7429B545}" presName="L1TextContainer1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2BC361C2-E233-F44D-B8B7-F96A606586FF}" type="pres">
      <dgm:prSet presAssocID="{9385503E-D20F-4208-A1AE-81BC7429B545}" presName="ConnectLine1" presStyleLbl="sibTrans1D1" presStyleIdx="0" presStyleCnt="2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97AE81E-73CF-5741-BF7F-D7CAE9A7D4C4}" type="pres">
      <dgm:prSet presAssocID="{9385503E-D20F-4208-A1AE-81BC7429B545}" presName="EmptyPlaceHolder1" presStyleCnt="0"/>
      <dgm:spPr/>
    </dgm:pt>
    <dgm:pt modelId="{07AFE932-669D-B941-86D6-325FE7D1EAAA}" type="pres">
      <dgm:prSet presAssocID="{111D3E8B-7A59-4010-A885-532171EADD1B}" presName="spaceBetweenRectangles1" presStyleCnt="0"/>
      <dgm:spPr/>
    </dgm:pt>
    <dgm:pt modelId="{6CF2F85B-9598-7846-9AF1-C2A52CB95960}" type="pres">
      <dgm:prSet presAssocID="{8FDAFBEC-6342-4038-9665-10E555EE94BA}" presName="composite1" presStyleCnt="0"/>
      <dgm:spPr/>
    </dgm:pt>
    <dgm:pt modelId="{5BAA2647-9B39-274D-97F1-A999346AA1DE}" type="pres">
      <dgm:prSet presAssocID="{8FDAFBEC-6342-4038-9665-10E555EE94BA}" presName="ConnectorPoint1" presStyleLbl="lnNode1" presStyleIdx="1" presStyleCnt="2"/>
      <dgm:spPr/>
    </dgm:pt>
    <dgm:pt modelId="{3B9D2E7F-8F48-3F44-870D-231C7FE57E7C}" type="pres">
      <dgm:prSet presAssocID="{8FDAFBEC-6342-4038-9665-10E555EE94BA}" presName="DropPinPlaceHolder1" presStyleCnt="0"/>
      <dgm:spPr/>
    </dgm:pt>
    <dgm:pt modelId="{D08CDF00-D2EF-9F4B-B32C-2BD079EFEDE0}" type="pres">
      <dgm:prSet presAssocID="{8FDAFBEC-6342-4038-9665-10E555EE94BA}" presName="DropPin1" presStyleLbl="alignNode1" presStyleIdx="1" presStyleCnt="2"/>
      <dgm:spPr/>
    </dgm:pt>
    <dgm:pt modelId="{6362D3DC-9056-0846-A960-4E52165A5834}" type="pres">
      <dgm:prSet presAssocID="{8FDAFBEC-6342-4038-9665-10E555EE94BA}" presName="Ellipse1" presStyleLbl="fgAcc1" presStyleIdx="2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6BD22ABC-2A3F-4641-AB72-8447D482B173}" type="pres">
      <dgm:prSet presAssocID="{8FDAFBEC-6342-4038-9665-10E555EE94BA}" presName="L2TextContainer1" presStyleLbl="revTx" presStyleIdx="2" presStyleCnt="4">
        <dgm:presLayoutVars>
          <dgm:bulletEnabled val="1"/>
        </dgm:presLayoutVars>
      </dgm:prSet>
      <dgm:spPr/>
    </dgm:pt>
    <dgm:pt modelId="{39B4F94A-AE2A-2040-AC08-B11E3FC56207}" type="pres">
      <dgm:prSet presAssocID="{8FDAFBEC-6342-4038-9665-10E555EE94BA}" presName="L1TextContainer1" presStyleLbl="revTx" presStyleIdx="3" presStyleCnt="4">
        <dgm:presLayoutVars>
          <dgm:chMax val="1"/>
          <dgm:chPref val="1"/>
          <dgm:bulletEnabled val="1"/>
        </dgm:presLayoutVars>
      </dgm:prSet>
      <dgm:spPr/>
    </dgm:pt>
    <dgm:pt modelId="{219D08FD-0A7C-9544-A8DA-7E23795A8AD5}" type="pres">
      <dgm:prSet presAssocID="{8FDAFBEC-6342-4038-9665-10E555EE94BA}" presName="ConnectLine1" presStyleLbl="sibTrans1D1" presStyleIdx="1" presStyleCnt="2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ECADF52-54C1-D345-84D5-62BF520906AF}" type="pres">
      <dgm:prSet presAssocID="{8FDAFBEC-6342-4038-9665-10E555EE94BA}" presName="EmptyPlaceHolder1" presStyleCnt="0"/>
      <dgm:spPr/>
    </dgm:pt>
  </dgm:ptLst>
  <dgm:cxnLst>
    <dgm:cxn modelId="{A433AB02-54C4-5748-AEE6-6B692B22146C}" type="presOf" srcId="{0995D385-DD7E-4A86-AED5-831FCC80AD57}" destId="{6BD22ABC-2A3F-4641-AB72-8447D482B173}" srcOrd="0" destOrd="0" presId="urn:microsoft.com/office/officeart/2017/3/layout/DropPinTimeline"/>
    <dgm:cxn modelId="{E2546C09-9880-4237-A2F1-5379F2BB1CA8}" srcId="{27322710-2964-4CFB-9AA3-FFF361BBB13F}" destId="{8FDAFBEC-6342-4038-9665-10E555EE94BA}" srcOrd="1" destOrd="0" parTransId="{A4575429-3B57-464C-AAD8-7582BF019E4F}" sibTransId="{A55C4B8F-6183-4C46-97F7-1290C910E986}"/>
    <dgm:cxn modelId="{FDDC0D0B-FD86-1745-BF8E-49507DF06B95}" type="presOf" srcId="{27322710-2964-4CFB-9AA3-FFF361BBB13F}" destId="{DFE99279-3886-3145-8F4C-5E60A8F5A4D3}" srcOrd="0" destOrd="0" presId="urn:microsoft.com/office/officeart/2017/3/layout/DropPinTimeline"/>
    <dgm:cxn modelId="{D45CD41B-1969-A349-831D-D81D28D8C362}" type="presOf" srcId="{8FDAFBEC-6342-4038-9665-10E555EE94BA}" destId="{39B4F94A-AE2A-2040-AC08-B11E3FC56207}" srcOrd="0" destOrd="0" presId="urn:microsoft.com/office/officeart/2017/3/layout/DropPinTimeline"/>
    <dgm:cxn modelId="{5E15703D-0523-4668-9C25-5994153C11BF}" srcId="{8FDAFBEC-6342-4038-9665-10E555EE94BA}" destId="{0995D385-DD7E-4A86-AED5-831FCC80AD57}" srcOrd="0" destOrd="0" parTransId="{1B902DEB-AEDB-4E63-844B-BCFF11DB84CC}" sibTransId="{4189038C-5950-4B26-B657-4E537DAF3A2B}"/>
    <dgm:cxn modelId="{4F2A83CC-67AD-AD4C-82FE-BBBF00E196C2}" type="presOf" srcId="{C3459177-FD67-440C-8B80-C02695BFFB95}" destId="{54FA44A5-A5F4-804C-BD81-C5082874F29C}" srcOrd="0" destOrd="0" presId="urn:microsoft.com/office/officeart/2017/3/layout/DropPinTimeline"/>
    <dgm:cxn modelId="{01FAA0D1-7FE1-4FBB-BCA2-19FFCF5247D3}" srcId="{27322710-2964-4CFB-9AA3-FFF361BBB13F}" destId="{9385503E-D20F-4208-A1AE-81BC7429B545}" srcOrd="0" destOrd="0" parTransId="{C18F30E5-2D2D-4E79-B148-EE3AA8532597}" sibTransId="{111D3E8B-7A59-4010-A885-532171EADD1B}"/>
    <dgm:cxn modelId="{D13395DE-89BA-4067-B895-924882615FC9}" srcId="{9385503E-D20F-4208-A1AE-81BC7429B545}" destId="{C3459177-FD67-440C-8B80-C02695BFFB95}" srcOrd="0" destOrd="0" parTransId="{D1088699-4B5E-449E-9B15-C26F061D3DE1}" sibTransId="{4130071D-6C7C-442A-9A23-A20C2895C777}"/>
    <dgm:cxn modelId="{D2D2C2E5-66FC-9440-9710-34D5A29F130E}" type="presOf" srcId="{9385503E-D20F-4208-A1AE-81BC7429B545}" destId="{6435B6C8-F66E-8143-A18D-CBA2A6FB4A20}" srcOrd="0" destOrd="0" presId="urn:microsoft.com/office/officeart/2017/3/layout/DropPinTimeline"/>
    <dgm:cxn modelId="{7761BAEA-DBB1-7C49-B966-1A99D2A2909B}" type="presParOf" srcId="{DFE99279-3886-3145-8F4C-5E60A8F5A4D3}" destId="{2FB7F312-FF6A-EF4B-8270-208A87E7618A}" srcOrd="0" destOrd="0" presId="urn:microsoft.com/office/officeart/2017/3/layout/DropPinTimeline"/>
    <dgm:cxn modelId="{25D0F34D-8DC3-D343-96D1-C206A4DC0694}" type="presParOf" srcId="{DFE99279-3886-3145-8F4C-5E60A8F5A4D3}" destId="{A7BAC710-8125-3A4C-955B-B3FD4459ECDB}" srcOrd="1" destOrd="0" presId="urn:microsoft.com/office/officeart/2017/3/layout/DropPinTimeline"/>
    <dgm:cxn modelId="{649042F6-C291-3A4A-89DD-27953856A34E}" type="presParOf" srcId="{A7BAC710-8125-3A4C-955B-B3FD4459ECDB}" destId="{92770337-2549-A045-A08B-BCB503B848EF}" srcOrd="0" destOrd="0" presId="urn:microsoft.com/office/officeart/2017/3/layout/DropPinTimeline"/>
    <dgm:cxn modelId="{D4CD51A3-0DDB-4543-9A1C-FF2FD65585D8}" type="presParOf" srcId="{92770337-2549-A045-A08B-BCB503B848EF}" destId="{6FAD6B37-4277-494B-9E98-5186D495352F}" srcOrd="0" destOrd="0" presId="urn:microsoft.com/office/officeart/2017/3/layout/DropPinTimeline"/>
    <dgm:cxn modelId="{D12EC67A-4F95-F44A-8759-FAAC37832B04}" type="presParOf" srcId="{92770337-2549-A045-A08B-BCB503B848EF}" destId="{67563487-7E5E-0847-B283-BA154D3BD348}" srcOrd="1" destOrd="0" presId="urn:microsoft.com/office/officeart/2017/3/layout/DropPinTimeline"/>
    <dgm:cxn modelId="{41FBC8A1-D42F-6949-82D3-58DB63AF0E8C}" type="presParOf" srcId="{67563487-7E5E-0847-B283-BA154D3BD348}" destId="{5EEFDCB3-644B-F842-8466-35F6A78E4DCD}" srcOrd="0" destOrd="0" presId="urn:microsoft.com/office/officeart/2017/3/layout/DropPinTimeline"/>
    <dgm:cxn modelId="{60CABE98-3C8F-3449-8765-A0972C667FB0}" type="presParOf" srcId="{67563487-7E5E-0847-B283-BA154D3BD348}" destId="{628A19E6-FE28-7E47-9CBE-DCBBA8D73E6F}" srcOrd="1" destOrd="0" presId="urn:microsoft.com/office/officeart/2017/3/layout/DropPinTimeline"/>
    <dgm:cxn modelId="{A1F2BE82-0262-1748-BCB7-9EC1194D0B42}" type="presParOf" srcId="{92770337-2549-A045-A08B-BCB503B848EF}" destId="{54FA44A5-A5F4-804C-BD81-C5082874F29C}" srcOrd="2" destOrd="0" presId="urn:microsoft.com/office/officeart/2017/3/layout/DropPinTimeline"/>
    <dgm:cxn modelId="{89E2A915-FF42-E346-AD49-4BEFBE0466D6}" type="presParOf" srcId="{92770337-2549-A045-A08B-BCB503B848EF}" destId="{6435B6C8-F66E-8143-A18D-CBA2A6FB4A20}" srcOrd="3" destOrd="0" presId="urn:microsoft.com/office/officeart/2017/3/layout/DropPinTimeline"/>
    <dgm:cxn modelId="{B2715EF8-4C66-2C47-8B8D-937C01481940}" type="presParOf" srcId="{92770337-2549-A045-A08B-BCB503B848EF}" destId="{2BC361C2-E233-F44D-B8B7-F96A606586FF}" srcOrd="4" destOrd="0" presId="urn:microsoft.com/office/officeart/2017/3/layout/DropPinTimeline"/>
    <dgm:cxn modelId="{3369B633-EC33-1E4C-BEFB-ACB9ADB553D3}" type="presParOf" srcId="{92770337-2549-A045-A08B-BCB503B848EF}" destId="{A97AE81E-73CF-5741-BF7F-D7CAE9A7D4C4}" srcOrd="5" destOrd="0" presId="urn:microsoft.com/office/officeart/2017/3/layout/DropPinTimeline"/>
    <dgm:cxn modelId="{9EDCC033-0C65-7A42-B56A-9B11B40810AC}" type="presParOf" srcId="{A7BAC710-8125-3A4C-955B-B3FD4459ECDB}" destId="{07AFE932-669D-B941-86D6-325FE7D1EAAA}" srcOrd="1" destOrd="0" presId="urn:microsoft.com/office/officeart/2017/3/layout/DropPinTimeline"/>
    <dgm:cxn modelId="{D6C6558E-05B7-AE47-A75E-09D2D04ED910}" type="presParOf" srcId="{A7BAC710-8125-3A4C-955B-B3FD4459ECDB}" destId="{6CF2F85B-9598-7846-9AF1-C2A52CB95960}" srcOrd="2" destOrd="0" presId="urn:microsoft.com/office/officeart/2017/3/layout/DropPinTimeline"/>
    <dgm:cxn modelId="{BA334399-06E9-9F4B-839A-1080B30E5BDD}" type="presParOf" srcId="{6CF2F85B-9598-7846-9AF1-C2A52CB95960}" destId="{5BAA2647-9B39-274D-97F1-A999346AA1DE}" srcOrd="0" destOrd="0" presId="urn:microsoft.com/office/officeart/2017/3/layout/DropPinTimeline"/>
    <dgm:cxn modelId="{C5445D79-DE8B-114D-9440-DA448493382A}" type="presParOf" srcId="{6CF2F85B-9598-7846-9AF1-C2A52CB95960}" destId="{3B9D2E7F-8F48-3F44-870D-231C7FE57E7C}" srcOrd="1" destOrd="0" presId="urn:microsoft.com/office/officeart/2017/3/layout/DropPinTimeline"/>
    <dgm:cxn modelId="{B04BD090-4799-E949-A946-F7D8CF9EAE23}" type="presParOf" srcId="{3B9D2E7F-8F48-3F44-870D-231C7FE57E7C}" destId="{D08CDF00-D2EF-9F4B-B32C-2BD079EFEDE0}" srcOrd="0" destOrd="0" presId="urn:microsoft.com/office/officeart/2017/3/layout/DropPinTimeline"/>
    <dgm:cxn modelId="{8669E19E-9EEB-BD4B-A08D-B7F2252BE2AE}" type="presParOf" srcId="{3B9D2E7F-8F48-3F44-870D-231C7FE57E7C}" destId="{6362D3DC-9056-0846-A960-4E52165A5834}" srcOrd="1" destOrd="0" presId="urn:microsoft.com/office/officeart/2017/3/layout/DropPinTimeline"/>
    <dgm:cxn modelId="{EEAAD595-0463-3545-89F0-6953E649F7A3}" type="presParOf" srcId="{6CF2F85B-9598-7846-9AF1-C2A52CB95960}" destId="{6BD22ABC-2A3F-4641-AB72-8447D482B173}" srcOrd="2" destOrd="0" presId="urn:microsoft.com/office/officeart/2017/3/layout/DropPinTimeline"/>
    <dgm:cxn modelId="{C6340802-F344-F141-AC7D-82D040EC4E91}" type="presParOf" srcId="{6CF2F85B-9598-7846-9AF1-C2A52CB95960}" destId="{39B4F94A-AE2A-2040-AC08-B11E3FC56207}" srcOrd="3" destOrd="0" presId="urn:microsoft.com/office/officeart/2017/3/layout/DropPinTimeline"/>
    <dgm:cxn modelId="{4B2555A2-9CF3-6640-BCA5-2ADFA8D3D357}" type="presParOf" srcId="{6CF2F85B-9598-7846-9AF1-C2A52CB95960}" destId="{219D08FD-0A7C-9544-A8DA-7E23795A8AD5}" srcOrd="4" destOrd="0" presId="urn:microsoft.com/office/officeart/2017/3/layout/DropPinTimeline"/>
    <dgm:cxn modelId="{9AEE5D62-B636-F946-88AA-171685D2A592}" type="presParOf" srcId="{6CF2F85B-9598-7846-9AF1-C2A52CB95960}" destId="{0ECADF52-54C1-D345-84D5-62BF520906AF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7F312-FF6A-EF4B-8270-208A87E7618A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FDCB3-644B-F842-8466-35F6A78E4DCD}">
      <dsp:nvSpPr>
        <dsp:cNvPr id="0" name=""/>
        <dsp:cNvSpPr/>
      </dsp:nvSpPr>
      <dsp:spPr>
        <a:xfrm rot="8100000">
          <a:off x="67999" y="501406"/>
          <a:ext cx="319993" cy="31999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28A19E6-FE28-7E47-9CBE-DCBBA8D73E6F}">
      <dsp:nvSpPr>
        <dsp:cNvPr id="0" name=""/>
        <dsp:cNvSpPr/>
      </dsp:nvSpPr>
      <dsp:spPr>
        <a:xfrm>
          <a:off x="103547" y="536955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A44A5-A5F4-804C-BD81-C5082874F29C}">
      <dsp:nvSpPr>
        <dsp:cNvPr id="0" name=""/>
        <dsp:cNvSpPr/>
      </dsp:nvSpPr>
      <dsp:spPr>
        <a:xfrm>
          <a:off x="454265" y="887672"/>
          <a:ext cx="3824971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Bishop Paul is visiting each parish on a weekend over the course of the year</a:t>
          </a:r>
        </a:p>
      </dsp:txBody>
      <dsp:txXfrm>
        <a:off x="454265" y="887672"/>
        <a:ext cx="3824971" cy="1287996"/>
      </dsp:txXfrm>
    </dsp:sp>
    <dsp:sp modelId="{6435B6C8-F66E-8143-A18D-CBA2A6FB4A20}">
      <dsp:nvSpPr>
        <dsp:cNvPr id="0" name=""/>
        <dsp:cNvSpPr/>
      </dsp:nvSpPr>
      <dsp:spPr>
        <a:xfrm>
          <a:off x="454265" y="435133"/>
          <a:ext cx="3824971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weekend</a:t>
          </a:r>
        </a:p>
      </dsp:txBody>
      <dsp:txXfrm>
        <a:off x="454265" y="435133"/>
        <a:ext cx="3824971" cy="452539"/>
      </dsp:txXfrm>
    </dsp:sp>
    <dsp:sp modelId="{2BC361C2-E233-F44D-B8B7-F96A606586FF}">
      <dsp:nvSpPr>
        <dsp:cNvPr id="0" name=""/>
        <dsp:cNvSpPr/>
      </dsp:nvSpPr>
      <dsp:spPr>
        <a:xfrm>
          <a:off x="227996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D6B37-4277-494B-9E98-5186D495352F}">
      <dsp:nvSpPr>
        <dsp:cNvPr id="0" name=""/>
        <dsp:cNvSpPr/>
      </dsp:nvSpPr>
      <dsp:spPr>
        <a:xfrm>
          <a:off x="186394" y="2134940"/>
          <a:ext cx="81457" cy="814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8CDF00-D2EF-9F4B-B32C-2BD079EFEDE0}">
      <dsp:nvSpPr>
        <dsp:cNvPr id="0" name=""/>
        <dsp:cNvSpPr/>
      </dsp:nvSpPr>
      <dsp:spPr>
        <a:xfrm rot="18900000">
          <a:off x="5971747" y="3529937"/>
          <a:ext cx="319993" cy="31999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362D3DC-9056-0846-A960-4E52165A5834}">
      <dsp:nvSpPr>
        <dsp:cNvPr id="0" name=""/>
        <dsp:cNvSpPr/>
      </dsp:nvSpPr>
      <dsp:spPr>
        <a:xfrm>
          <a:off x="6007296" y="3565486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D22ABC-2A3F-4641-AB72-8447D482B173}">
      <dsp:nvSpPr>
        <dsp:cNvPr id="0" name=""/>
        <dsp:cNvSpPr/>
      </dsp:nvSpPr>
      <dsp:spPr>
        <a:xfrm>
          <a:off x="6358013" y="2175669"/>
          <a:ext cx="3824971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9525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Bishop Paul is happy to be invited to visit the local school(s) on the Monday morning of his weekend visits.</a:t>
          </a:r>
        </a:p>
      </dsp:txBody>
      <dsp:txXfrm>
        <a:off x="6358013" y="2175669"/>
        <a:ext cx="3824971" cy="1287996"/>
      </dsp:txXfrm>
    </dsp:sp>
    <dsp:sp modelId="{39B4F94A-AE2A-2040-AC08-B11E3FC56207}">
      <dsp:nvSpPr>
        <dsp:cNvPr id="0" name=""/>
        <dsp:cNvSpPr/>
      </dsp:nvSpPr>
      <dsp:spPr>
        <a:xfrm>
          <a:off x="6358013" y="3463665"/>
          <a:ext cx="3824971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Monday morning</a:t>
          </a:r>
        </a:p>
      </dsp:txBody>
      <dsp:txXfrm>
        <a:off x="6358013" y="3463665"/>
        <a:ext cx="3824971" cy="452539"/>
      </dsp:txXfrm>
    </dsp:sp>
    <dsp:sp modelId="{219D08FD-0A7C-9544-A8DA-7E23795A8AD5}">
      <dsp:nvSpPr>
        <dsp:cNvPr id="0" name=""/>
        <dsp:cNvSpPr/>
      </dsp:nvSpPr>
      <dsp:spPr>
        <a:xfrm>
          <a:off x="6131744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AA2647-9B39-274D-97F1-A999346AA1DE}">
      <dsp:nvSpPr>
        <dsp:cNvPr id="0" name=""/>
        <dsp:cNvSpPr/>
      </dsp:nvSpPr>
      <dsp:spPr>
        <a:xfrm>
          <a:off x="6090142" y="2134940"/>
          <a:ext cx="81457" cy="814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05B19-5D1B-E941-A9C4-AEE3E197D824}" type="datetimeFigureOut">
              <a:rPr lang="en-AU" smtClean="0"/>
              <a:t>17/03/2024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BD4D3-F086-1949-BF01-01F66DF63D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027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BD4D3-F086-1949-BF01-01F66DF63D41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7189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BD4D3-F086-1949-BF01-01F66DF63D41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6947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BD4D3-F086-1949-BF01-01F66DF63D41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1108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806A6-DC45-4B13-B700-969B034A49DC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3172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806A6-DC45-4B13-B700-969B034A49DC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1854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806A6-DC45-4B13-B700-969B034A49DC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0465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806A6-DC45-4B13-B700-969B034A49DC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8188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806A6-DC45-4B13-B700-969B034A49DC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5964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806A6-DC45-4B13-B700-969B034A49DC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5981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806A6-DC45-4B13-B700-969B034A49DC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9771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806A6-DC45-4B13-B700-969B034A49DC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6530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BD4D3-F086-1949-BF01-01F66DF63D4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5649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806A6-DC45-4B13-B700-969B034A49DC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4417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806A6-DC45-4B13-B700-969B034A49DC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26055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806A6-DC45-4B13-B700-969B034A49DC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5560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806A6-DC45-4B13-B700-969B034A49DC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99716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BD4D3-F086-1949-BF01-01F66DF63D41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6841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BD4D3-F086-1949-BF01-01F66DF63D4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2957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BD4D3-F086-1949-BF01-01F66DF63D4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448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BD4D3-F086-1949-BF01-01F66DF63D4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3542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BD4D3-F086-1949-BF01-01F66DF63D4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4212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BD4D3-F086-1949-BF01-01F66DF63D4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1059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BD4D3-F086-1949-BF01-01F66DF63D4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2693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BD4D3-F086-1949-BF01-01F66DF63D41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0002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2E52FA-4BE5-4B3D-AF77-7A89F18E7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" r="15458" b="12846"/>
          <a:stretch/>
        </p:blipFill>
        <p:spPr>
          <a:xfrm>
            <a:off x="9376914" y="4209041"/>
            <a:ext cx="2815086" cy="2648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D39F54-90F5-47A7-9B2D-E1F7DF2D8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391B7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0A18EE-43AC-4663-B33E-306594B98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91B7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BDA21-E19C-4290-A820-BD2E8B938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BD775-F6D1-4EF0-903C-CE31B82EEFBD}" type="slidenum">
              <a:rPr lang="en-AU" smtClean="0"/>
              <a:t>‹#›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820B0C-22E3-4BA3-8226-E3ACD2BC658E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98" y="5575107"/>
            <a:ext cx="1930124" cy="105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3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05272-A312-4151-99ED-DA53E2C1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3730D-5ADE-4167-B2AE-B97C2DBF7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F8C6E-E8A4-4079-A50B-29F0276ED7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A2A7F-D71E-409A-AA30-1E5AE50A26B1}" type="datetimeFigureOut">
              <a:rPr lang="en-AU" smtClean="0"/>
              <a:t>17/03/2024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CBC58-DC22-4665-B8E6-47BF2F279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BC034-7470-416B-A684-6B10850AF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BD775-F6D1-4EF0-903C-CE31B82EEF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0475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A43D50-6E92-496F-AA42-3622E05CA8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A0633-4A30-4F8D-9ABB-EC3D7A5FD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2C9CA-BC84-4A70-99AC-80A884B2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A2A7F-D71E-409A-AA30-1E5AE50A26B1}" type="datetimeFigureOut">
              <a:rPr lang="en-AU" smtClean="0"/>
              <a:t>17/03/2024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EAEDC-A19F-46D6-A62A-E9C0C1546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12E34-9C33-4232-BFDF-21F1DFAB2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BD775-F6D1-4EF0-903C-CE31B82EEF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710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D3C29-D8CF-4DD6-BE9D-0678475F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EE360-5817-42C0-B9E7-8ACE99124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5DF24-3BF3-4879-A657-FC38E092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A2A7F-D71E-409A-AA30-1E5AE50A26B1}" type="datetimeFigureOut">
              <a:rPr lang="en-AU" smtClean="0"/>
              <a:t>17/03/2024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A3567-F091-42AC-890C-A340F9A3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51FA-6AAC-45A9-9A72-3E87A0376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BD775-F6D1-4EF0-903C-CE31B82EEF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5918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DE33-B22E-4610-BAC2-CF6EF92CD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79086-64CF-447A-99D5-7FBF7201E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AFBD6-93DF-45DA-BADD-12D519A76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A2A7F-D71E-409A-AA30-1E5AE50A26B1}" type="datetimeFigureOut">
              <a:rPr lang="en-AU" smtClean="0"/>
              <a:t>17/03/2024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AE9E9-ED2A-4148-A324-F9D2F52F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9A7DC-5535-491F-9D5B-3A486E8A5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BD775-F6D1-4EF0-903C-CE31B82EEF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568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84DAC-BD89-4B37-9F22-E18D2507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2E074-6894-4A4A-929F-82267A98E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E4828-C64D-4F65-A0F9-E171E26F1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78B8C-4C0C-44C2-98CE-C3450C2AB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A2A7F-D71E-409A-AA30-1E5AE50A26B1}" type="datetimeFigureOut">
              <a:rPr lang="en-AU" smtClean="0"/>
              <a:t>17/03/2024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98140-A1EA-4C29-BA24-6F303F3E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7781-02A7-4838-9245-A4121A962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BD775-F6D1-4EF0-903C-CE31B82EEF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559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6FCDC-340B-4A46-93EF-2CC06E6E2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B2FA7-6C0F-4713-89F8-88F36C4F8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3DE40-AFE7-4C62-8E85-95C6B638F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BFFB9-E7F4-4B13-A30D-84837BE12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4A7BE7-C14B-4E06-BFD9-EF2A082B7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673857-3A93-4B5E-AE05-F9479F521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A2A7F-D71E-409A-AA30-1E5AE50A26B1}" type="datetimeFigureOut">
              <a:rPr lang="en-AU" smtClean="0"/>
              <a:t>17/03/2024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7CA9CA-A24A-450B-951B-B09DB8B0C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0D4AF2-B6B5-4393-B271-25B0A32F0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BD775-F6D1-4EF0-903C-CE31B82EEF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693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D9C8F-F57A-41C7-9055-71C1C4878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93D7E3-B308-43B8-8E77-4507D7B91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A2A7F-D71E-409A-AA30-1E5AE50A26B1}" type="datetimeFigureOut">
              <a:rPr lang="en-AU" smtClean="0"/>
              <a:t>17/03/2024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39DA5-DFA7-4173-AEAC-89736EC5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DDD78-3EAB-41F8-A174-6212EA317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BD775-F6D1-4EF0-903C-CE31B82EEF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10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42787-7830-4AE8-869B-20A6FB845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A2A7F-D71E-409A-AA30-1E5AE50A26B1}" type="datetimeFigureOut">
              <a:rPr lang="en-AU" smtClean="0"/>
              <a:t>17/03/2024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5A3250-448D-4E3A-99C1-108E7B8C1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73409-4F6D-4007-B5CC-4FA6C3019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BD775-F6D1-4EF0-903C-CE31B82EEF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002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B4F8-514F-4114-B533-12A8CB263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75899-93B8-465A-8432-60A825C1A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4C83E-5BBB-4767-89B1-D200FD2B2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35AAC-3D5F-4B80-99EF-4181CBED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A2A7F-D71E-409A-AA30-1E5AE50A26B1}" type="datetimeFigureOut">
              <a:rPr lang="en-AU" smtClean="0"/>
              <a:t>17/03/2024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F8D8-ED5D-4006-9C1F-A03410352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62E72-8AC2-43EE-89D5-3F8AFD19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BD775-F6D1-4EF0-903C-CE31B82EEF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1311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291F-CBEB-40CE-9268-7C6BC19AD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1F74C7-B462-41AD-83CD-4456C62AF0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F59B8-10A3-40BD-A9E4-5F4FDAAB0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29729-8405-413D-A2CD-247A97BC2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A2A7F-D71E-409A-AA30-1E5AE50A26B1}" type="datetimeFigureOut">
              <a:rPr lang="en-AU" smtClean="0"/>
              <a:t>17/03/2024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8A929-945A-4DC1-A5F2-28C19C6D9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E6C85-DE72-49EC-AC6B-DCA227A40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BD775-F6D1-4EF0-903C-CE31B82EEF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510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D6CBE-DD42-45CA-8FBE-D502D14E4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F5659-890B-4CC1-8AA1-AE251A447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F65C1-E604-4E9C-8F14-A3810264E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BD775-F6D1-4EF0-903C-CE31B82EEFB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AA455-E4D2-4955-ABFC-40E64199C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DEACE-D75E-4755-B39D-55AEBD360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6F440C-556D-42E0-87E6-1661469CD43A}"/>
              </a:ext>
            </a:extLst>
          </p:cNvPr>
          <p:cNvSpPr/>
          <p:nvPr userDrawn="1"/>
        </p:nvSpPr>
        <p:spPr>
          <a:xfrm>
            <a:off x="0" y="0"/>
            <a:ext cx="12204000" cy="212400"/>
          </a:xfrm>
          <a:prstGeom prst="rect">
            <a:avLst/>
          </a:prstGeom>
          <a:solidFill>
            <a:srgbClr val="391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62AF07-8A44-4508-AA72-A48E60290A7E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4366" y="6021198"/>
            <a:ext cx="1230623" cy="6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3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91B76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6" Type="http://schemas.openxmlformats.org/officeDocument/2006/relationships/image" Target="../media/image27.jpeg"/><Relationship Id="rId5" Type="http://schemas.openxmlformats.org/officeDocument/2006/relationships/hyperlink" Target="mailto:gdelaney@dobcel.catholic.edu.au" TargetMode="External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57F2D-0EF6-4065-BD95-DA2E012C02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Diocesan Leadership Gathering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7F03FA-68DC-41F3-B1B0-FA1515DC37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Pre-recorded</a:t>
            </a:r>
          </a:p>
          <a:p>
            <a:r>
              <a:rPr lang="en-AU"/>
              <a:t>Week 8 Term 1 2024</a:t>
            </a:r>
            <a:endParaRPr lang="en-AU">
              <a:ea typeface="Calibri"/>
              <a:cs typeface="Calibri"/>
            </a:endParaRPr>
          </a:p>
        </p:txBody>
      </p:sp>
      <p:pic>
        <p:nvPicPr>
          <p:cNvPr id="12" name="Audio 11">
            <a:extLst>
              <a:ext uri="{FF2B5EF4-FFF2-40B4-BE49-F238E27FC236}">
                <a16:creationId xmlns:a16="http://schemas.microsoft.com/office/drawing/2014/main" id="{8161B0BF-D4EA-ADD5-AC2D-03A19E2CA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2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3"/>
    </mc:Choice>
    <mc:Fallback xmlns="">
      <p:transition spd="slow" advTm="3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BCB4-8D67-EE39-2ABB-F4AF12B3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Compliance Training Schedule 2024 -2026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0EAA1-6846-9074-B83B-920698640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To meet our legal requirements under various Acts of Parliament we are required to undertake compliance training in a range of areas</a:t>
            </a:r>
            <a:endParaRPr lang="en-AU">
              <a:ea typeface="Calibri"/>
              <a:cs typeface="Calibri"/>
            </a:endParaRPr>
          </a:p>
          <a:p>
            <a:r>
              <a:rPr lang="en-AU"/>
              <a:t>Some compliance training is required for all staff</a:t>
            </a:r>
          </a:p>
          <a:p>
            <a:r>
              <a:rPr lang="en-AU"/>
              <a:t>Some compliance training is only specific to certain staff – usually the leadership team</a:t>
            </a:r>
          </a:p>
          <a:p>
            <a:r>
              <a:rPr lang="en-AU"/>
              <a:t>We will release the 2024 -2026 schedule as an ED Update today (18 March) with a more general release for all DOBCEL staff in Wednesday’s newsletter</a:t>
            </a:r>
            <a:endParaRPr lang="en-AU">
              <a:ea typeface="Calibri"/>
              <a:cs typeface="Calibri"/>
            </a:endParaRPr>
          </a:p>
          <a:p>
            <a:r>
              <a:rPr lang="en-AU"/>
              <a:t>Most online modules are now delivered through SALT </a:t>
            </a:r>
          </a:p>
          <a:p>
            <a:endParaRPr lang="en-AU"/>
          </a:p>
          <a:p>
            <a:endParaRPr lang="en-AU"/>
          </a:p>
        </p:txBody>
      </p:sp>
      <p:pic>
        <p:nvPicPr>
          <p:cNvPr id="27" name="Audio 26">
            <a:extLst>
              <a:ext uri="{FF2B5EF4-FFF2-40B4-BE49-F238E27FC236}">
                <a16:creationId xmlns:a16="http://schemas.microsoft.com/office/drawing/2014/main" id="{CA5A40DF-B9FF-86C0-A3C9-7679FDB1C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8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97"/>
    </mc:Choice>
    <mc:Fallback xmlns="">
      <p:transition spd="slow" advTm="69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BCB4-8D67-EE39-2ABB-F4AF12B3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Compliance Training Schedule 2024 - 2026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0EAA1-6846-9074-B83B-920698640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AU"/>
              <a:t>In 2024 all staff are required to complete 2 modules, with leadership team members required to complete the Camps and Excursions module as well</a:t>
            </a:r>
          </a:p>
          <a:p>
            <a:r>
              <a:rPr lang="en-AU"/>
              <a:t>Annual training requirements remain the same:</a:t>
            </a:r>
          </a:p>
          <a:p>
            <a:pPr lvl="1"/>
            <a:r>
              <a:rPr lang="en-AU"/>
              <a:t>All staff</a:t>
            </a:r>
          </a:p>
          <a:p>
            <a:pPr lvl="2"/>
            <a:r>
              <a:rPr lang="en-AU"/>
              <a:t>Mandatory Reporting module vis MARAM</a:t>
            </a:r>
          </a:p>
          <a:p>
            <a:pPr lvl="2"/>
            <a:r>
              <a:rPr lang="en-AU"/>
              <a:t>Anaphylaxis briefing</a:t>
            </a:r>
          </a:p>
          <a:p>
            <a:pPr lvl="2"/>
            <a:endParaRPr lang="en-AU"/>
          </a:p>
          <a:p>
            <a:r>
              <a:rPr lang="en-AU" i="1"/>
              <a:t>Diabetes Management Level 1 one off only (if not previously completed)</a:t>
            </a:r>
            <a:endParaRPr lang="en-AU" i="1">
              <a:highlight>
                <a:srgbClr val="FFFF00"/>
              </a:highlight>
            </a:endParaRPr>
          </a:p>
          <a:p>
            <a:pPr lvl="2"/>
            <a:endParaRPr lang="en-AU">
              <a:highlight>
                <a:srgbClr val="FFFF00"/>
              </a:highlight>
            </a:endParaRPr>
          </a:p>
          <a:p>
            <a:pPr lvl="1"/>
            <a:r>
              <a:rPr lang="en-AU"/>
              <a:t>Nominated staff</a:t>
            </a:r>
          </a:p>
          <a:p>
            <a:pPr lvl="2"/>
            <a:r>
              <a:rPr lang="en-AU"/>
              <a:t>First Aid, Anaphylaxis, Asthma &amp; Diabetes Management Training</a:t>
            </a:r>
          </a:p>
          <a:p>
            <a:endParaRPr lang="en-AU"/>
          </a:p>
          <a:p>
            <a:endParaRPr lang="en-AU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C13FB11F-9954-21A9-C599-E76ED9CF3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80"/>
    </mc:Choice>
    <mc:Fallback xmlns="">
      <p:transition spd="slow" advTm="48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BCB4-8D67-EE39-2ABB-F4AF12B3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Compliance Training Schedule 2024 -2026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0EAA1-6846-9074-B83B-920698640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Staff that are </a:t>
            </a:r>
            <a:r>
              <a:rPr lang="en-AU" b="1"/>
              <a:t>new</a:t>
            </a:r>
            <a:r>
              <a:rPr lang="en-AU"/>
              <a:t> to DOBCEL schools must complete all modules within the year, unless they have evidence that they have completed modules with their previous employer</a:t>
            </a:r>
          </a:p>
          <a:p>
            <a:endParaRPr lang="en-AU"/>
          </a:p>
          <a:p>
            <a:r>
              <a:rPr lang="en-AU"/>
              <a:t>All training to be completed by the end of the year</a:t>
            </a: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5DC04C69-55B1-5025-ACE6-C53B2481B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1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3"/>
    </mc:Choice>
    <mc:Fallback xmlns="">
      <p:transition spd="slow" advTm="52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D598B-B850-41D8-A8AE-A985F4CE4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Media &amp; Comms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E5A1D-37C5-4EF8-B751-0A3491050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Resonate completed their report and recommendations 2 weeks ago</a:t>
            </a:r>
            <a:endParaRPr lang="en-AU">
              <a:ea typeface="Calibri"/>
              <a:cs typeface="Calibri"/>
            </a:endParaRPr>
          </a:p>
          <a:p>
            <a:r>
              <a:rPr lang="en-AU"/>
              <a:t>We are very keen to have a TV/radio and social media campaign to coincide with this year’s enrolment season</a:t>
            </a:r>
          </a:p>
        </p:txBody>
      </p:sp>
      <p:pic>
        <p:nvPicPr>
          <p:cNvPr id="11" name="Audio 10">
            <a:extLst>
              <a:ext uri="{FF2B5EF4-FFF2-40B4-BE49-F238E27FC236}">
                <a16:creationId xmlns:a16="http://schemas.microsoft.com/office/drawing/2014/main" id="{5D213794-D560-43FD-D5A7-CB0943B80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14"/>
    </mc:Choice>
    <mc:Fallback xmlns="">
      <p:transition spd="slow" advTm="39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3B46F5-C24C-8B86-167B-1B6AB0B59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84" y="795529"/>
            <a:ext cx="5449824" cy="2875778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r>
              <a:rPr lang="en-AU" sz="4000" b="1">
                <a:latin typeface="Calibri" panose="020F0502020204030204"/>
              </a:rPr>
              <a:t>DOBCEL Schools </a:t>
            </a:r>
            <a:br>
              <a:rPr lang="en-AU" sz="4000" b="1">
                <a:latin typeface="Calibri" panose="020F0502020204030204"/>
              </a:rPr>
            </a:br>
            <a:r>
              <a:rPr lang="en-AU" sz="4000" b="1">
                <a:latin typeface="Calibri" panose="020F0502020204030204"/>
              </a:rPr>
              <a:t>Marketing Project  </a:t>
            </a:r>
            <a:br>
              <a:rPr lang="en-AU" sz="34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AU" sz="34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3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UPDATE/OVERVIEW</a:t>
            </a:r>
            <a:br>
              <a:rPr lang="en-AU" sz="3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34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7F03FA-68DC-41F3-B1B0-FA1515DC3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3913633"/>
            <a:ext cx="4371627" cy="1741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March 2024</a:t>
            </a:r>
            <a:endParaRPr lang="en-AU" sz="2000"/>
          </a:p>
        </p:txBody>
      </p:sp>
      <p:pic>
        <p:nvPicPr>
          <p:cNvPr id="38" name="Picture 37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F396B7F7-8963-8254-D602-31DA9A50B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6" r="28220" b="-2"/>
          <a:stretch/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C482A14-81E8-7759-4EF6-00BAC44A6D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058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3"/>
    </mc:Choice>
    <mc:Fallback xmlns="">
      <p:transition spd="slow" advTm="22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D598B-B850-41D8-A8AE-A985F4CE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651" y="-100584"/>
            <a:ext cx="5211301" cy="1616203"/>
          </a:xfrm>
        </p:spPr>
        <p:txBody>
          <a:bodyPr anchor="b">
            <a:normAutofit/>
          </a:bodyPr>
          <a:lstStyle/>
          <a:p>
            <a:r>
              <a:rPr lang="en-US" sz="3200" b="1">
                <a:latin typeface="Calibri" panose="020F0502020204030204"/>
              </a:rPr>
              <a:t>Background</a:t>
            </a:r>
            <a:endParaRPr lang="en-AU" sz="3200" b="1">
              <a:latin typeface="Calibri" panose="020F0502020204030204"/>
            </a:endParaRPr>
          </a:p>
        </p:txBody>
      </p:sp>
      <p:pic>
        <p:nvPicPr>
          <p:cNvPr id="25" name="Picture 24" descr="A person and person kissing a child&#10;&#10;Description automatically generated">
            <a:extLst>
              <a:ext uri="{FF2B5EF4-FFF2-40B4-BE49-F238E27FC236}">
                <a16:creationId xmlns:a16="http://schemas.microsoft.com/office/drawing/2014/main" id="{E4A9BBE4-927F-AB69-955D-08A60662EE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5" r="1" b="1"/>
          <a:stretch/>
        </p:blipFill>
        <p:spPr>
          <a:xfrm>
            <a:off x="20" y="-18829"/>
            <a:ext cx="5433960" cy="3455514"/>
          </a:xfrm>
          <a:prstGeom prst="rect">
            <a:avLst/>
          </a:prstGeom>
        </p:spPr>
      </p:pic>
      <p:pic>
        <p:nvPicPr>
          <p:cNvPr id="27" name="Picture 26" descr="A group of people standing in front of a gate&#10;&#10;Description automatically generated">
            <a:extLst>
              <a:ext uri="{FF2B5EF4-FFF2-40B4-BE49-F238E27FC236}">
                <a16:creationId xmlns:a16="http://schemas.microsoft.com/office/drawing/2014/main" id="{B484FFD8-2327-5AFA-F7DD-0F190BE4D7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060"/>
          <a:stretch/>
        </p:blipFill>
        <p:spPr>
          <a:xfrm>
            <a:off x="20" y="3421856"/>
            <a:ext cx="5433962" cy="34478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E5A1D-37C5-4EF8-B751-0A3491050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5651" y="1708928"/>
            <a:ext cx="6044184" cy="3635266"/>
          </a:xfrm>
        </p:spPr>
        <p:txBody>
          <a:bodyPr anchor="t">
            <a:normAutofit/>
          </a:bodyPr>
          <a:lstStyle/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2000" i="0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 need was identified to better understand existing perceptions of Catholic schools in the diocese and drive improvement in marketing practices.</a:t>
            </a:r>
          </a:p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2000" i="0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Project initiated and led by Executive Director, commencing mid-2023.</a:t>
            </a:r>
          </a:p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2000" i="0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External consultant ‘Resonate’ was engaged to u</a:t>
            </a:r>
            <a:r>
              <a:rPr kumimoji="0" lang="en-AU" sz="2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ndertake qualitative market research and intelligence gathering, with schools and prospective parents across the diocese, to inform strategy and action phases. 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F915B086-C1FF-EC2C-56ED-BDB8727C8E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727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5"/>
    </mc:Choice>
    <mc:Fallback xmlns="">
      <p:transition spd="slow" advTm="17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29CF3D2-9B80-D6AE-1CA8-B24B37281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4" y="741391"/>
            <a:ext cx="4719894" cy="7582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91B7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Project Objectives</a:t>
            </a:r>
            <a:endParaRPr lang="en-US" sz="32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B53B46F5-C24C-8B86-167B-1B6AB0B59D5E}"/>
              </a:ext>
            </a:extLst>
          </p:cNvPr>
          <p:cNvSpPr txBox="1">
            <a:spLocks/>
          </p:cNvSpPr>
          <p:nvPr/>
        </p:nvSpPr>
        <p:spPr>
          <a:xfrm>
            <a:off x="438913" y="1609932"/>
            <a:ext cx="5184648" cy="3757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391B76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900">
                <a:solidFill>
                  <a:srgbClr val="231F2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Enrolment growth in key markets and consolidation in others.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900">
                <a:solidFill>
                  <a:srgbClr val="231F2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Improved understanding of the most effective ‘value  proposition’ or ‘pitch’ to their communities among schools.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900">
                <a:solidFill>
                  <a:srgbClr val="231F2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Improved ability to communicate good news/successes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900">
                <a:solidFill>
                  <a:srgbClr val="231F2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Ability to specifically target different/new market segments.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900">
                <a:solidFill>
                  <a:srgbClr val="231F2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An enhanced Catholic education brand.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900">
                <a:solidFill>
                  <a:srgbClr val="231F2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A sustainable marketing support model.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1900">
                <a:solidFill>
                  <a:srgbClr val="231F2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Enhanced ability to attract and retain staff.</a:t>
            </a:r>
            <a:br>
              <a:rPr lang="en-US" sz="1600">
                <a:solidFill>
                  <a:schemeClr val="tx1"/>
                </a:solidFill>
                <a:ea typeface="+mn-ea"/>
                <a:cs typeface="+mn-cs"/>
              </a:rPr>
            </a:br>
            <a:br>
              <a:rPr lang="en-US" sz="1600">
                <a:solidFill>
                  <a:schemeClr val="tx1"/>
                </a:solidFill>
                <a:ea typeface="+mn-ea"/>
                <a:cs typeface="+mn-cs"/>
              </a:rPr>
            </a:br>
            <a:br>
              <a:rPr lang="en-US" sz="1600">
                <a:solidFill>
                  <a:schemeClr val="tx1"/>
                </a:solidFill>
                <a:ea typeface="+mn-ea"/>
                <a:cs typeface="+mn-cs"/>
              </a:rPr>
            </a:br>
            <a:br>
              <a:rPr lang="en-US" sz="1600">
                <a:solidFill>
                  <a:schemeClr val="tx1"/>
                </a:solidFill>
                <a:ea typeface="+mn-ea"/>
                <a:cs typeface="+mn-cs"/>
              </a:rPr>
            </a:br>
            <a:br>
              <a:rPr lang="en-US" sz="1600">
                <a:solidFill>
                  <a:schemeClr val="tx1"/>
                </a:solidFill>
                <a:ea typeface="+mn-ea"/>
                <a:cs typeface="+mn-cs"/>
              </a:rPr>
            </a:br>
            <a:br>
              <a:rPr lang="en-US" sz="1600">
                <a:solidFill>
                  <a:schemeClr val="tx1"/>
                </a:solidFill>
                <a:ea typeface="+mn-ea"/>
                <a:cs typeface="+mn-cs"/>
              </a:rPr>
            </a:br>
            <a:br>
              <a:rPr lang="en-US" sz="1600">
                <a:solidFill>
                  <a:schemeClr val="tx1"/>
                </a:solidFill>
                <a:ea typeface="+mn-ea"/>
                <a:cs typeface="+mn-cs"/>
              </a:rPr>
            </a:br>
            <a:br>
              <a:rPr lang="en-US" sz="1600">
                <a:solidFill>
                  <a:schemeClr val="tx1"/>
                </a:solidFill>
                <a:ea typeface="+mn-ea"/>
                <a:cs typeface="+mn-cs"/>
              </a:rPr>
            </a:br>
            <a:br>
              <a:rPr lang="en-US" sz="1600">
                <a:solidFill>
                  <a:schemeClr val="tx1"/>
                </a:solidFill>
                <a:ea typeface="+mn-ea"/>
                <a:cs typeface="+mn-cs"/>
              </a:rPr>
            </a:br>
            <a:br>
              <a:rPr lang="en-US" sz="1600">
                <a:solidFill>
                  <a:schemeClr val="tx1"/>
                </a:solidFill>
                <a:ea typeface="+mn-ea"/>
                <a:cs typeface="+mn-cs"/>
              </a:rPr>
            </a:br>
            <a:br>
              <a:rPr lang="en-US" sz="1600">
                <a:solidFill>
                  <a:schemeClr val="tx1"/>
                </a:solidFill>
                <a:ea typeface="+mn-ea"/>
                <a:cs typeface="+mn-cs"/>
              </a:rPr>
            </a:br>
            <a:br>
              <a:rPr lang="en-US" sz="1600">
                <a:solidFill>
                  <a:schemeClr val="tx1"/>
                </a:solidFill>
                <a:ea typeface="+mn-ea"/>
                <a:cs typeface="+mn-cs"/>
              </a:rPr>
            </a:br>
            <a:br>
              <a:rPr lang="en-US" sz="1600">
                <a:solidFill>
                  <a:schemeClr val="tx1"/>
                </a:solidFill>
                <a:ea typeface="+mn-ea"/>
                <a:cs typeface="+mn-cs"/>
              </a:rPr>
            </a:br>
            <a:endParaRPr lang="en-US" sz="160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25" name="Picture 24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061A1936-C6CA-CDEC-35A2-5ABD02B3B3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66" b="-1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EA4CA3D9-CEE4-8FA8-798F-33C324D55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427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27"/>
    </mc:Choice>
    <mc:Fallback xmlns="">
      <p:transition spd="slow" advTm="34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D598B-B850-41D8-A8AE-A985F4CE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857" y="1617785"/>
            <a:ext cx="5001768" cy="24055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 b="1"/>
              <a:t>Topline research findings</a:t>
            </a:r>
            <a:br>
              <a:rPr lang="en-US" b="1">
                <a:solidFill>
                  <a:prstClr val="black"/>
                </a:solidFill>
                <a:latin typeface="Calibri Light" panose="020F0302020204030204"/>
              </a:rPr>
            </a:br>
            <a:endParaRPr lang="en-US" sz="360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46F3749-F7FF-3FCD-AD97-92F5E58802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r="30970" b="-1"/>
          <a:stretch/>
        </p:blipFill>
        <p:spPr>
          <a:xfrm>
            <a:off x="20" y="10"/>
            <a:ext cx="670972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7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group of people standing in a classroom&#10;&#10;Description automatically generated">
            <a:extLst>
              <a:ext uri="{FF2B5EF4-FFF2-40B4-BE49-F238E27FC236}">
                <a16:creationId xmlns:a16="http://schemas.microsoft.com/office/drawing/2014/main" id="{72066CD5-A3F0-43FB-5E1E-66FAB4AB68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r="18280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229A21-A192-C3BC-FFB7-13B6F26DF98D}"/>
              </a:ext>
            </a:extLst>
          </p:cNvPr>
          <p:cNvSpPr txBox="1"/>
          <p:nvPr/>
        </p:nvSpPr>
        <p:spPr>
          <a:xfrm>
            <a:off x="6620256" y="640080"/>
            <a:ext cx="4677154" cy="57332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AU" sz="1900" b="1">
                <a:solidFill>
                  <a:srgbClr val="391B76"/>
                </a:solidFill>
              </a:rPr>
              <a:t>Influences and motivations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Some participants reported an inability to access trustworthy, quality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>
                <a:ln>
                  <a:noFill/>
                </a:ln>
                <a:solidFill>
                  <a:srgbClr val="391B76"/>
                </a:solidFill>
                <a:effectLst/>
                <a:uLnTx/>
                <a:uFillTx/>
                <a:ea typeface="+mn-ea"/>
                <a:cs typeface="+mn-cs"/>
              </a:rPr>
              <a:t>A valued offering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Many parents are choosing between a government option and a private religious option, and in this context the Catholic offer is generally well-regarded.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rgbClr val="123A6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>
                <a:ln>
                  <a:noFill/>
                </a:ln>
                <a:solidFill>
                  <a:srgbClr val="391B76"/>
                </a:solidFill>
                <a:effectLst/>
                <a:uLnTx/>
                <a:uFillTx/>
                <a:ea typeface="+mn-ea"/>
                <a:cs typeface="+mn-cs"/>
              </a:rPr>
              <a:t>Barriers to inquiry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Generally understood that where space is available it is not a requirement to be Catholic. The bigger issue is: how welcome can we really be if we don’t share your faith traditions?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rgbClr val="123A6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>
                <a:ln>
                  <a:noFill/>
                </a:ln>
                <a:solidFill>
                  <a:srgbClr val="391B76"/>
                </a:solidFill>
                <a:effectLst/>
                <a:uLnTx/>
                <a:uFillTx/>
                <a:ea typeface="+mn-ea"/>
                <a:cs typeface="+mn-cs"/>
              </a:rPr>
              <a:t>Religious education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Religious education and uncertainty surrounding objectives and prevalence was regularly raised as a barrier to consideration.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1" i="0" u="none" strike="noStrike" baseline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E6C2835B-3F7D-C828-9BDE-4062739C4A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903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68"/>
    </mc:Choice>
    <mc:Fallback xmlns="">
      <p:transition spd="slow" advTm="45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4DB42CE7-2C0F-EB3C-9F4B-2111360D21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99"/>
          <a:stretch/>
        </p:blipFill>
        <p:spPr>
          <a:xfrm>
            <a:off x="884698" y="877413"/>
            <a:ext cx="6215519" cy="4892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229A21-A192-C3BC-FFB7-13B6F26DF98D}"/>
              </a:ext>
            </a:extLst>
          </p:cNvPr>
          <p:cNvSpPr txBox="1"/>
          <p:nvPr/>
        </p:nvSpPr>
        <p:spPr>
          <a:xfrm>
            <a:off x="7291600" y="640080"/>
            <a:ext cx="4659608" cy="56509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100"/>
          </a:p>
          <a:p>
            <a:pPr marR="0" lvl="0" indent="0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200" b="1">
                <a:solidFill>
                  <a:srgbClr val="391B76"/>
                </a:solidFill>
                <a:latin typeface="Calibri" panose="020F0502020204030204"/>
              </a:rPr>
              <a:t>Pedagogy 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  <a:defRPr/>
            </a:pPr>
            <a:r>
              <a:rPr lang="en-AU" sz="2100" kern="1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approaches to teaching and learning were often raised as influential but few parents were able to articulate differences in approach.</a:t>
            </a: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endParaRPr lang="en-AU" sz="900" b="1">
              <a:solidFill>
                <a:srgbClr val="391B76"/>
              </a:solidFill>
              <a:latin typeface="Calibri" panose="020F0502020204030204"/>
            </a:endParaRP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r>
              <a:rPr lang="en-AU" sz="2200" b="1">
                <a:solidFill>
                  <a:srgbClr val="391B76"/>
                </a:solidFill>
                <a:latin typeface="Calibri" panose="020F0502020204030204"/>
              </a:rPr>
              <a:t>Provision of Catholic schooling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AU" sz="2100" kern="1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Co-located kindergarten and long daycare in primary settings and K-12 and K-10 options is presenting challenges and opportunities.</a:t>
            </a: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900" kern="1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  <a:defRPr/>
            </a:pPr>
            <a:r>
              <a:rPr lang="en-AU" sz="2100" kern="1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childcare places and wait lists are leading to increased anxiety on school availability – some prospective families don't believe they can readily access a place at Catholic/private schools.</a:t>
            </a:r>
          </a:p>
          <a:p>
            <a:pPr marR="0" lvl="0" indent="0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900" b="1">
              <a:solidFill>
                <a:srgbClr val="391B76"/>
              </a:solidFill>
              <a:latin typeface="Calibri" panose="020F0502020204030204"/>
            </a:endParaRPr>
          </a:p>
          <a:p>
            <a:pPr marR="0" lvl="0" indent="0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200" b="1">
                <a:solidFill>
                  <a:srgbClr val="391B76"/>
                </a:solidFill>
                <a:latin typeface="Calibri" panose="020F0502020204030204"/>
              </a:rPr>
              <a:t>Values and parent expectations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  <a:defRPr/>
            </a:pPr>
            <a:r>
              <a:rPr lang="en-AU" sz="2100" kern="1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Catholic schools face a significant challenge to develop a compelling proposition that appeals to ideologically different market segments.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1" i="0" u="none" strike="noStrike" baseline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0CB8B5BE-632B-D6A6-451A-8D85C888C9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44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27"/>
    </mc:Choice>
    <mc:Fallback xmlns="">
      <p:transition spd="slow" advTm="57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BCB4-8D67-EE39-2ABB-F4AF12B3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Good News - Enrolments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0EAA1-6846-9074-B83B-920698640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February Census results</a:t>
            </a:r>
          </a:p>
          <a:p>
            <a:endParaRPr lang="en-AU"/>
          </a:p>
          <a:p>
            <a:r>
              <a:rPr lang="en-AU"/>
              <a:t>Total Students FTE increased 272.71 since last year to 18,645.11 </a:t>
            </a:r>
          </a:p>
          <a:p>
            <a:pPr lvl="1"/>
            <a:endParaRPr lang="en-AU"/>
          </a:p>
          <a:p>
            <a:pPr lvl="1"/>
            <a:r>
              <a:rPr lang="en-AU"/>
              <a:t>An increase of 109.95 Primary students to 10,178.15 </a:t>
            </a:r>
          </a:p>
          <a:p>
            <a:pPr lvl="1"/>
            <a:r>
              <a:rPr lang="en-AU"/>
              <a:t>An increase of 162.76 Secondary students to 8,466.96 </a:t>
            </a:r>
          </a:p>
          <a:p>
            <a:pPr lvl="1"/>
            <a:r>
              <a:rPr lang="en-AU"/>
              <a:t>Prep Enrolments remained the almost exactly same as 2023</a:t>
            </a:r>
          </a:p>
          <a:p>
            <a:pPr lvl="1"/>
            <a:r>
              <a:rPr lang="en-AU"/>
              <a:t>Year 7 enrolments increased by 87 FTE to 1,604 </a:t>
            </a:r>
            <a:endParaRPr lang="en-AU">
              <a:ea typeface="Calibri"/>
              <a:cs typeface="Calibri"/>
            </a:endParaRPr>
          </a:p>
          <a:p>
            <a:endParaRPr lang="en-AU"/>
          </a:p>
        </p:txBody>
      </p:sp>
      <p:pic>
        <p:nvPicPr>
          <p:cNvPr id="15" name="Audio 14">
            <a:extLst>
              <a:ext uri="{FF2B5EF4-FFF2-40B4-BE49-F238E27FC236}">
                <a16:creationId xmlns:a16="http://schemas.microsoft.com/office/drawing/2014/main" id="{FAD7F2EF-04D6-E039-1650-A0B2AA148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14"/>
    </mc:Choice>
    <mc:Fallback xmlns="">
      <p:transition spd="slow" advTm="2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a child in a classroom&#10;&#10;Description automatically generated">
            <a:extLst>
              <a:ext uri="{FF2B5EF4-FFF2-40B4-BE49-F238E27FC236}">
                <a16:creationId xmlns:a16="http://schemas.microsoft.com/office/drawing/2014/main" id="{33ECB2A8-B0DE-5702-B84A-8A6FC4E76B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2" r="-2" b="-2"/>
          <a:stretch/>
        </p:blipFill>
        <p:spPr>
          <a:xfrm>
            <a:off x="5854890" y="877414"/>
            <a:ext cx="5453545" cy="4984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A72F4B-DD68-BFC1-D3C3-F84541BB7B56}"/>
              </a:ext>
            </a:extLst>
          </p:cNvPr>
          <p:cNvSpPr txBox="1"/>
          <p:nvPr/>
        </p:nvSpPr>
        <p:spPr>
          <a:xfrm>
            <a:off x="274320" y="995903"/>
            <a:ext cx="5257800" cy="422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sz="3200" b="1">
                <a:solidFill>
                  <a:srgbClr val="391B76"/>
                </a:solidFill>
                <a:ea typeface="+mj-ea"/>
                <a:cs typeface="+mj-cs"/>
              </a:rPr>
              <a:t>School reputation </a:t>
            </a:r>
          </a:p>
          <a:p>
            <a:pPr lvl="0"/>
            <a:endParaRPr lang="en-US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/>
              <a:t>Generally formed on perceptions of leadership in the absence of other measures or performance indicators. </a:t>
            </a:r>
          </a:p>
          <a:p>
            <a:pPr lvl="0"/>
            <a:endParaRPr lang="en-US" sz="120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err="1"/>
              <a:t>Behaviour</a:t>
            </a:r>
            <a:r>
              <a:rPr lang="en-US"/>
              <a:t> management is a perceived Catholic school strength. </a:t>
            </a:r>
          </a:p>
          <a:p>
            <a:pPr lvl="0"/>
            <a:endParaRPr lang="en-US" sz="120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/>
              <a:t>Catholic schools are highly regarded for their sense of welcome, inclusivity and community - strengths poorly understood by prospective families.</a:t>
            </a:r>
          </a:p>
          <a:p>
            <a:pPr lvl="0"/>
            <a:endParaRPr lang="en-US" sz="120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/>
              <a:t>Catholic schools were believed to foster respectful, kind, and compassionate students.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EDD91790-0B74-A855-DBE2-7F802B84E2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2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68"/>
    </mc:Choice>
    <mc:Fallback xmlns="">
      <p:transition spd="slow" advTm="31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children looking at a computer&#10;&#10;Description automatically generated">
            <a:extLst>
              <a:ext uri="{FF2B5EF4-FFF2-40B4-BE49-F238E27FC236}">
                <a16:creationId xmlns:a16="http://schemas.microsoft.com/office/drawing/2014/main" id="{305E5F03-0194-342A-5A43-D9831A7C97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r="27532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A52144-7FB1-71B5-7A52-3EB9E3B2EA28}"/>
              </a:ext>
            </a:extLst>
          </p:cNvPr>
          <p:cNvSpPr txBox="1"/>
          <p:nvPr/>
        </p:nvSpPr>
        <p:spPr>
          <a:xfrm>
            <a:off x="6345936" y="603504"/>
            <a:ext cx="5495544" cy="54132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91B76"/>
                </a:solidFill>
                <a:effectLst/>
                <a:uLnTx/>
                <a:uFillTx/>
                <a:ea typeface="+mn-ea"/>
                <a:cs typeface="+mn-cs"/>
              </a:rPr>
              <a:t>Education offering and school performance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indent="-285750" fontAlgn="auto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/>
              <a:t>Catholic schools generally do not appear to be consistently outperforming their government competitor (MySchool). This is contrary to the perception of many prospective families.</a:t>
            </a:r>
          </a:p>
          <a:p>
            <a:pPr marL="171450" marR="0" lvl="1" indent="-171450" algn="l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lvl="1" indent="-285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/>
              <a:t>Conservative market segments want to see greater focus on core curriculum delivery (literacy and numeracy) and respect for the role of parents as first educators on more contentious social/political issues. This is also considered a relative strength of the Catholic system over government.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ED388525-4E5F-6CEA-1E7A-2FE3BE103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6636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91"/>
    </mc:Choice>
    <mc:Fallback xmlns="">
      <p:transition spd="slow" advTm="33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uniform&#10;&#10;Description automatically generated">
            <a:extLst>
              <a:ext uri="{FF2B5EF4-FFF2-40B4-BE49-F238E27FC236}">
                <a16:creationId xmlns:a16="http://schemas.microsoft.com/office/drawing/2014/main" id="{DE390B7B-1181-84B9-CFFC-E102AE3CEE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6" r="22613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A52144-7FB1-71B5-7A52-3EB9E3B2EA28}"/>
              </a:ext>
            </a:extLst>
          </p:cNvPr>
          <p:cNvSpPr txBox="1"/>
          <p:nvPr/>
        </p:nvSpPr>
        <p:spPr>
          <a:xfrm>
            <a:off x="6483096" y="493776"/>
            <a:ext cx="5321808" cy="56327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91B7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Barriers and challenges</a:t>
            </a:r>
          </a:p>
          <a:p>
            <a:pPr marL="171450" marR="0" lvl="1" indent="-171450" algn="l" defTabSz="102235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 of awareness of cost, family discounts and low-income support available. Overestimation of fees is hindering enrolment enquiry.</a:t>
            </a:r>
          </a:p>
          <a:p>
            <a:pPr marL="171450" marR="0" lvl="1" indent="-171450" algn="l" defTabSz="102235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Uncertainty around Catholicity and welcome of non-Catholic families.</a:t>
            </a:r>
          </a:p>
          <a:p>
            <a:pPr marL="171450" marR="0" lvl="1" indent="-171450" algn="l" defTabSz="102235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Facilities compared to government competitor - street appeal impacting first impressions.</a:t>
            </a:r>
          </a:p>
          <a:p>
            <a:pPr marL="171450" marR="0" lvl="1" indent="-171450" algn="l" defTabSz="102235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Often considered as private schools or private Catholic schools - creates misconceptions, particularly in low SES markets.</a:t>
            </a:r>
          </a:p>
          <a:p>
            <a:pPr marL="171450" marR="0" lvl="1" indent="-171450" algn="l" defTabSz="102235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Priority entry to desirable Catholic secondary colleges is a driver of primary school choice. This driver is reduced in markets where access to a quality Catholic secondary option is limited.</a:t>
            </a:r>
          </a:p>
          <a:p>
            <a:pPr marL="171450" marR="0" lvl="1" indent="-171450" algn="l" defTabSz="102235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barriers for regional secondary colleges (disloyal to leave town for regional Catholic school)</a:t>
            </a:r>
          </a:p>
          <a:p>
            <a:pPr marL="171450" marR="0" lvl="1" indent="-171450" algn="l" defTabSz="102235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to and ability to communicate evidence demonstrating performance and outcomes in key areas of student/school development.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A2A6DD97-86E8-910D-E101-4869869DB2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74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41"/>
    </mc:Choice>
    <mc:Fallback xmlns="">
      <p:transition spd="slow" advTm="81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494A897F-52C7-9EF7-1D8F-CCCD7ABAD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90" y="1610053"/>
            <a:ext cx="10020159" cy="5421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AE78E8-59F9-7E31-021D-7E8E2A67A27F}"/>
              </a:ext>
            </a:extLst>
          </p:cNvPr>
          <p:cNvSpPr txBox="1"/>
          <p:nvPr/>
        </p:nvSpPr>
        <p:spPr>
          <a:xfrm>
            <a:off x="2022348" y="765206"/>
            <a:ext cx="7908036" cy="196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91B7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Responses/action planning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lang="en-US" sz="2400" b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Over coming weeks and months DOBCEL will deliver: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7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Refreshed key messaging/value proposition, reflecting research findings.</a:t>
            </a:r>
            <a:r>
              <a:rPr lang="en-US" sz="1600">
                <a:latin typeface="Calibri" panose="020F0502020204030204"/>
              </a:rPr>
              <a:t>  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  <a:defRPr/>
            </a:pPr>
            <a:r>
              <a:rPr lang="en-US" sz="17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Resources to build/support school capability across the marketing cycle (below)</a:t>
            </a:r>
          </a:p>
        </p:txBody>
      </p:sp>
      <p:pic>
        <p:nvPicPr>
          <p:cNvPr id="15" name="Video 14">
            <a:hlinkClick r:id="" action="ppaction://media"/>
            <a:extLst>
              <a:ext uri="{FF2B5EF4-FFF2-40B4-BE49-F238E27FC236}">
                <a16:creationId xmlns:a16="http://schemas.microsoft.com/office/drawing/2014/main" id="{C9800290-B4B9-945A-B014-BC233F6F57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083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78"/>
    </mc:Choice>
    <mc:Fallback xmlns="">
      <p:transition spd="slow" advTm="34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6AE78E8-59F9-7E31-021D-7E8E2A67A27F}"/>
              </a:ext>
            </a:extLst>
          </p:cNvPr>
          <p:cNvSpPr txBox="1"/>
          <p:nvPr/>
        </p:nvSpPr>
        <p:spPr>
          <a:xfrm>
            <a:off x="393192" y="530352"/>
            <a:ext cx="6702552" cy="60716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600" b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Diocesan-wide TV &amp; Radio Advertising Campaign</a:t>
            </a:r>
          </a:p>
          <a:p>
            <a:pPr marL="171450" lvl="1" indent="-171450" defTabSz="1022350"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 sz="1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A 4-5 week TV and FM radio campaign, supported by social media assets, will be aired across the diocese from </a:t>
            </a:r>
            <a:r>
              <a:rPr lang="en-US" sz="1900" b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21 April - 19 May.</a:t>
            </a:r>
          </a:p>
          <a:p>
            <a:pPr marL="171450" lvl="1" indent="-171450" defTabSz="1022350"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 sz="1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The campaign will aim to build brand awareness and help drive enrolment inquiries, particularly from market segments who may have feel they wouldn’t/couldn’t consider a Catholic education.</a:t>
            </a:r>
          </a:p>
          <a:p>
            <a:pPr marL="171450" lvl="1" indent="-171450" defTabSz="1022350"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 sz="1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The advertisement will focus on primary school enrolment, highlighting the ‘journey’ of Catholic education and, in a bid to dispel some of the myths highlighted in the market research, invite prospective families to </a:t>
            </a:r>
            <a:r>
              <a:rPr lang="en-US" sz="1900" i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‘experience </a:t>
            </a:r>
            <a:r>
              <a:rPr lang="en-US" sz="1900" i="1" u="sng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contemporary</a:t>
            </a:r>
            <a:r>
              <a:rPr lang="en-US" sz="1900" i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 Catholic education’.</a:t>
            </a:r>
          </a:p>
          <a:p>
            <a:pPr marL="171450" lvl="1" indent="-171450" defTabSz="1022350"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 sz="1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The advertisement will call on families to </a:t>
            </a:r>
            <a:r>
              <a:rPr lang="en-US" sz="1900" i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‘find your nearest Catholic school’.</a:t>
            </a:r>
          </a:p>
          <a:p>
            <a:pPr marL="171450" lvl="1" indent="-171450" defTabSz="1022350"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 sz="1900" b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Schools are asked to ensure they have a clear enrolment inquiry pathway identified on websites. </a:t>
            </a:r>
            <a:r>
              <a:rPr lang="en-US" sz="1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This should include information on fees, discounts, and financial hardship provisions.</a:t>
            </a:r>
          </a:p>
          <a:p>
            <a:pPr marL="171450" lvl="1" indent="-171450" defTabSz="1022350"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en-US" sz="1900" b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Schools are asked to monitor enrolment inquiries throughout the campaign period</a:t>
            </a:r>
            <a:r>
              <a:rPr lang="en-US" sz="1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 to assist with evaluation.</a:t>
            </a:r>
          </a:p>
          <a:p>
            <a:pPr marL="0" lvl="1" indent="-228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endParaRPr lang="en-US" sz="1100"/>
          </a:p>
          <a:p>
            <a:pPr marL="0" lvl="1" indent="-228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endParaRPr lang="en-US" sz="1100"/>
          </a:p>
          <a:p>
            <a:pPr marL="171450" lvl="1" indent="-228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endParaRPr lang="en-US" sz="1100"/>
          </a:p>
        </p:txBody>
      </p:sp>
      <p:pic>
        <p:nvPicPr>
          <p:cNvPr id="11" name="Picture 10" descr="A person and person talking into a microphone&#10;&#10;Description automatically generated">
            <a:extLst>
              <a:ext uri="{FF2B5EF4-FFF2-40B4-BE49-F238E27FC236}">
                <a16:creationId xmlns:a16="http://schemas.microsoft.com/office/drawing/2014/main" id="{E5042504-3DB6-496D-1ACD-89BEFF91C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5" b="38990"/>
          <a:stretch/>
        </p:blipFill>
        <p:spPr>
          <a:xfrm>
            <a:off x="7205471" y="2582039"/>
            <a:ext cx="4663441" cy="1618839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401AD24-81E4-214C-C85E-D527092BA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5234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53"/>
    </mc:Choice>
    <mc:Fallback xmlns="">
      <p:transition spd="slow" advTm="86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E6E7DD-3442-3B63-8B1E-45D25A7FA356}"/>
              </a:ext>
            </a:extLst>
          </p:cNvPr>
          <p:cNvSpPr txBox="1"/>
          <p:nvPr/>
        </p:nvSpPr>
        <p:spPr>
          <a:xfrm>
            <a:off x="6835222" y="2201673"/>
            <a:ext cx="5233416" cy="21945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lang="en-US" sz="2400" b="1">
                <a:solidFill>
                  <a:srgbClr val="391B76"/>
                </a:solidFill>
                <a:latin typeface="Calibri" panose="020F0502020204030204"/>
              </a:rPr>
              <a:t>Any questions, queries or comments ?</a:t>
            </a:r>
          </a:p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lang="en-US" sz="1600" b="1">
                <a:latin typeface="Calibri" panose="020F0502020204030204"/>
              </a:rPr>
              <a:t>Gerard Delaney (Manager, Communications and Marketing)</a:t>
            </a:r>
          </a:p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r>
              <a:rPr lang="en-US" sz="1600" b="1">
                <a:latin typeface="Calibri" panose="020F0502020204030204"/>
              </a:rPr>
              <a:t>Ph 0413 274 176 E </a:t>
            </a:r>
            <a:r>
              <a:rPr lang="en-US" sz="1600" b="1"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gdelaney@dobcel.catholic.edu.au</a:t>
            </a:r>
            <a:endParaRPr lang="en-US" sz="1600" b="1">
              <a:latin typeface="Calibri" panose="020F0502020204030204"/>
            </a:endParaRPr>
          </a:p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tabLst/>
              <a:defRPr/>
            </a:pPr>
            <a:endParaRPr lang="en-US" sz="2000" b="1">
              <a:solidFill>
                <a:srgbClr val="391B76"/>
              </a:solidFill>
              <a:latin typeface="Calibri" panose="020F0502020204030204"/>
            </a:endParaRPr>
          </a:p>
        </p:txBody>
      </p:sp>
      <p:pic>
        <p:nvPicPr>
          <p:cNvPr id="5" name="Picture 4" descr="A person and a child in a room&#10;&#10;Description automatically generated">
            <a:extLst>
              <a:ext uri="{FF2B5EF4-FFF2-40B4-BE49-F238E27FC236}">
                <a16:creationId xmlns:a16="http://schemas.microsoft.com/office/drawing/2014/main" id="{F426ABB1-341F-26E2-4C10-7947ED8488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5" r="-1" b="-1"/>
          <a:stretch/>
        </p:blipFill>
        <p:spPr>
          <a:xfrm rot="5400000">
            <a:off x="-74125" y="74125"/>
            <a:ext cx="6858000" cy="6709749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44D977B2-EFE4-6F74-27C4-2F281058D8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287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8"/>
    </mc:Choice>
    <mc:Fallback xmlns="">
      <p:transition spd="slow" advTm="22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AA69F-7C03-A378-F4F9-EF96FA1E8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Thank You and Happy Easter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951CA-CB71-ED0A-E8BF-5B8A2CF7A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>
              <a:highlight>
                <a:srgbClr val="FFFF00"/>
              </a:highlight>
            </a:endParaRP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9535B89A-8994-88A5-96DC-492313B73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6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3"/>
    </mc:Choice>
    <mc:Fallback xmlns="">
      <p:transition spd="slow" advTm="21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BCB4-8D67-EE39-2ABB-F4AF12B35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AU"/>
              <a:t>More Good News</a:t>
            </a:r>
          </a:p>
        </p:txBody>
      </p:sp>
      <p:sp>
        <p:nvSpPr>
          <p:cNvPr id="1031" name="Content Placeholder 2">
            <a:extLst>
              <a:ext uri="{FF2B5EF4-FFF2-40B4-BE49-F238E27FC236}">
                <a16:creationId xmlns:a16="http://schemas.microsoft.com/office/drawing/2014/main" id="{C0FBAB22-930B-8197-352D-BF9BD026A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“While there are many champions for inclusive education and of this book</a:t>
            </a:r>
            <a:r>
              <a:rPr lang="en-US" b="1"/>
              <a:t>, I want to acknowledge some early standouts. Ballarat Catholic Education Diocese came straight out of the blocks</a:t>
            </a:r>
            <a:r>
              <a:rPr lang="en-US"/>
              <a:t>, hosting a Principals’ forum and providing a copy of the book to each delegate in early 2020.” </a:t>
            </a:r>
            <a:r>
              <a:rPr lang="en-US" i="1"/>
              <a:t>Linda J Graham</a:t>
            </a:r>
            <a:endParaRPr lang="en-US"/>
          </a:p>
        </p:txBody>
      </p:sp>
      <p:pic>
        <p:nvPicPr>
          <p:cNvPr id="1026" name="Picture 2" descr="Inclusive Education for the 21st Century: Theory, Policy and Practice -  Graham, Linda J. | 9781032396859 | Amazon.com.au | Books">
            <a:extLst>
              <a:ext uri="{FF2B5EF4-FFF2-40B4-BE49-F238E27FC236}">
                <a16:creationId xmlns:a16="http://schemas.microsoft.com/office/drawing/2014/main" id="{C34334F5-570C-D239-9C46-466B74081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2920" y="1825625"/>
            <a:ext cx="3080160" cy="435133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1" name="Audio 10">
            <a:extLst>
              <a:ext uri="{FF2B5EF4-FFF2-40B4-BE49-F238E27FC236}">
                <a16:creationId xmlns:a16="http://schemas.microsoft.com/office/drawing/2014/main" id="{34A9DA30-C8E1-E1B0-0851-50CD92273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6"/>
    </mc:Choice>
    <mc:Fallback xmlns="">
      <p:transition spd="slow" advTm="26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BCB4-8D67-EE39-2ABB-F4AF12B35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AU"/>
              <a:t>150 Anniversary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842C69-29FA-D8F3-1B7C-86559697E2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972463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Audio 17">
            <a:extLst>
              <a:ext uri="{FF2B5EF4-FFF2-40B4-BE49-F238E27FC236}">
                <a16:creationId xmlns:a16="http://schemas.microsoft.com/office/drawing/2014/main" id="{349B63CE-8676-D732-3B28-556985696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7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12"/>
    </mc:Choice>
    <mc:Fallback xmlns="">
      <p:transition spd="slow" advTm="36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BCB4-8D67-EE39-2ABB-F4AF12B3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Digitech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0EAA1-6846-9074-B83B-920698640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AU"/>
              <a:t>Digital Technology Open Day</a:t>
            </a:r>
            <a:endParaRPr lang="en-US"/>
          </a:p>
          <a:p>
            <a:pPr marL="0" indent="0">
              <a:buNone/>
            </a:pPr>
            <a:r>
              <a:rPr lang="en-AU"/>
              <a:t>Emmaus Catholic Primary School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AU"/>
              <a:t>17 May 2024</a:t>
            </a:r>
            <a:endParaRPr lang="en-AU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AU"/>
              <a:t>9:30am – 1:30pm</a:t>
            </a:r>
            <a:endParaRPr lang="en-AU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2C68E174-5B3A-88C0-AA61-D06DF4EBF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1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2"/>
    </mc:Choice>
    <mc:Fallback xmlns="">
      <p:transition spd="slow" advTm="32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BCB4-8D67-EE39-2ABB-F4AF12B3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More Good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0EAA1-6846-9074-B83B-920698640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School TV is proving very popular with over 10,000 views since the start of this term</a:t>
            </a:r>
            <a:endParaRPr lang="en-AU">
              <a:ea typeface="Calibri"/>
              <a:cs typeface="Calibri"/>
            </a:endParaRPr>
          </a:p>
          <a:p>
            <a:r>
              <a:rPr lang="en-AU"/>
              <a:t>Most popular videos</a:t>
            </a:r>
          </a:p>
          <a:p>
            <a:pPr lvl="1"/>
            <a:r>
              <a:rPr lang="en-AU"/>
              <a:t>Friendship Belonging</a:t>
            </a:r>
          </a:p>
          <a:p>
            <a:pPr lvl="1"/>
            <a:r>
              <a:rPr lang="en-AU"/>
              <a:t>Youth Anxiety</a:t>
            </a:r>
          </a:p>
          <a:p>
            <a:pPr lvl="1"/>
            <a:r>
              <a:rPr lang="en-AU"/>
              <a:t>Managing Screen Time</a:t>
            </a:r>
          </a:p>
          <a:p>
            <a:pPr lvl="1"/>
            <a:r>
              <a:rPr lang="en-AU"/>
              <a:t>School Transition</a:t>
            </a:r>
          </a:p>
          <a:p>
            <a:r>
              <a:rPr lang="en-AU"/>
              <a:t>Country Education Project Autumn Series VC on YouTube</a:t>
            </a:r>
          </a:p>
          <a:p>
            <a:pPr lvl="1"/>
            <a:r>
              <a:rPr lang="en-AU"/>
              <a:t>Emily Clarke – Trauma Aware Care for First Nations Families</a:t>
            </a:r>
          </a:p>
        </p:txBody>
      </p:sp>
      <p:pic>
        <p:nvPicPr>
          <p:cNvPr id="12" name="Audio 11">
            <a:extLst>
              <a:ext uri="{FF2B5EF4-FFF2-40B4-BE49-F238E27FC236}">
                <a16:creationId xmlns:a16="http://schemas.microsoft.com/office/drawing/2014/main" id="{AC9F259D-4E5A-D2A8-38BC-D1EFB2C2A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24"/>
    </mc:Choice>
    <mc:Fallback xmlns="">
      <p:transition spd="slow" advTm="54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BCB4-8D67-EE39-2ABB-F4AF12B3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Strategic Planning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0EAA1-6846-9074-B83B-920698640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Our work with Pasi, Dave and friends is generating lots of momentum</a:t>
            </a:r>
          </a:p>
          <a:p>
            <a:r>
              <a:rPr lang="en-AU"/>
              <a:t>School visits will continue in Term 2 along with other stakeholder engagements including our next DLG meeting in Horsham in Week 4 of Term 2</a:t>
            </a:r>
            <a:endParaRPr lang="en-AU">
              <a:ea typeface="Calibri"/>
              <a:cs typeface="Calibri"/>
            </a:endParaRPr>
          </a:p>
          <a:p>
            <a:pPr lvl="1"/>
            <a:endParaRPr lang="en-AU"/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12EC6708-7A06-A2A6-50D2-A2FA11092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9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45"/>
    </mc:Choice>
    <mc:Fallback xmlns="">
      <p:transition spd="slow" advTm="71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BCB4-8D67-EE39-2ABB-F4AF12B3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Federal Capital 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0EAA1-6846-9074-B83B-920698640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The Federal capital grants program is now open</a:t>
            </a:r>
          </a:p>
          <a:p>
            <a:r>
              <a:rPr lang="en-AU"/>
              <a:t>Details in the 15 May VCEA communications</a:t>
            </a:r>
            <a:endParaRPr lang="en-AU">
              <a:ea typeface="Calibri"/>
              <a:cs typeface="Calibri"/>
            </a:endParaRPr>
          </a:p>
          <a:p>
            <a:r>
              <a:rPr lang="en-AU"/>
              <a:t>Speak to Ash Wiseman</a:t>
            </a:r>
          </a:p>
          <a:p>
            <a:endParaRPr lang="en-AU"/>
          </a:p>
          <a:p>
            <a:r>
              <a:rPr lang="en-AU"/>
              <a:t>Low DMI</a:t>
            </a:r>
          </a:p>
        </p:txBody>
      </p:sp>
      <p:pic>
        <p:nvPicPr>
          <p:cNvPr id="11" name="Audio 10">
            <a:extLst>
              <a:ext uri="{FF2B5EF4-FFF2-40B4-BE49-F238E27FC236}">
                <a16:creationId xmlns:a16="http://schemas.microsoft.com/office/drawing/2014/main" id="{E4230E30-DE96-5C5F-CDBF-3123BFF33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5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82"/>
    </mc:Choice>
    <mc:Fallback xmlns="">
      <p:transition spd="slow" advTm="45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BCB4-8D67-EE39-2ABB-F4AF12B3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DLG Week 4 Term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0EAA1-6846-9074-B83B-920698640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Friday 10 May </a:t>
            </a:r>
            <a:r>
              <a:rPr lang="en-AU" err="1"/>
              <a:t>may</a:t>
            </a:r>
            <a:r>
              <a:rPr lang="en-AU"/>
              <a:t> clash with Mother’s Day activities back at your school</a:t>
            </a:r>
          </a:p>
          <a:p>
            <a:endParaRPr lang="en-AU"/>
          </a:p>
          <a:p>
            <a:r>
              <a:rPr lang="en-AU"/>
              <a:t>We will have GM Sponsors on the Thursday and Friday</a:t>
            </a:r>
            <a:endParaRPr lang="en-AU">
              <a:ea typeface="Calibri"/>
              <a:cs typeface="Calibri"/>
            </a:endParaRPr>
          </a:p>
          <a:p>
            <a:endParaRPr lang="en-AU"/>
          </a:p>
        </p:txBody>
      </p:sp>
      <p:pic>
        <p:nvPicPr>
          <p:cNvPr id="11" name="Audio 10">
            <a:extLst>
              <a:ext uri="{FF2B5EF4-FFF2-40B4-BE49-F238E27FC236}">
                <a16:creationId xmlns:a16="http://schemas.microsoft.com/office/drawing/2014/main" id="{39B0A6F7-132E-63AB-9913-93987BDEB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0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81"/>
    </mc:Choice>
    <mc:Fallback xmlns="">
      <p:transition spd="slow" advTm="49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DOBCEL Purp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91B7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 CEB Powerpoint template" id="{E5FE719E-22DA-A147-AC67-0A94A8120485}" vid="{A2D968CD-40C2-1E45-BE7A-A754BA1813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E9914F304AF442A9D0867199E784E4" ma:contentTypeVersion="13" ma:contentTypeDescription="Create a new document." ma:contentTypeScope="" ma:versionID="247cc43bab6685afbad91afe5f7396f9">
  <xsd:schema xmlns:xsd="http://www.w3.org/2001/XMLSchema" xmlns:xs="http://www.w3.org/2001/XMLSchema" xmlns:p="http://schemas.microsoft.com/office/2006/metadata/properties" xmlns:ns3="db60e783-0292-4a9f-bb71-08a71c74b701" xmlns:ns4="99662155-f784-4fef-8f3e-ecb1ff31da16" targetNamespace="http://schemas.microsoft.com/office/2006/metadata/properties" ma:root="true" ma:fieldsID="9d336d3290165e45cf690df941034c17" ns3:_="" ns4:_="">
    <xsd:import namespace="db60e783-0292-4a9f-bb71-08a71c74b701"/>
    <xsd:import namespace="99662155-f784-4fef-8f3e-ecb1ff31da1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60e783-0292-4a9f-bb71-08a71c74b70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662155-f784-4fef-8f3e-ecb1ff31d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6A607C-E8DB-47D6-8215-51205C712F39}">
  <ds:schemaRefs>
    <ds:schemaRef ds:uri="99662155-f784-4fef-8f3e-ecb1ff31da16"/>
    <ds:schemaRef ds:uri="db60e783-0292-4a9f-bb71-08a71c74b70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B7AAFA5-E67D-4CA3-A51A-468BFFFFBA31}">
  <ds:schemaRefs>
    <ds:schemaRef ds:uri="99662155-f784-4fef-8f3e-ecb1ff31da16"/>
    <ds:schemaRef ds:uri="db60e783-0292-4a9f-bb71-08a71c74b7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1368463-8059-4952-BF85-B68C758589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26</Slides>
  <Notes>24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Diocesan Leadership Gathering</vt:lpstr>
      <vt:lpstr>Good News - Enrolments</vt:lpstr>
      <vt:lpstr>More Good News</vt:lpstr>
      <vt:lpstr>150 Anniversary</vt:lpstr>
      <vt:lpstr>Digitech Strategy</vt:lpstr>
      <vt:lpstr>More Good news</vt:lpstr>
      <vt:lpstr>Strategic Planning Process</vt:lpstr>
      <vt:lpstr>Federal Capital Grants</vt:lpstr>
      <vt:lpstr>DLG Week 4 Term 2</vt:lpstr>
      <vt:lpstr>Compliance Training Schedule 2024 -2026</vt:lpstr>
      <vt:lpstr>Compliance Training Schedule 2024 - 2026</vt:lpstr>
      <vt:lpstr>Compliance Training Schedule 2024 -2026</vt:lpstr>
      <vt:lpstr>Media &amp; Comms Strategy</vt:lpstr>
      <vt:lpstr>DOBCEL Schools  Marketing Project    UPDATE/OVERVIEW </vt:lpstr>
      <vt:lpstr>Background</vt:lpstr>
      <vt:lpstr>Project Objectives</vt:lpstr>
      <vt:lpstr>Topline research findings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and Happy Easter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Diocesan Leadership Gathering</dc:title>
  <dc:creator>Tom Sexton</dc:creator>
  <cp:revision>2</cp:revision>
  <dcterms:created xsi:type="dcterms:W3CDTF">2024-03-14T22:44:16Z</dcterms:created>
  <dcterms:modified xsi:type="dcterms:W3CDTF">2024-03-18T03:55:43Z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0x0101002BE9914F304AF442A9D0867199E784E4</vt:lpwstr>
  </property>
</Properties>
</file>