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7" r:id="rId5"/>
    <p:sldId id="288" r:id="rId6"/>
    <p:sldId id="381" r:id="rId7"/>
    <p:sldId id="382" r:id="rId8"/>
    <p:sldId id="383" r:id="rId9"/>
    <p:sldId id="384" r:id="rId10"/>
    <p:sldId id="386" r:id="rId11"/>
    <p:sldId id="387" r:id="rId12"/>
    <p:sldId id="385" r:id="rId13"/>
    <p:sldId id="388" r:id="rId14"/>
    <p:sldId id="389" r:id="rId15"/>
    <p:sldId id="390" r:id="rId16"/>
    <p:sldId id="392" r:id="rId17"/>
    <p:sldId id="393" r:id="rId18"/>
    <p:sldId id="396" r:id="rId19"/>
    <p:sldId id="397" r:id="rId20"/>
    <p:sldId id="394" r:id="rId21"/>
    <p:sldId id="395" r:id="rId22"/>
    <p:sldId id="398" r:id="rId23"/>
    <p:sldId id="399" r:id="rId24"/>
    <p:sldId id="400" r:id="rId25"/>
    <p:sldId id="402" r:id="rId26"/>
    <p:sldId id="4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B76"/>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959A3-586E-4D4B-B3B3-C47A39FDDB0F}" v="2" dt="2021-05-21T01:40:4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3" r="15458" b="12846"/>
          <a:stretch/>
        </p:blipFill>
        <p:spPr>
          <a:xfrm>
            <a:off x="9376914" y="4209041"/>
            <a:ext cx="2815086" cy="2648959"/>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solidFill>
                  <a:srgbClr val="391B76"/>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391B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a:blip r:embed="rId3">
            <a:extLst>
              <a:ext uri="{28A0092B-C50C-407E-A947-70E740481C1C}">
                <a14:useLocalDpi xmlns:a14="http://schemas.microsoft.com/office/drawing/2010/main" val="0"/>
              </a:ext>
            </a:extLst>
          </a:blip>
          <a:srcRect/>
          <a:stretch/>
        </p:blipFill>
        <p:spPr>
          <a:xfrm>
            <a:off x="380598" y="5575107"/>
            <a:ext cx="1930124" cy="1051311"/>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dirty="0"/>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dirty="0"/>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29/7/24</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dirty="0"/>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dirty="0"/>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391B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a:blip r:embed="rId13">
            <a:extLst>
              <a:ext uri="{28A0092B-C50C-407E-A947-70E740481C1C}">
                <a14:useLocalDpi xmlns:a14="http://schemas.microsoft.com/office/drawing/2010/main" val="0"/>
              </a:ext>
            </a:extLst>
          </a:blip>
          <a:srcRect/>
          <a:stretch/>
        </p:blipFill>
        <p:spPr>
          <a:xfrm>
            <a:off x="10764366" y="6021198"/>
            <a:ext cx="1230623" cy="670303"/>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91B7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ensoun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A650-2547-5446-A975-A606C49FBAE1}"/>
              </a:ext>
            </a:extLst>
          </p:cNvPr>
          <p:cNvSpPr>
            <a:spLocks noGrp="1"/>
          </p:cNvSpPr>
          <p:nvPr>
            <p:ph type="title"/>
          </p:nvPr>
        </p:nvSpPr>
        <p:spPr>
          <a:xfrm>
            <a:off x="640080" y="325369"/>
            <a:ext cx="4368602" cy="4803222"/>
          </a:xfrm>
        </p:spPr>
        <p:txBody>
          <a:bodyPr vert="horz" lIns="91440" tIns="45720" rIns="91440" bIns="45720" rtlCol="0" anchor="b">
            <a:normAutofit fontScale="90000"/>
          </a:bodyPr>
          <a:lstStyle/>
          <a:p>
            <a:pPr algn="ctr"/>
            <a:br>
              <a:rPr lang="en-US" sz="5400" b="1" i="1" dirty="0">
                <a:latin typeface="+mj-lt"/>
              </a:rPr>
            </a:br>
            <a:br>
              <a:rPr lang="en-US" sz="5400" b="1" i="1" dirty="0">
                <a:latin typeface="+mj-lt"/>
              </a:rPr>
            </a:br>
            <a:br>
              <a:rPr lang="en-US" sz="5400" b="1" i="1" dirty="0">
                <a:latin typeface="+mj-lt"/>
              </a:rPr>
            </a:br>
            <a:br>
              <a:rPr lang="en-US" sz="5400" b="1" i="1" dirty="0">
                <a:latin typeface="+mj-lt"/>
              </a:rPr>
            </a:br>
            <a:br>
              <a:rPr lang="en-US" sz="5400" b="1" i="1" dirty="0">
                <a:latin typeface="+mj-lt"/>
              </a:rPr>
            </a:br>
            <a:br>
              <a:rPr lang="en-US" sz="5400" b="1" i="1" dirty="0">
                <a:latin typeface="+mj-lt"/>
              </a:rPr>
            </a:br>
            <a:br>
              <a:rPr lang="en-US" sz="5400" b="1" i="1" dirty="0">
                <a:latin typeface="+mj-lt"/>
              </a:rPr>
            </a:br>
            <a:r>
              <a:rPr lang="en-US" sz="5400" b="1" i="1" dirty="0">
                <a:latin typeface="+mj-lt"/>
              </a:rPr>
              <a:t>Finding God in All Things</a:t>
            </a:r>
            <a:br>
              <a:rPr lang="en-US" sz="5400" b="1" i="1" dirty="0">
                <a:latin typeface="+mj-lt"/>
              </a:rPr>
            </a:br>
            <a:br>
              <a:rPr lang="en-US" sz="5400" b="1" i="1" dirty="0">
                <a:latin typeface="+mj-lt"/>
              </a:rPr>
            </a:br>
            <a:r>
              <a:rPr lang="en-US" sz="3600" b="1" i="1" dirty="0">
                <a:latin typeface="+mj-lt"/>
              </a:rPr>
              <a:t>St. Ignatius of Loyola </a:t>
            </a:r>
            <a:br>
              <a:rPr lang="en-US" sz="5400" dirty="0">
                <a:latin typeface="+mj-lt"/>
              </a:rPr>
            </a:br>
            <a:endParaRPr lang="en-US" sz="5400" dirty="0">
              <a:latin typeface="+mj-lt"/>
            </a:endParaRPr>
          </a:p>
        </p:txBody>
      </p:sp>
      <p:pic>
        <p:nvPicPr>
          <p:cNvPr id="7" name="Content Placeholder 6" descr="A body of water with a bridge in the background&#10;&#10;Description automatically generated with medium confidence">
            <a:extLst>
              <a:ext uri="{FF2B5EF4-FFF2-40B4-BE49-F238E27FC236}">
                <a16:creationId xmlns:a16="http://schemas.microsoft.com/office/drawing/2014/main" id="{1291F114-5D33-B54A-ADAD-BBBABAA79C86}"/>
              </a:ext>
            </a:extLst>
          </p:cNvPr>
          <p:cNvPicPr>
            <a:picLocks noChangeAspect="1"/>
          </p:cNvPicPr>
          <p:nvPr/>
        </p:nvPicPr>
        <p:blipFill rotWithShape="1">
          <a:blip r:embed="rId4">
            <a:extLst>
              <a:ext uri="{28A0092B-C50C-407E-A947-70E740481C1C}">
                <a14:useLocalDpi xmlns:a14="http://schemas.microsoft.com/office/drawing/2010/main" val="0"/>
              </a:ext>
            </a:extLst>
          </a:blip>
          <a:srcRect l="14423" r="1035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adventure.mp3">
            <a:hlinkClick r:id="" action="ppaction://media"/>
            <a:extLst>
              <a:ext uri="{FF2B5EF4-FFF2-40B4-BE49-F238E27FC236}">
                <a16:creationId xmlns:a16="http://schemas.microsoft.com/office/drawing/2014/main" id="{565A647B-ECF2-377E-9AA5-983F2E5E603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689600" y="3594100"/>
            <a:ext cx="812800" cy="812800"/>
          </a:xfrm>
        </p:spPr>
      </p:pic>
    </p:spTree>
    <p:extLst>
      <p:ext uri="{BB962C8B-B14F-4D97-AF65-F5344CB8AC3E}">
        <p14:creationId xmlns:p14="http://schemas.microsoft.com/office/powerpoint/2010/main" val="2077094230"/>
      </p:ext>
    </p:extLst>
  </p:cSld>
  <p:clrMapOvr>
    <a:masterClrMapping/>
  </p:clrMapOvr>
  <mc:AlternateContent xmlns:mc="http://schemas.openxmlformats.org/markup-compatibility/2006" xmlns:p14="http://schemas.microsoft.com/office/powerpoint/2010/main">
    <mc:Choice Requires="p14">
      <p:transition spd="slow" p14:dur="2000" advTm="2941"/>
    </mc:Choice>
    <mc:Fallback xmlns="">
      <p:transition spd="slow" advTm="2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61ECD36-527D-0248-A04A-FF54D99DB6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81" r="13375"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BEB57B-6A5C-EF42-BFB6-202F32E9891F}"/>
              </a:ext>
            </a:extLst>
          </p:cNvPr>
          <p:cNvSpPr/>
          <p:nvPr/>
        </p:nvSpPr>
        <p:spPr>
          <a:xfrm>
            <a:off x="528243" y="4206240"/>
            <a:ext cx="9494285" cy="1877437"/>
          </a:xfrm>
          <a:prstGeom prst="rect">
            <a:avLst/>
          </a:prstGeom>
        </p:spPr>
        <p:txBody>
          <a:bodyPr wrap="square">
            <a:spAutoFit/>
          </a:bodyPr>
          <a:lstStyle/>
          <a:p>
            <a:endParaRPr lang="en-AU" sz="4400" b="1" dirty="0">
              <a:solidFill>
                <a:schemeClr val="bg1"/>
              </a:solidFill>
            </a:endParaRPr>
          </a:p>
          <a:p>
            <a:r>
              <a:rPr lang="en-AU" sz="4400" b="1" dirty="0">
                <a:solidFill>
                  <a:schemeClr val="bg1"/>
                </a:solidFill>
              </a:rPr>
              <a:t>“God will not be outdone in generosity.” </a:t>
            </a:r>
          </a:p>
          <a:p>
            <a:r>
              <a:rPr lang="en-AU" sz="2800" b="1" dirty="0">
                <a:solidFill>
                  <a:schemeClr val="bg1"/>
                </a:solidFill>
              </a:rPr>
              <a:t>    St. Ignatius of Loyola</a:t>
            </a:r>
            <a:endParaRPr lang="en-US" sz="2800" dirty="0">
              <a:solidFill>
                <a:schemeClr val="bg1"/>
              </a:solidFill>
            </a:endParaRPr>
          </a:p>
        </p:txBody>
      </p:sp>
    </p:spTree>
    <p:extLst>
      <p:ext uri="{BB962C8B-B14F-4D97-AF65-F5344CB8AC3E}">
        <p14:creationId xmlns:p14="http://schemas.microsoft.com/office/powerpoint/2010/main" val="3648274057"/>
      </p:ext>
    </p:extLst>
  </p:cSld>
  <p:clrMapOvr>
    <a:masterClrMapping/>
  </p:clrMapOvr>
  <mc:AlternateContent xmlns:mc="http://schemas.openxmlformats.org/markup-compatibility/2006" xmlns:p14="http://schemas.microsoft.com/office/powerpoint/2010/main">
    <mc:Choice Requires="p14">
      <p:transition spd="slow" p14:dur="2000" advTm="11022"/>
    </mc:Choice>
    <mc:Fallback xmlns="">
      <p:transition spd="slow" advTm="1102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DE4A4F5-E2AF-6A47-BA9B-43DEC3C157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285" b="3816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EE1006-5159-FF4C-95A1-078C21822D2D}"/>
              </a:ext>
            </a:extLst>
          </p:cNvPr>
          <p:cNvSpPr/>
          <p:nvPr/>
        </p:nvSpPr>
        <p:spPr>
          <a:xfrm>
            <a:off x="295423" y="3159696"/>
            <a:ext cx="11183814"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b="1" dirty="0">
              <a:solidFill>
                <a:schemeClr val="bg1"/>
              </a:solidFill>
            </a:endParaRPr>
          </a:p>
          <a:p>
            <a:r>
              <a:rPr lang="en-AU" sz="4400" b="1" dirty="0">
                <a:solidFill>
                  <a:schemeClr val="bg1"/>
                </a:solidFill>
              </a:rPr>
              <a:t>“All the things in this world are gifts of God” </a:t>
            </a:r>
          </a:p>
          <a:p>
            <a:r>
              <a:rPr lang="en-AU" sz="2800" b="1" dirty="0">
                <a:solidFill>
                  <a:schemeClr val="bg1"/>
                </a:solidFill>
              </a:rPr>
              <a:t>St. Ignatius of Loyola</a:t>
            </a:r>
            <a:endParaRPr lang="en-US" sz="2800" dirty="0">
              <a:solidFill>
                <a:schemeClr val="bg1"/>
              </a:solidFill>
            </a:endParaRPr>
          </a:p>
        </p:txBody>
      </p:sp>
    </p:spTree>
    <p:extLst>
      <p:ext uri="{BB962C8B-B14F-4D97-AF65-F5344CB8AC3E}">
        <p14:creationId xmlns:p14="http://schemas.microsoft.com/office/powerpoint/2010/main" val="2342168961"/>
      </p:ext>
    </p:extLst>
  </p:cSld>
  <p:clrMapOvr>
    <a:masterClrMapping/>
  </p:clrMapOvr>
  <mc:AlternateContent xmlns:mc="http://schemas.openxmlformats.org/markup-compatibility/2006" xmlns:p14="http://schemas.microsoft.com/office/powerpoint/2010/main">
    <mc:Choice Requires="p14">
      <p:transition spd="slow" p14:dur="2000" advTm="11874"/>
    </mc:Choice>
    <mc:Fallback xmlns="">
      <p:transition spd="slow" advTm="1187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FEB4C6-3D7C-7941-914D-C82F92E4F9F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818" b="199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D605D4-B5D3-6846-914F-7A279C484E81}"/>
              </a:ext>
            </a:extLst>
          </p:cNvPr>
          <p:cNvSpPr/>
          <p:nvPr/>
        </p:nvSpPr>
        <p:spPr>
          <a:xfrm>
            <a:off x="126206" y="3159696"/>
            <a:ext cx="11690656"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r>
              <a:rPr lang="en-AU" sz="4400" b="1" dirty="0">
                <a:solidFill>
                  <a:schemeClr val="bg1"/>
                </a:solidFill>
              </a:rPr>
              <a:t>“Whatever you are doing, that which makes you feel the most alive...that is where God is.” </a:t>
            </a:r>
          </a:p>
          <a:p>
            <a:r>
              <a:rPr lang="en-AU" sz="2800" b="1" dirty="0">
                <a:solidFill>
                  <a:schemeClr val="bg1"/>
                </a:solidFill>
              </a:rPr>
              <a:t>St. Ignatius of Loyola</a:t>
            </a:r>
            <a:endParaRPr lang="en-US" sz="2800" dirty="0">
              <a:solidFill>
                <a:schemeClr val="bg1"/>
              </a:solidFill>
            </a:endParaRPr>
          </a:p>
        </p:txBody>
      </p:sp>
    </p:spTree>
    <p:extLst>
      <p:ext uri="{BB962C8B-B14F-4D97-AF65-F5344CB8AC3E}">
        <p14:creationId xmlns:p14="http://schemas.microsoft.com/office/powerpoint/2010/main" val="3866386634"/>
      </p:ext>
    </p:extLst>
  </p:cSld>
  <p:clrMapOvr>
    <a:masterClrMapping/>
  </p:clrMapOvr>
  <mc:AlternateContent xmlns:mc="http://schemas.openxmlformats.org/markup-compatibility/2006" xmlns:p14="http://schemas.microsoft.com/office/powerpoint/2010/main">
    <mc:Choice Requires="p14">
      <p:transition spd="slow" p14:dur="2000" advTm="6511"/>
    </mc:Choice>
    <mc:Fallback xmlns="">
      <p:transition spd="slow" advTm="65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urfboard leaning against a tree&#10;&#10;Description automatically generated with medium confidence">
            <a:extLst>
              <a:ext uri="{FF2B5EF4-FFF2-40B4-BE49-F238E27FC236}">
                <a16:creationId xmlns:a16="http://schemas.microsoft.com/office/drawing/2014/main" id="{A4FB4255-3301-B54B-A73C-62391091DA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584" r="39228"/>
          <a:stretch/>
        </p:blipFill>
        <p:spPr>
          <a:xfrm rot="5400000">
            <a:off x="2667000" y="-2667000"/>
            <a:ext cx="6858000" cy="12192000"/>
          </a:xfrm>
          <a:prstGeom prst="rect">
            <a:avLst/>
          </a:prstGeom>
        </p:spPr>
      </p:pic>
      <p:sp>
        <p:nvSpPr>
          <p:cNvPr id="6" name="Rectangle 5">
            <a:extLst>
              <a:ext uri="{FF2B5EF4-FFF2-40B4-BE49-F238E27FC236}">
                <a16:creationId xmlns:a16="http://schemas.microsoft.com/office/drawing/2014/main" id="{F22B1E11-F9EB-884D-8293-9B3F80A56E9A}"/>
              </a:ext>
            </a:extLst>
          </p:cNvPr>
          <p:cNvSpPr/>
          <p:nvPr/>
        </p:nvSpPr>
        <p:spPr>
          <a:xfrm>
            <a:off x="295422" y="3159696"/>
            <a:ext cx="11770372" cy="3477875"/>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r>
              <a:rPr lang="en-AU" sz="4400" b="1" dirty="0">
                <a:solidFill>
                  <a:schemeClr val="bg1"/>
                </a:solidFill>
              </a:rPr>
              <a:t>“Act as if everything depended on you; trust as if everything depended on God.”</a:t>
            </a:r>
            <a:br>
              <a:rPr lang="en-AU" sz="4400" b="1" dirty="0">
                <a:solidFill>
                  <a:schemeClr val="bg1"/>
                </a:solidFill>
              </a:rPr>
            </a:br>
            <a:r>
              <a:rPr lang="en-AU" sz="4400" b="1" dirty="0">
                <a:solidFill>
                  <a:schemeClr val="bg1"/>
                </a:solidFill>
              </a:rPr>
              <a:t> </a:t>
            </a:r>
            <a:r>
              <a:rPr lang="en-AU" sz="2800" b="1" dirty="0">
                <a:solidFill>
                  <a:schemeClr val="bg1"/>
                </a:solidFill>
              </a:rPr>
              <a:t>St Ignatius of Loyola</a:t>
            </a:r>
          </a:p>
        </p:txBody>
      </p:sp>
    </p:spTree>
    <p:extLst>
      <p:ext uri="{BB962C8B-B14F-4D97-AF65-F5344CB8AC3E}">
        <p14:creationId xmlns:p14="http://schemas.microsoft.com/office/powerpoint/2010/main" val="3108592066"/>
      </p:ext>
    </p:extLst>
  </p:cSld>
  <p:clrMapOvr>
    <a:masterClrMapping/>
  </p:clrMapOvr>
  <mc:AlternateContent xmlns:mc="http://schemas.openxmlformats.org/markup-compatibility/2006" xmlns:p14="http://schemas.microsoft.com/office/powerpoint/2010/main">
    <mc:Choice Requires="p14">
      <p:transition spd="slow" p14:dur="2000" advTm="5924"/>
    </mc:Choice>
    <mc:Fallback xmlns="">
      <p:transition spd="slow" advTm="592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ndscape with a body of water and trees in the background&#10;&#10;Description automatically generated with low confidence">
            <a:extLst>
              <a:ext uri="{FF2B5EF4-FFF2-40B4-BE49-F238E27FC236}">
                <a16:creationId xmlns:a16="http://schemas.microsoft.com/office/drawing/2014/main" id="{6A645056-6CB4-384F-998C-713E2076CC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0"/>
            <a:ext cx="12191980" cy="7178634"/>
          </a:xfrm>
          <a:prstGeom prst="rect">
            <a:avLst/>
          </a:prstGeom>
        </p:spPr>
      </p:pic>
      <p:sp>
        <p:nvSpPr>
          <p:cNvPr id="6" name="Rectangle 5">
            <a:extLst>
              <a:ext uri="{FF2B5EF4-FFF2-40B4-BE49-F238E27FC236}">
                <a16:creationId xmlns:a16="http://schemas.microsoft.com/office/drawing/2014/main" id="{9472C80C-3ECF-0E45-8FA9-7E5BE9FDB06E}"/>
              </a:ext>
            </a:extLst>
          </p:cNvPr>
          <p:cNvSpPr/>
          <p:nvPr/>
        </p:nvSpPr>
        <p:spPr>
          <a:xfrm>
            <a:off x="140677" y="3159696"/>
            <a:ext cx="12049799" cy="3647152"/>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b="1" dirty="0">
              <a:solidFill>
                <a:schemeClr val="bg1"/>
              </a:solidFill>
            </a:endParaRPr>
          </a:p>
          <a:p>
            <a:r>
              <a:rPr lang="en-AU" sz="4400" b="1" dirty="0">
                <a:solidFill>
                  <a:schemeClr val="bg1"/>
                </a:solidFill>
              </a:rPr>
              <a:t>“Love is shown more in deeds than in words.”</a:t>
            </a:r>
            <a:br>
              <a:rPr lang="en-AU" sz="4400" b="1" dirty="0">
                <a:solidFill>
                  <a:schemeClr val="bg1"/>
                </a:solidFill>
              </a:rPr>
            </a:br>
            <a:r>
              <a:rPr lang="en-AU" sz="4400" b="1" dirty="0">
                <a:solidFill>
                  <a:schemeClr val="bg1"/>
                </a:solidFill>
              </a:rPr>
              <a:t> St. Ignatius of Loyola</a:t>
            </a:r>
          </a:p>
          <a:p>
            <a:endParaRPr lang="en-US" sz="1100" dirty="0">
              <a:solidFill>
                <a:schemeClr val="bg1"/>
              </a:solidFill>
            </a:endParaRPr>
          </a:p>
        </p:txBody>
      </p:sp>
    </p:spTree>
    <p:extLst>
      <p:ext uri="{BB962C8B-B14F-4D97-AF65-F5344CB8AC3E}">
        <p14:creationId xmlns:p14="http://schemas.microsoft.com/office/powerpoint/2010/main" val="3348178772"/>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spd="slow" advTm="410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sky, outdoor, plant&#10;&#10;Description automatically generated">
            <a:extLst>
              <a:ext uri="{FF2B5EF4-FFF2-40B4-BE49-F238E27FC236}">
                <a16:creationId xmlns:a16="http://schemas.microsoft.com/office/drawing/2014/main" id="{5F7B9DFA-6E12-2C41-8605-B0ECBCD359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21" r="54391"/>
          <a:stretch/>
        </p:blipFill>
        <p:spPr>
          <a:xfrm rot="5400000">
            <a:off x="2667000" y="-2667000"/>
            <a:ext cx="6858000" cy="12192000"/>
          </a:xfrm>
          <a:prstGeom prst="rect">
            <a:avLst/>
          </a:prstGeom>
        </p:spPr>
      </p:pic>
      <p:sp>
        <p:nvSpPr>
          <p:cNvPr id="6" name="Rectangle 5">
            <a:extLst>
              <a:ext uri="{FF2B5EF4-FFF2-40B4-BE49-F238E27FC236}">
                <a16:creationId xmlns:a16="http://schemas.microsoft.com/office/drawing/2014/main" id="{BD9EDF88-660D-7746-A7B3-2F16A7A10BFB}"/>
              </a:ext>
            </a:extLst>
          </p:cNvPr>
          <p:cNvSpPr/>
          <p:nvPr/>
        </p:nvSpPr>
        <p:spPr>
          <a:xfrm>
            <a:off x="472021" y="3159696"/>
            <a:ext cx="10866539"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b="1" dirty="0">
              <a:solidFill>
                <a:schemeClr val="bg1"/>
              </a:solidFill>
            </a:endParaRPr>
          </a:p>
          <a:p>
            <a:r>
              <a:rPr lang="en-AU" sz="4400" b="1" dirty="0">
                <a:solidFill>
                  <a:schemeClr val="bg1"/>
                </a:solidFill>
              </a:rPr>
              <a:t>“The glory of God is humankind fully alive..” </a:t>
            </a:r>
          </a:p>
          <a:p>
            <a:r>
              <a:rPr lang="en-AU" sz="2800" b="1" dirty="0">
                <a:solidFill>
                  <a:schemeClr val="bg1"/>
                </a:solidFill>
              </a:rPr>
              <a:t>  St. Ignatius of Loyola</a:t>
            </a:r>
            <a:endParaRPr lang="en-US" sz="2800" b="1" dirty="0">
              <a:solidFill>
                <a:schemeClr val="bg1"/>
              </a:solidFill>
            </a:endParaRPr>
          </a:p>
        </p:txBody>
      </p:sp>
    </p:spTree>
    <p:extLst>
      <p:ext uri="{BB962C8B-B14F-4D97-AF65-F5344CB8AC3E}">
        <p14:creationId xmlns:p14="http://schemas.microsoft.com/office/powerpoint/2010/main" val="903578395"/>
      </p:ext>
    </p:extLst>
  </p:cSld>
  <p:clrMapOvr>
    <a:masterClrMapping/>
  </p:clrMapOvr>
  <mc:AlternateContent xmlns:mc="http://schemas.openxmlformats.org/markup-compatibility/2006" xmlns:p14="http://schemas.microsoft.com/office/powerpoint/2010/main">
    <mc:Choice Requires="p14">
      <p:transition spd="slow" p14:dur="2000" advTm="4626"/>
    </mc:Choice>
    <mc:Fallback xmlns="">
      <p:transition spd="slow" advTm="4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bench, outdoor, park&#10;&#10;Description automatically generated">
            <a:extLst>
              <a:ext uri="{FF2B5EF4-FFF2-40B4-BE49-F238E27FC236}">
                <a16:creationId xmlns:a16="http://schemas.microsoft.com/office/drawing/2014/main" id="{0C9C06DD-E929-744A-B31C-55478BEC11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799" r="33014"/>
          <a:stretch/>
        </p:blipFill>
        <p:spPr>
          <a:xfrm rot="5400000">
            <a:off x="2667000" y="-2667000"/>
            <a:ext cx="6858000" cy="12192000"/>
          </a:xfrm>
          <a:prstGeom prst="rect">
            <a:avLst/>
          </a:prstGeom>
        </p:spPr>
      </p:pic>
      <p:sp>
        <p:nvSpPr>
          <p:cNvPr id="6" name="Rectangle 5">
            <a:extLst>
              <a:ext uri="{FF2B5EF4-FFF2-40B4-BE49-F238E27FC236}">
                <a16:creationId xmlns:a16="http://schemas.microsoft.com/office/drawing/2014/main" id="{1C4EFBB8-8D62-0749-BBC8-0D1EC053A48F}"/>
              </a:ext>
            </a:extLst>
          </p:cNvPr>
          <p:cNvSpPr/>
          <p:nvPr/>
        </p:nvSpPr>
        <p:spPr>
          <a:xfrm>
            <a:off x="252412" y="3159696"/>
            <a:ext cx="11939588" cy="3231654"/>
          </a:xfrm>
          <a:prstGeom prst="rect">
            <a:avLst/>
          </a:prstGeom>
        </p:spPr>
        <p:txBody>
          <a:bodyPr wrap="square">
            <a:spAutoFit/>
          </a:bodyPr>
          <a:lstStyle/>
          <a:p>
            <a:endParaRPr lang="en-AU" sz="4400" dirty="0">
              <a:solidFill>
                <a:schemeClr val="bg1"/>
              </a:solidFill>
            </a:endParaRPr>
          </a:p>
          <a:p>
            <a:endParaRPr lang="en-AU" sz="4400" dirty="0">
              <a:solidFill>
                <a:schemeClr val="bg1"/>
              </a:solidFill>
            </a:endParaRPr>
          </a:p>
          <a:p>
            <a:endParaRPr lang="en-AU" sz="4400" b="1" dirty="0">
              <a:solidFill>
                <a:schemeClr val="bg1"/>
              </a:solidFill>
            </a:endParaRPr>
          </a:p>
          <a:p>
            <a:r>
              <a:rPr lang="en-AU" sz="4400" b="1" dirty="0">
                <a:solidFill>
                  <a:schemeClr val="bg1"/>
                </a:solidFill>
              </a:rPr>
              <a:t>“Discouragement is not from God” </a:t>
            </a:r>
          </a:p>
          <a:p>
            <a:r>
              <a:rPr lang="en-AU" sz="2800" b="1" dirty="0">
                <a:solidFill>
                  <a:schemeClr val="bg1"/>
                </a:solidFill>
              </a:rPr>
              <a:t>St. Ignatius of Loyola</a:t>
            </a:r>
            <a:endParaRPr lang="en-US" sz="2800" b="1" dirty="0">
              <a:solidFill>
                <a:schemeClr val="bg1"/>
              </a:solidFill>
            </a:endParaRPr>
          </a:p>
        </p:txBody>
      </p:sp>
    </p:spTree>
    <p:extLst>
      <p:ext uri="{BB962C8B-B14F-4D97-AF65-F5344CB8AC3E}">
        <p14:creationId xmlns:p14="http://schemas.microsoft.com/office/powerpoint/2010/main" val="30987038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nature, outdoor, water, waterfall&#10;&#10;Description automatically generated">
            <a:extLst>
              <a:ext uri="{FF2B5EF4-FFF2-40B4-BE49-F238E27FC236}">
                <a16:creationId xmlns:a16="http://schemas.microsoft.com/office/drawing/2014/main" id="{ED90FE2C-F3F4-774C-B60A-86408AD462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125" r="40688"/>
          <a:stretch/>
        </p:blipFill>
        <p:spPr>
          <a:xfrm rot="5400000">
            <a:off x="2667000" y="-2667000"/>
            <a:ext cx="6858000" cy="12192000"/>
          </a:xfrm>
          <a:prstGeom prst="rect">
            <a:avLst/>
          </a:prstGeom>
        </p:spPr>
      </p:pic>
      <p:sp>
        <p:nvSpPr>
          <p:cNvPr id="10" name="Rectangle 9">
            <a:extLst>
              <a:ext uri="{FF2B5EF4-FFF2-40B4-BE49-F238E27FC236}">
                <a16:creationId xmlns:a16="http://schemas.microsoft.com/office/drawing/2014/main" id="{ECA5DD67-3090-AC4E-81F3-DC3DD635E492}"/>
              </a:ext>
            </a:extLst>
          </p:cNvPr>
          <p:cNvSpPr/>
          <p:nvPr/>
        </p:nvSpPr>
        <p:spPr>
          <a:xfrm>
            <a:off x="337625" y="3159696"/>
            <a:ext cx="11728169"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dirty="0">
              <a:solidFill>
                <a:schemeClr val="bg1"/>
              </a:solidFill>
            </a:endParaRPr>
          </a:p>
          <a:p>
            <a:r>
              <a:rPr lang="en-AU" sz="4400" b="1" dirty="0">
                <a:solidFill>
                  <a:schemeClr val="bg1"/>
                </a:solidFill>
              </a:rPr>
              <a:t>“Lord, teach me to be generous;.” </a:t>
            </a:r>
          </a:p>
          <a:p>
            <a:r>
              <a:rPr lang="en-AU" sz="2800" b="1" dirty="0">
                <a:solidFill>
                  <a:schemeClr val="bg1"/>
                </a:solidFill>
              </a:rPr>
              <a:t>   St. Ignatius of Loyola</a:t>
            </a:r>
            <a:endParaRPr lang="en-US" sz="2800" b="1" dirty="0">
              <a:solidFill>
                <a:schemeClr val="bg1"/>
              </a:solidFill>
            </a:endParaRPr>
          </a:p>
        </p:txBody>
      </p:sp>
    </p:spTree>
    <p:extLst>
      <p:ext uri="{BB962C8B-B14F-4D97-AF65-F5344CB8AC3E}">
        <p14:creationId xmlns:p14="http://schemas.microsoft.com/office/powerpoint/2010/main" val="4152240341"/>
      </p:ext>
    </p:extLst>
  </p:cSld>
  <p:clrMapOvr>
    <a:masterClrMapping/>
  </p:clrMapOvr>
  <mc:AlternateContent xmlns:mc="http://schemas.openxmlformats.org/markup-compatibility/2006" xmlns:p14="http://schemas.microsoft.com/office/powerpoint/2010/main">
    <mc:Choice Requires="p14">
      <p:transition spd="slow" p14:dur="2000" advTm="4492"/>
    </mc:Choice>
    <mc:Fallback xmlns="">
      <p:transition spd="slow" advTm="44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10;&#10;Description automatically generated">
            <a:extLst>
              <a:ext uri="{FF2B5EF4-FFF2-40B4-BE49-F238E27FC236}">
                <a16:creationId xmlns:a16="http://schemas.microsoft.com/office/drawing/2014/main" id="{F79DB190-E262-3945-9623-01596E4778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872" b="13142"/>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FE4DD7BE-28A4-EB4A-9026-F258C3111F60}"/>
              </a:ext>
            </a:extLst>
          </p:cNvPr>
          <p:cNvSpPr/>
          <p:nvPr/>
        </p:nvSpPr>
        <p:spPr>
          <a:xfrm>
            <a:off x="182880" y="3159696"/>
            <a:ext cx="11887200" cy="3477875"/>
          </a:xfrm>
          <a:prstGeom prst="rect">
            <a:avLst/>
          </a:prstGeom>
        </p:spPr>
        <p:txBody>
          <a:bodyPr wrap="square">
            <a:spAutoFit/>
          </a:bodyPr>
          <a:lstStyle/>
          <a:p>
            <a:endParaRPr lang="en-AU" sz="4800" dirty="0">
              <a:solidFill>
                <a:schemeClr val="bg1"/>
              </a:solidFill>
            </a:endParaRPr>
          </a:p>
          <a:p>
            <a:endParaRPr lang="en-AU" sz="4800" dirty="0">
              <a:solidFill>
                <a:schemeClr val="bg1"/>
              </a:solidFill>
            </a:endParaRPr>
          </a:p>
          <a:p>
            <a:endParaRPr lang="en-AU" sz="4800" dirty="0">
              <a:solidFill>
                <a:schemeClr val="bg1"/>
              </a:solidFill>
            </a:endParaRPr>
          </a:p>
          <a:p>
            <a:r>
              <a:rPr lang="en-AU" sz="4800" b="1" dirty="0">
                <a:solidFill>
                  <a:schemeClr val="bg1"/>
                </a:solidFill>
              </a:rPr>
              <a:t>“For those who love, nothing is too difficult.” </a:t>
            </a:r>
          </a:p>
          <a:p>
            <a:r>
              <a:rPr lang="en-AU" sz="2800" b="1" dirty="0">
                <a:solidFill>
                  <a:schemeClr val="bg1"/>
                </a:solidFill>
              </a:rPr>
              <a:t>St. Ignatius of Loyola</a:t>
            </a:r>
            <a:endParaRPr lang="en-US" sz="2800" b="1" dirty="0">
              <a:solidFill>
                <a:schemeClr val="bg1"/>
              </a:solidFill>
            </a:endParaRPr>
          </a:p>
        </p:txBody>
      </p:sp>
    </p:spTree>
    <p:extLst>
      <p:ext uri="{BB962C8B-B14F-4D97-AF65-F5344CB8AC3E}">
        <p14:creationId xmlns:p14="http://schemas.microsoft.com/office/powerpoint/2010/main" val="1472709453"/>
      </p:ext>
    </p:extLst>
  </p:cSld>
  <p:clrMapOvr>
    <a:masterClrMapping/>
  </p:clrMapOvr>
  <mc:AlternateContent xmlns:mc="http://schemas.openxmlformats.org/markup-compatibility/2006" xmlns:p14="http://schemas.microsoft.com/office/powerpoint/2010/main">
    <mc:Choice Requires="p14">
      <p:transition spd="slow" p14:dur="2000" advTm="6546"/>
    </mc:Choice>
    <mc:Fallback xmlns="">
      <p:transition spd="slow" advTm="654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snow&#10;&#10;Description automatically generated">
            <a:extLst>
              <a:ext uri="{FF2B5EF4-FFF2-40B4-BE49-F238E27FC236}">
                <a16:creationId xmlns:a16="http://schemas.microsoft.com/office/drawing/2014/main" id="{DA208DEA-19F6-7743-B093-8E560C1E55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413"/>
          <a:stretch/>
        </p:blipFill>
        <p:spPr>
          <a:xfrm>
            <a:off x="20" y="0"/>
            <a:ext cx="12191980" cy="7178633"/>
          </a:xfrm>
          <a:prstGeom prst="rect">
            <a:avLst/>
          </a:prstGeom>
        </p:spPr>
      </p:pic>
      <p:sp>
        <p:nvSpPr>
          <p:cNvPr id="6" name="Rectangle 5">
            <a:extLst>
              <a:ext uri="{FF2B5EF4-FFF2-40B4-BE49-F238E27FC236}">
                <a16:creationId xmlns:a16="http://schemas.microsoft.com/office/drawing/2014/main" id="{C3F9A710-D2F2-B945-A8E6-C45F3491F0AC}"/>
              </a:ext>
            </a:extLst>
          </p:cNvPr>
          <p:cNvSpPr/>
          <p:nvPr/>
        </p:nvSpPr>
        <p:spPr>
          <a:xfrm>
            <a:off x="126204" y="3159696"/>
            <a:ext cx="11939589" cy="3231654"/>
          </a:xfrm>
          <a:prstGeom prst="rect">
            <a:avLst/>
          </a:prstGeom>
        </p:spPr>
        <p:txBody>
          <a:bodyPr wrap="square">
            <a:spAutoFit/>
          </a:bodyPr>
          <a:lstStyle/>
          <a:p>
            <a:endParaRPr lang="en-AU" sz="4400" dirty="0">
              <a:solidFill>
                <a:schemeClr val="bg1"/>
              </a:solidFill>
            </a:endParaRPr>
          </a:p>
          <a:p>
            <a:endParaRPr lang="en-AU" sz="4400" dirty="0">
              <a:solidFill>
                <a:schemeClr val="bg1"/>
              </a:solidFill>
            </a:endParaRPr>
          </a:p>
          <a:p>
            <a:r>
              <a:rPr lang="en-AU" sz="4400" b="1" dirty="0">
                <a:solidFill>
                  <a:schemeClr val="bg1"/>
                </a:solidFill>
              </a:rPr>
              <a:t>“Pray as if God will take care of all; act as if all is up to you.” </a:t>
            </a:r>
          </a:p>
          <a:p>
            <a:r>
              <a:rPr lang="en-AU" sz="2800" b="1" dirty="0">
                <a:solidFill>
                  <a:schemeClr val="bg1"/>
                </a:solidFill>
              </a:rPr>
              <a:t>St. Ignatius of Loyola</a:t>
            </a:r>
            <a:endParaRPr lang="en-US" sz="2800" b="1" dirty="0">
              <a:solidFill>
                <a:schemeClr val="bg1"/>
              </a:solidFill>
            </a:endParaRPr>
          </a:p>
        </p:txBody>
      </p:sp>
    </p:spTree>
    <p:extLst>
      <p:ext uri="{BB962C8B-B14F-4D97-AF65-F5344CB8AC3E}">
        <p14:creationId xmlns:p14="http://schemas.microsoft.com/office/powerpoint/2010/main" val="9360460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80492" y="365125"/>
            <a:ext cx="9173308" cy="1325563"/>
          </a:xfrm>
        </p:spPr>
        <p:txBody>
          <a:bodyPr/>
          <a:lstStyle/>
          <a:p>
            <a:r>
              <a:rPr lang="en-GB" dirty="0">
                <a:solidFill>
                  <a:srgbClr val="E46C0A"/>
                </a:solidFill>
                <a:latin typeface="Playball"/>
                <a:ea typeface="Playball"/>
                <a:cs typeface="Playball"/>
                <a:sym typeface="Playball"/>
              </a:rPr>
              <a:t>         Acknowledgement of Country</a:t>
            </a:r>
            <a:endParaRPr lang="en-US" dirty="0"/>
          </a:p>
        </p:txBody>
      </p:sp>
      <p:sp>
        <p:nvSpPr>
          <p:cNvPr id="5123" name="Content Placeholder 2"/>
          <p:cNvSpPr>
            <a:spLocks noGrp="1"/>
          </p:cNvSpPr>
          <p:nvPr>
            <p:ph idx="1"/>
          </p:nvPr>
        </p:nvSpPr>
        <p:spPr>
          <a:xfrm>
            <a:off x="609600" y="1196752"/>
            <a:ext cx="10972800" cy="5184576"/>
          </a:xfrm>
        </p:spPr>
        <p:txBody>
          <a:bodyPr/>
          <a:lstStyle/>
          <a:p>
            <a:pPr marL="0" indent="0" algn="ctr">
              <a:spcBef>
                <a:spcPts val="168"/>
              </a:spcBef>
              <a:buNone/>
            </a:pPr>
            <a:endParaRPr lang="en-US" dirty="0"/>
          </a:p>
          <a:p>
            <a:pPr marL="0" indent="0" algn="ctr">
              <a:spcBef>
                <a:spcPts val="168"/>
              </a:spcBef>
              <a:buNone/>
            </a:pPr>
            <a:r>
              <a:rPr lang="en-US" dirty="0"/>
              <a:t>Today we stand in footsteps millennia old.</a:t>
            </a:r>
            <a:endParaRPr lang="en-AU" dirty="0"/>
          </a:p>
          <a:p>
            <a:pPr marL="0" indent="0" algn="ctr">
              <a:spcBef>
                <a:spcPts val="168"/>
              </a:spcBef>
              <a:buNone/>
            </a:pPr>
            <a:r>
              <a:rPr lang="en-US" dirty="0"/>
              <a:t> We acknowledge the traditional custodians of the land on which we live and work, whose culture and customs have nurtured, these lands, since men and women awoke from the great dream.</a:t>
            </a:r>
            <a:r>
              <a:rPr lang="en-AU" dirty="0"/>
              <a:t> </a:t>
            </a:r>
            <a:r>
              <a:rPr lang="en-US" dirty="0"/>
              <a:t>We </a:t>
            </a:r>
            <a:r>
              <a:rPr lang="en-US" dirty="0" err="1"/>
              <a:t>honour</a:t>
            </a:r>
            <a:r>
              <a:rPr lang="en-US" dirty="0"/>
              <a:t> the presence of the ancestors who reside in the imagination of this land</a:t>
            </a:r>
            <a:r>
              <a:rPr lang="en-AU" dirty="0"/>
              <a:t> </a:t>
            </a:r>
            <a:r>
              <a:rPr lang="en-US" dirty="0"/>
              <a:t>and whose irrepressible spirituality</a:t>
            </a:r>
            <a:r>
              <a:rPr lang="en-AU" dirty="0"/>
              <a:t> </a:t>
            </a:r>
            <a:r>
              <a:rPr lang="en-US" dirty="0"/>
              <a:t>flows through all creation.</a:t>
            </a:r>
            <a:endParaRPr lang="en-AU" dirty="0"/>
          </a:p>
          <a:p>
            <a:pPr marL="0" indent="0" algn="ctr">
              <a:buNone/>
            </a:pPr>
            <a:r>
              <a:rPr lang="en-US" dirty="0"/>
              <a:t>As part of the Diocesan educational community, we recommit to hope, justice, peace and reconciliation for all.</a:t>
            </a:r>
          </a:p>
        </p:txBody>
      </p:sp>
      <p:pic>
        <p:nvPicPr>
          <p:cNvPr id="4" name="Shape 37">
            <a:extLst>
              <a:ext uri="{FF2B5EF4-FFF2-40B4-BE49-F238E27FC236}">
                <a16:creationId xmlns:a16="http://schemas.microsoft.com/office/drawing/2014/main" id="{3C22FCC5-4D1F-3C4D-A5B7-E3F4E17FC4C2}"/>
              </a:ext>
            </a:extLst>
          </p:cNvPr>
          <p:cNvPicPr preferRelativeResize="0"/>
          <p:nvPr/>
        </p:nvPicPr>
        <p:blipFill>
          <a:blip r:embed="rId2">
            <a:alphaModFix/>
          </a:blip>
          <a:stretch>
            <a:fillRect/>
          </a:stretch>
        </p:blipFill>
        <p:spPr>
          <a:xfrm>
            <a:off x="335360" y="328054"/>
            <a:ext cx="2854524" cy="1036167"/>
          </a:xfrm>
          <a:prstGeom prst="rect">
            <a:avLst/>
          </a:prstGeom>
          <a:noFill/>
          <a:ln>
            <a:noFill/>
          </a:ln>
        </p:spPr>
      </p:pic>
    </p:spTree>
    <p:extLst>
      <p:ext uri="{BB962C8B-B14F-4D97-AF65-F5344CB8AC3E}">
        <p14:creationId xmlns:p14="http://schemas.microsoft.com/office/powerpoint/2010/main" val="2700003046"/>
      </p:ext>
    </p:extLst>
  </p:cSld>
  <p:clrMapOvr>
    <a:masterClrMapping/>
  </p:clrMapOvr>
  <mc:AlternateContent xmlns:mc="http://schemas.openxmlformats.org/markup-compatibility/2006" xmlns:p14="http://schemas.microsoft.com/office/powerpoint/2010/main">
    <mc:Choice Requires="p14">
      <p:transition spd="slow" p14:dur="2000" advTm="21265"/>
    </mc:Choice>
    <mc:Fallback xmlns="">
      <p:transition spd="slow" advTm="212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4E30654-88D5-FB42-8C6B-1F85BD1042A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C36B6CC-8043-E048-870F-5C24F90A2E84}"/>
              </a:ext>
            </a:extLst>
          </p:cNvPr>
          <p:cNvSpPr/>
          <p:nvPr/>
        </p:nvSpPr>
        <p:spPr>
          <a:xfrm>
            <a:off x="1" y="3159696"/>
            <a:ext cx="12017828"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b="1" dirty="0">
              <a:solidFill>
                <a:schemeClr val="bg1"/>
              </a:solidFill>
            </a:endParaRPr>
          </a:p>
          <a:p>
            <a:r>
              <a:rPr lang="en-AU" sz="4400" b="1" dirty="0">
                <a:solidFill>
                  <a:schemeClr val="bg1"/>
                </a:solidFill>
              </a:rPr>
              <a:t> “Teach us to give and not to count the cost.” </a:t>
            </a:r>
          </a:p>
          <a:p>
            <a:r>
              <a:rPr lang="en-AU" sz="2800" b="1" dirty="0">
                <a:solidFill>
                  <a:schemeClr val="bg1"/>
                </a:solidFill>
              </a:rPr>
              <a:t>   St. Ignatius of Loyola</a:t>
            </a:r>
            <a:endParaRPr lang="en-US" sz="2800" b="1" dirty="0">
              <a:solidFill>
                <a:schemeClr val="bg1"/>
              </a:solidFill>
            </a:endParaRPr>
          </a:p>
        </p:txBody>
      </p:sp>
    </p:spTree>
    <p:extLst>
      <p:ext uri="{BB962C8B-B14F-4D97-AF65-F5344CB8AC3E}">
        <p14:creationId xmlns:p14="http://schemas.microsoft.com/office/powerpoint/2010/main" val="337394772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water&#10;&#10;Description automatically generated">
            <a:extLst>
              <a:ext uri="{FF2B5EF4-FFF2-40B4-BE49-F238E27FC236}">
                <a16:creationId xmlns:a16="http://schemas.microsoft.com/office/drawing/2014/main" id="{3AFF7797-BE97-0E48-B0CB-2A03971762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178" r="1" b="7638"/>
          <a:stretch/>
        </p:blipFill>
        <p:spPr>
          <a:xfrm>
            <a:off x="0" y="-13840"/>
            <a:ext cx="12191999" cy="6874954"/>
          </a:xfrm>
          <a:prstGeom prst="rect">
            <a:avLst/>
          </a:prstGeom>
        </p:spPr>
      </p:pic>
      <p:sp>
        <p:nvSpPr>
          <p:cNvPr id="6" name="Rectangle 5">
            <a:extLst>
              <a:ext uri="{FF2B5EF4-FFF2-40B4-BE49-F238E27FC236}">
                <a16:creationId xmlns:a16="http://schemas.microsoft.com/office/drawing/2014/main" id="{32BC1F3A-62E3-0747-B3E2-3D83652AC000}"/>
              </a:ext>
            </a:extLst>
          </p:cNvPr>
          <p:cNvSpPr/>
          <p:nvPr/>
        </p:nvSpPr>
        <p:spPr>
          <a:xfrm>
            <a:off x="196948" y="3105835"/>
            <a:ext cx="11887200" cy="3231654"/>
          </a:xfrm>
          <a:prstGeom prst="rect">
            <a:avLst/>
          </a:prstGeom>
        </p:spPr>
        <p:txBody>
          <a:bodyPr wrap="square">
            <a:spAutoFit/>
          </a:bodyPr>
          <a:lstStyle/>
          <a:p>
            <a:endParaRPr lang="en-AU" sz="4400" b="1" dirty="0">
              <a:solidFill>
                <a:schemeClr val="bg1"/>
              </a:solidFill>
              <a:latin typeface="Inter"/>
            </a:endParaRPr>
          </a:p>
          <a:p>
            <a:r>
              <a:rPr lang="en-AU" sz="4400" b="1" dirty="0">
                <a:solidFill>
                  <a:schemeClr val="bg1"/>
                </a:solidFill>
                <a:latin typeface="Inter"/>
              </a:rPr>
              <a:t>"If our church is not marked by caring for the poor, the oppressed, the hungry, we are guilty of heresy.”</a:t>
            </a:r>
          </a:p>
          <a:p>
            <a:r>
              <a:rPr lang="en-AU" sz="2800" b="1" dirty="0">
                <a:solidFill>
                  <a:schemeClr val="bg1"/>
                </a:solidFill>
                <a:latin typeface="Inter"/>
              </a:rPr>
              <a:t>St. Ignatius of Loyola</a:t>
            </a:r>
            <a:endParaRPr lang="en-US" sz="2800" b="1" dirty="0">
              <a:solidFill>
                <a:schemeClr val="bg1"/>
              </a:solidFill>
            </a:endParaRPr>
          </a:p>
        </p:txBody>
      </p:sp>
    </p:spTree>
    <p:extLst>
      <p:ext uri="{BB962C8B-B14F-4D97-AF65-F5344CB8AC3E}">
        <p14:creationId xmlns:p14="http://schemas.microsoft.com/office/powerpoint/2010/main" val="360804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E53C-52B2-3C4A-4568-1611F88C0386}"/>
              </a:ext>
            </a:extLst>
          </p:cNvPr>
          <p:cNvSpPr>
            <a:spLocks noGrp="1"/>
          </p:cNvSpPr>
          <p:nvPr>
            <p:ph type="title"/>
          </p:nvPr>
        </p:nvSpPr>
        <p:spPr>
          <a:xfrm>
            <a:off x="876693" y="741391"/>
            <a:ext cx="3455821" cy="1616203"/>
          </a:xfrm>
        </p:spPr>
        <p:txBody>
          <a:bodyPr anchor="b">
            <a:normAutofit/>
          </a:bodyPr>
          <a:lstStyle/>
          <a:p>
            <a:endParaRPr lang="en-US" sz="3200"/>
          </a:p>
        </p:txBody>
      </p:sp>
      <p:sp>
        <p:nvSpPr>
          <p:cNvPr id="3" name="Content Placeholder 2">
            <a:extLst>
              <a:ext uri="{FF2B5EF4-FFF2-40B4-BE49-F238E27FC236}">
                <a16:creationId xmlns:a16="http://schemas.microsoft.com/office/drawing/2014/main" id="{A8E31CC8-8DA4-AB1E-6317-C74D08D2A1D0}"/>
              </a:ext>
            </a:extLst>
          </p:cNvPr>
          <p:cNvSpPr>
            <a:spLocks noGrp="1"/>
          </p:cNvSpPr>
          <p:nvPr>
            <p:ph idx="1"/>
          </p:nvPr>
        </p:nvSpPr>
        <p:spPr>
          <a:xfrm>
            <a:off x="876693" y="2533476"/>
            <a:ext cx="3455821" cy="3447832"/>
          </a:xfrm>
        </p:spPr>
        <p:txBody>
          <a:bodyPr anchor="t">
            <a:normAutofit/>
          </a:bodyPr>
          <a:lstStyle/>
          <a:p>
            <a:pPr marL="0" indent="0">
              <a:buNone/>
            </a:pPr>
            <a:endParaRPr lang="en-US" sz="2000" dirty="0"/>
          </a:p>
        </p:txBody>
      </p:sp>
      <p:pic>
        <p:nvPicPr>
          <p:cNvPr id="4" name="Picture 3">
            <a:extLst>
              <a:ext uri="{FF2B5EF4-FFF2-40B4-BE49-F238E27FC236}">
                <a16:creationId xmlns:a16="http://schemas.microsoft.com/office/drawing/2014/main" id="{FDAD48ED-73D0-1E4B-6791-3D1DF95366F4}"/>
              </a:ext>
            </a:extLst>
          </p:cNvPr>
          <p:cNvPicPr>
            <a:picLocks noChangeAspect="1"/>
          </p:cNvPicPr>
          <p:nvPr/>
        </p:nvPicPr>
        <p:blipFill>
          <a:blip r:embed="rId2"/>
          <a:srcRect l="9176" r="18433" b="-1"/>
          <a:stretch/>
        </p:blipFill>
        <p:spPr>
          <a:xfrm rot="5400000">
            <a:off x="2813304" y="-2813304"/>
            <a:ext cx="6858000" cy="12484608"/>
          </a:xfrm>
          <a:prstGeom prst="rect">
            <a:avLst/>
          </a:prstGeom>
        </p:spPr>
      </p:pic>
      <p:grpSp>
        <p:nvGrpSpPr>
          <p:cNvPr id="32" name="Group 31">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33" name="Rectangle 32">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F72AB8A-D6FF-ABFF-83ED-FC70FB32BC8B}"/>
              </a:ext>
            </a:extLst>
          </p:cNvPr>
          <p:cNvSpPr txBox="1"/>
          <p:nvPr/>
        </p:nvSpPr>
        <p:spPr>
          <a:xfrm>
            <a:off x="182880" y="4974336"/>
            <a:ext cx="11771739" cy="1723549"/>
          </a:xfrm>
          <a:prstGeom prst="rect">
            <a:avLst/>
          </a:prstGeom>
          <a:noFill/>
        </p:spPr>
        <p:txBody>
          <a:bodyPr wrap="square" rtlCol="0">
            <a:spAutoFit/>
          </a:bodyPr>
          <a:lstStyle/>
          <a:p>
            <a:r>
              <a:rPr lang="en-AU" sz="4400" b="1" dirty="0">
                <a:solidFill>
                  <a:schemeClr val="bg1"/>
                </a:solidFill>
              </a:rPr>
              <a:t>“Go forth and set the world on fire.”</a:t>
            </a:r>
            <a:br>
              <a:rPr lang="en-AU" sz="4400" b="1" dirty="0">
                <a:solidFill>
                  <a:schemeClr val="bg1"/>
                </a:solidFill>
              </a:rPr>
            </a:br>
            <a:r>
              <a:rPr lang="en-AU" sz="4400" b="1" dirty="0">
                <a:solidFill>
                  <a:schemeClr val="bg1"/>
                </a:solidFill>
              </a:rPr>
              <a:t> St. Ignatius of Loyola</a:t>
            </a:r>
            <a:endParaRPr lang="en-US" sz="4400" b="1" dirty="0">
              <a:solidFill>
                <a:schemeClr val="bg1"/>
              </a:solidFill>
            </a:endParaRPr>
          </a:p>
          <a:p>
            <a:endParaRPr lang="en-US" dirty="0"/>
          </a:p>
        </p:txBody>
      </p:sp>
    </p:spTree>
    <p:extLst>
      <p:ext uri="{BB962C8B-B14F-4D97-AF65-F5344CB8AC3E}">
        <p14:creationId xmlns:p14="http://schemas.microsoft.com/office/powerpoint/2010/main" val="13765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CCE4-3A3E-9156-10AD-AE9C6D3BA413}"/>
              </a:ext>
            </a:extLst>
          </p:cNvPr>
          <p:cNvSpPr>
            <a:spLocks noGrp="1"/>
          </p:cNvSpPr>
          <p:nvPr>
            <p:ph type="title"/>
          </p:nvPr>
        </p:nvSpPr>
        <p:spPr/>
        <p:txBody>
          <a:bodyPr/>
          <a:lstStyle/>
          <a:p>
            <a:r>
              <a:rPr lang="en-US" dirty="0"/>
              <a:t>In this presentation….</a:t>
            </a:r>
          </a:p>
        </p:txBody>
      </p:sp>
      <p:sp>
        <p:nvSpPr>
          <p:cNvPr id="3" name="Content Placeholder 2">
            <a:extLst>
              <a:ext uri="{FF2B5EF4-FFF2-40B4-BE49-F238E27FC236}">
                <a16:creationId xmlns:a16="http://schemas.microsoft.com/office/drawing/2014/main" id="{59439104-3A34-E587-F0F2-253EB3CA20A2}"/>
              </a:ext>
            </a:extLst>
          </p:cNvPr>
          <p:cNvSpPr>
            <a:spLocks noGrp="1"/>
          </p:cNvSpPr>
          <p:nvPr>
            <p:ph idx="1"/>
          </p:nvPr>
        </p:nvSpPr>
        <p:spPr/>
        <p:txBody>
          <a:bodyPr/>
          <a:lstStyle/>
          <a:p>
            <a:pPr marL="0" indent="0">
              <a:buNone/>
            </a:pPr>
            <a:r>
              <a:rPr lang="en-US" dirty="0"/>
              <a:t>Photos contributed by Gabrielle O’Brien &amp; Jim </a:t>
            </a:r>
            <a:r>
              <a:rPr lang="en-US" dirty="0" err="1"/>
              <a:t>Waight</a:t>
            </a:r>
            <a:endParaRPr lang="en-US" dirty="0"/>
          </a:p>
          <a:p>
            <a:pPr marL="0" indent="0">
              <a:buNone/>
            </a:pPr>
            <a:endParaRPr lang="en-US" dirty="0"/>
          </a:p>
          <a:p>
            <a:pPr marL="0" indent="0">
              <a:buNone/>
            </a:pPr>
            <a:r>
              <a:rPr lang="en-US" dirty="0"/>
              <a:t>Music from </a:t>
            </a:r>
            <a:r>
              <a:rPr lang="en-US" dirty="0">
                <a:hlinkClick r:id="rId2"/>
              </a:rPr>
              <a:t>https://www.bensound.com/</a:t>
            </a:r>
            <a:endParaRPr lang="en-US" dirty="0"/>
          </a:p>
          <a:p>
            <a:pPr marL="0" indent="0">
              <a:buNone/>
            </a:pPr>
            <a:endParaRPr lang="en-US" dirty="0"/>
          </a:p>
        </p:txBody>
      </p:sp>
    </p:spTree>
    <p:extLst>
      <p:ext uri="{BB962C8B-B14F-4D97-AF65-F5344CB8AC3E}">
        <p14:creationId xmlns:p14="http://schemas.microsoft.com/office/powerpoint/2010/main" val="101511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3FCD-6925-28BE-BDF1-22B28324DFDD}"/>
              </a:ext>
            </a:extLst>
          </p:cNvPr>
          <p:cNvSpPr>
            <a:spLocks noGrp="1"/>
          </p:cNvSpPr>
          <p:nvPr>
            <p:ph type="title"/>
          </p:nvPr>
        </p:nvSpPr>
        <p:spPr/>
        <p:txBody>
          <a:bodyPr/>
          <a:lstStyle/>
          <a:p>
            <a:r>
              <a:rPr lang="en-US" dirty="0"/>
              <a:t>Invitation to Prayer…</a:t>
            </a:r>
            <a:br>
              <a:rPr lang="en-US" dirty="0"/>
            </a:br>
            <a:endParaRPr lang="en-US" dirty="0"/>
          </a:p>
        </p:txBody>
      </p:sp>
      <p:sp>
        <p:nvSpPr>
          <p:cNvPr id="3" name="Content Placeholder 2">
            <a:extLst>
              <a:ext uri="{FF2B5EF4-FFF2-40B4-BE49-F238E27FC236}">
                <a16:creationId xmlns:a16="http://schemas.microsoft.com/office/drawing/2014/main" id="{5B9DF1DF-ACCD-BF0F-E3DE-187A74577FE9}"/>
              </a:ext>
            </a:extLst>
          </p:cNvPr>
          <p:cNvSpPr>
            <a:spLocks noGrp="1"/>
          </p:cNvSpPr>
          <p:nvPr>
            <p:ph idx="1"/>
          </p:nvPr>
        </p:nvSpPr>
        <p:spPr>
          <a:xfrm>
            <a:off x="838200" y="1341912"/>
            <a:ext cx="10515600" cy="4835051"/>
          </a:xfrm>
        </p:spPr>
        <p:txBody>
          <a:bodyPr>
            <a:normAutofit fontScale="70000" lnSpcReduction="20000"/>
          </a:bodyPr>
          <a:lstStyle/>
          <a:p>
            <a:pPr marL="0" indent="0">
              <a:buNone/>
            </a:pPr>
            <a:r>
              <a:rPr lang="en-AU" dirty="0"/>
              <a:t>Let us be still and become aware, aware of how we are today. Take a moment for yourself, become aware of your breathing. Aware of what your body is telling you.</a:t>
            </a:r>
          </a:p>
          <a:p>
            <a:endParaRPr lang="en-AU" dirty="0"/>
          </a:p>
          <a:p>
            <a:pPr marL="0" indent="0">
              <a:buNone/>
            </a:pPr>
            <a:r>
              <a:rPr lang="en-AU" dirty="0"/>
              <a:t>Each of us and our families has our own sacred stories, we bring our stories and lived experience to this place today, all stories are welcome, some of us may be in faith, some may not, others may be a faith other than Christian, every single person’s story and lives are sacred.</a:t>
            </a:r>
          </a:p>
          <a:p>
            <a:pPr marL="0" indent="0">
              <a:buNone/>
            </a:pPr>
            <a:endParaRPr lang="en-AU" dirty="0"/>
          </a:p>
          <a:p>
            <a:pPr marL="0" indent="0">
              <a:buNone/>
            </a:pPr>
            <a:r>
              <a:rPr lang="en-AU" dirty="0"/>
              <a:t>From a Catholic Christian perspective all of humanity reflects the Image of God. We treasure and celebrate each of our unique stories. Our richness.</a:t>
            </a:r>
          </a:p>
          <a:p>
            <a:pPr marL="0" indent="0">
              <a:buNone/>
            </a:pPr>
            <a:endParaRPr lang="en-AU" dirty="0"/>
          </a:p>
          <a:p>
            <a:pPr marL="0" indent="0">
              <a:buNone/>
            </a:pPr>
            <a:r>
              <a:rPr lang="en-AU" dirty="0"/>
              <a:t>During this time, you are invited into a time of contemplation, a time for space. </a:t>
            </a:r>
          </a:p>
          <a:p>
            <a:pPr marL="0" indent="0">
              <a:buNone/>
            </a:pPr>
            <a:endParaRPr lang="en-AU" dirty="0">
              <a:cs typeface="Calibri" panose="020F0502020204030204"/>
            </a:endParaRPr>
          </a:p>
          <a:p>
            <a:pPr marL="0" indent="0">
              <a:buNone/>
            </a:pPr>
            <a:r>
              <a:rPr lang="en-AU" dirty="0"/>
              <a:t>Everyone is most welcome to join prayer. This may be in silence, or in a way that is guided by your own spirit.</a:t>
            </a:r>
          </a:p>
          <a:p>
            <a:pPr marL="0" indent="0">
              <a:buNone/>
            </a:pPr>
            <a:endParaRPr lang="en-AU" dirty="0"/>
          </a:p>
          <a:p>
            <a:pPr marL="0" indent="0">
              <a:buNone/>
            </a:pPr>
            <a:r>
              <a:rPr lang="en-AU" dirty="0"/>
              <a:t> </a:t>
            </a:r>
            <a:endParaRPr lang="en-US" dirty="0"/>
          </a:p>
        </p:txBody>
      </p:sp>
    </p:spTree>
    <p:custDataLst>
      <p:tags r:id="rId1"/>
    </p:custDataLst>
    <p:extLst>
      <p:ext uri="{BB962C8B-B14F-4D97-AF65-F5344CB8AC3E}">
        <p14:creationId xmlns:p14="http://schemas.microsoft.com/office/powerpoint/2010/main" val="1196552045"/>
      </p:ext>
    </p:extLst>
  </p:cSld>
  <p:clrMapOvr>
    <a:masterClrMapping/>
  </p:clrMapOvr>
  <mc:AlternateContent xmlns:mc="http://schemas.openxmlformats.org/markup-compatibility/2006" xmlns:p14="http://schemas.microsoft.com/office/powerpoint/2010/main">
    <mc:Choice Requires="p14">
      <p:transition spd="slow" p14:dur="2000" advTm="45157"/>
    </mc:Choice>
    <mc:Fallback xmlns="">
      <p:transition spd="slow" advTm="451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EB7A-7C6E-EE28-9231-3640BCB95A3F}"/>
              </a:ext>
            </a:extLst>
          </p:cNvPr>
          <p:cNvSpPr>
            <a:spLocks noGrp="1"/>
          </p:cNvSpPr>
          <p:nvPr>
            <p:ph type="title"/>
          </p:nvPr>
        </p:nvSpPr>
        <p:spPr/>
        <p:txBody>
          <a:bodyPr/>
          <a:lstStyle/>
          <a:p>
            <a:r>
              <a:rPr lang="en-US" dirty="0"/>
              <a:t>St. Ignatius of Loyola</a:t>
            </a:r>
          </a:p>
        </p:txBody>
      </p:sp>
      <p:sp>
        <p:nvSpPr>
          <p:cNvPr id="3" name="Content Placeholder 2">
            <a:extLst>
              <a:ext uri="{FF2B5EF4-FFF2-40B4-BE49-F238E27FC236}">
                <a16:creationId xmlns:a16="http://schemas.microsoft.com/office/drawing/2014/main" id="{5C4882DF-A9B1-6E63-F497-044A5D40716D}"/>
              </a:ext>
            </a:extLst>
          </p:cNvPr>
          <p:cNvSpPr>
            <a:spLocks noGrp="1"/>
          </p:cNvSpPr>
          <p:nvPr>
            <p:ph idx="1"/>
          </p:nvPr>
        </p:nvSpPr>
        <p:spPr/>
        <p:txBody>
          <a:bodyPr>
            <a:normAutofit/>
          </a:bodyPr>
          <a:lstStyle/>
          <a:p>
            <a:pPr marL="0" indent="0">
              <a:buNone/>
            </a:pPr>
            <a:r>
              <a:rPr lang="en-US" dirty="0"/>
              <a:t>St. Ignatius of Loyola’s Feast Day is 31</a:t>
            </a:r>
            <a:r>
              <a:rPr lang="en-US" baseline="30000" dirty="0"/>
              <a:t>st</a:t>
            </a:r>
            <a:r>
              <a:rPr lang="en-US" dirty="0"/>
              <a:t> July</a:t>
            </a:r>
          </a:p>
          <a:p>
            <a:pPr marL="0" indent="0">
              <a:buNone/>
            </a:pPr>
            <a:endParaRPr lang="en-US" dirty="0"/>
          </a:p>
          <a:p>
            <a:pPr marL="0" indent="0">
              <a:buNone/>
            </a:pPr>
            <a:r>
              <a:rPr lang="en-US" dirty="0"/>
              <a:t>Ignatius had a famous saying of ‘finding God in all things”</a:t>
            </a:r>
          </a:p>
          <a:p>
            <a:pPr marL="0" indent="0">
              <a:buNone/>
            </a:pPr>
            <a:endParaRPr lang="en-US" dirty="0"/>
          </a:p>
          <a:p>
            <a:pPr marL="0" indent="0">
              <a:buNone/>
            </a:pPr>
            <a:r>
              <a:rPr lang="en-US" dirty="0"/>
              <a:t>As we gather for prayer, I invite you to take your phone out and scroll through your photos for a moment – through your photos maybe you are reminded of the presence of God, that is finding God in the ups and downs of your life. </a:t>
            </a:r>
          </a:p>
          <a:p>
            <a:pPr marL="0" indent="0">
              <a:buNone/>
            </a:pPr>
            <a:r>
              <a:rPr lang="en-US" sz="1600" dirty="0"/>
              <a:t>(Pause the presentation allowing participants to look through their photos)</a:t>
            </a:r>
          </a:p>
          <a:p>
            <a:pPr marL="0" indent="0">
              <a:buNone/>
            </a:pPr>
            <a:endParaRPr lang="en-US" dirty="0"/>
          </a:p>
        </p:txBody>
      </p:sp>
    </p:spTree>
    <p:extLst>
      <p:ext uri="{BB962C8B-B14F-4D97-AF65-F5344CB8AC3E}">
        <p14:creationId xmlns:p14="http://schemas.microsoft.com/office/powerpoint/2010/main" val="83255586"/>
      </p:ext>
    </p:extLst>
  </p:cSld>
  <p:clrMapOvr>
    <a:masterClrMapping/>
  </p:clrMapOvr>
  <mc:AlternateContent xmlns:mc="http://schemas.openxmlformats.org/markup-compatibility/2006" xmlns:p14="http://schemas.microsoft.com/office/powerpoint/2010/main">
    <mc:Choice Requires="p14">
      <p:transition spd="slow" p14:dur="2000" advTm="22735"/>
    </mc:Choice>
    <mc:Fallback xmlns="">
      <p:transition spd="slow" advTm="22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9ACF-29D5-3AF7-FDB9-2D3E3BD3A462}"/>
              </a:ext>
            </a:extLst>
          </p:cNvPr>
          <p:cNvSpPr>
            <a:spLocks noGrp="1"/>
          </p:cNvSpPr>
          <p:nvPr>
            <p:ph type="title"/>
          </p:nvPr>
        </p:nvSpPr>
        <p:spPr/>
        <p:txBody>
          <a:bodyPr/>
          <a:lstStyle/>
          <a:p>
            <a:r>
              <a:rPr lang="en-US" dirty="0"/>
              <a:t>Our prayer today</a:t>
            </a:r>
          </a:p>
        </p:txBody>
      </p:sp>
      <p:sp>
        <p:nvSpPr>
          <p:cNvPr id="3" name="Content Placeholder 2">
            <a:extLst>
              <a:ext uri="{FF2B5EF4-FFF2-40B4-BE49-F238E27FC236}">
                <a16:creationId xmlns:a16="http://schemas.microsoft.com/office/drawing/2014/main" id="{00B112D9-D222-3BBA-52E1-8DE6DB70E8F9}"/>
              </a:ext>
            </a:extLst>
          </p:cNvPr>
          <p:cNvSpPr>
            <a:spLocks noGrp="1"/>
          </p:cNvSpPr>
          <p:nvPr>
            <p:ph idx="1"/>
          </p:nvPr>
        </p:nvSpPr>
        <p:spPr/>
        <p:txBody>
          <a:bodyPr/>
          <a:lstStyle/>
          <a:p>
            <a:pPr marL="0" indent="0">
              <a:buNone/>
            </a:pPr>
            <a:r>
              <a:rPr lang="en-US" dirty="0"/>
              <a:t>Through the remainder of our prayer, we have images from across the Diocese.</a:t>
            </a:r>
          </a:p>
          <a:p>
            <a:pPr marL="0" indent="0">
              <a:buNone/>
            </a:pPr>
            <a:endParaRPr lang="en-US" dirty="0"/>
          </a:p>
          <a:p>
            <a:pPr marL="0" indent="0">
              <a:buNone/>
            </a:pPr>
            <a:r>
              <a:rPr lang="en-US" dirty="0"/>
              <a:t>Each of these images may reveal to you something of God.</a:t>
            </a:r>
          </a:p>
          <a:p>
            <a:pPr marL="0" indent="0">
              <a:buNone/>
            </a:pPr>
            <a:endParaRPr lang="en-US" dirty="0"/>
          </a:p>
          <a:p>
            <a:pPr marL="0" indent="0">
              <a:buNone/>
            </a:pPr>
            <a:r>
              <a:rPr lang="en-US" dirty="0"/>
              <a:t>There is a quote from St. Ignatius on each slide that I invite you to read as we progress through each slide.</a:t>
            </a:r>
          </a:p>
        </p:txBody>
      </p:sp>
    </p:spTree>
    <p:extLst>
      <p:ext uri="{BB962C8B-B14F-4D97-AF65-F5344CB8AC3E}">
        <p14:creationId xmlns:p14="http://schemas.microsoft.com/office/powerpoint/2010/main" val="3433668772"/>
      </p:ext>
    </p:extLst>
  </p:cSld>
  <p:clrMapOvr>
    <a:masterClrMapping/>
  </p:clrMapOvr>
  <mc:AlternateContent xmlns:mc="http://schemas.openxmlformats.org/markup-compatibility/2006" xmlns:p14="http://schemas.microsoft.com/office/powerpoint/2010/main">
    <mc:Choice Requires="p14">
      <p:transition spd="slow" p14:dur="2000" advTm="16659"/>
    </mc:Choice>
    <mc:Fallback xmlns="">
      <p:transition spd="slow" advTm="166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25DB70B-ED03-E649-B2DB-44A6954F1FC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014"/>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BE6DFF6-1DCB-8345-B067-4748C53D804F}"/>
              </a:ext>
            </a:extLst>
          </p:cNvPr>
          <p:cNvSpPr/>
          <p:nvPr/>
        </p:nvSpPr>
        <p:spPr>
          <a:xfrm>
            <a:off x="829994" y="3159696"/>
            <a:ext cx="8314006"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b="1" dirty="0">
              <a:solidFill>
                <a:schemeClr val="bg1"/>
              </a:solidFill>
            </a:endParaRPr>
          </a:p>
          <a:p>
            <a:r>
              <a:rPr lang="en-AU" sz="4400" b="1" dirty="0">
                <a:solidFill>
                  <a:schemeClr val="bg1"/>
                </a:solidFill>
              </a:rPr>
              <a:t>“Laugh and grow strong.” </a:t>
            </a:r>
          </a:p>
          <a:p>
            <a:r>
              <a:rPr lang="en-AU" sz="2800" b="1" dirty="0">
                <a:solidFill>
                  <a:schemeClr val="bg1"/>
                </a:solidFill>
              </a:rPr>
              <a:t>St. Ignatius of Loyola</a:t>
            </a:r>
            <a:endParaRPr lang="en-US" sz="2800" dirty="0">
              <a:solidFill>
                <a:schemeClr val="bg1"/>
              </a:solidFill>
            </a:endParaRPr>
          </a:p>
        </p:txBody>
      </p:sp>
    </p:spTree>
    <p:extLst>
      <p:ext uri="{BB962C8B-B14F-4D97-AF65-F5344CB8AC3E}">
        <p14:creationId xmlns:p14="http://schemas.microsoft.com/office/powerpoint/2010/main" val="3643388617"/>
      </p:ext>
    </p:extLst>
  </p:cSld>
  <p:clrMapOvr>
    <a:masterClrMapping/>
  </p:clrMapOvr>
  <mc:AlternateContent xmlns:mc="http://schemas.openxmlformats.org/markup-compatibility/2006" xmlns:p14="http://schemas.microsoft.com/office/powerpoint/2010/main">
    <mc:Choice Requires="p14">
      <p:transition spd="slow" p14:dur="2000" advTm="11618"/>
    </mc:Choice>
    <mc:Fallback xmlns="">
      <p:transition spd="slow" advTm="116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2DEF546-9A3E-9542-8540-FBB903935FF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67" b="1277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6F57B0-F843-C04A-9B9E-B4199D022CA2}"/>
              </a:ext>
            </a:extLst>
          </p:cNvPr>
          <p:cNvSpPr txBox="1"/>
          <p:nvPr/>
        </p:nvSpPr>
        <p:spPr>
          <a:xfrm>
            <a:off x="548640" y="4548249"/>
            <a:ext cx="11641835" cy="1877437"/>
          </a:xfrm>
          <a:prstGeom prst="rect">
            <a:avLst/>
          </a:prstGeom>
          <a:noFill/>
        </p:spPr>
        <p:txBody>
          <a:bodyPr wrap="square" rtlCol="0">
            <a:spAutoFit/>
          </a:bodyPr>
          <a:lstStyle/>
          <a:p>
            <a:r>
              <a:rPr lang="en-AU" sz="4400" b="1" dirty="0">
                <a:solidFill>
                  <a:schemeClr val="bg1"/>
                </a:solidFill>
              </a:rPr>
              <a:t>“Love ought to show itself in deeds more than in words.” </a:t>
            </a:r>
          </a:p>
          <a:p>
            <a:r>
              <a:rPr lang="en-AU" sz="2800" b="1" dirty="0">
                <a:solidFill>
                  <a:schemeClr val="bg1"/>
                </a:solidFill>
              </a:rPr>
              <a:t>St. Ignatius of Loyola</a:t>
            </a:r>
            <a:endParaRPr lang="en-US" sz="2800" dirty="0">
              <a:solidFill>
                <a:schemeClr val="bg1"/>
              </a:solidFill>
            </a:endParaRPr>
          </a:p>
        </p:txBody>
      </p:sp>
    </p:spTree>
    <p:extLst>
      <p:ext uri="{BB962C8B-B14F-4D97-AF65-F5344CB8AC3E}">
        <p14:creationId xmlns:p14="http://schemas.microsoft.com/office/powerpoint/2010/main" val="3735546584"/>
      </p:ext>
    </p:extLst>
  </p:cSld>
  <p:clrMapOvr>
    <a:masterClrMapping/>
  </p:clrMapOvr>
  <mc:AlternateContent xmlns:mc="http://schemas.openxmlformats.org/markup-compatibility/2006" xmlns:p14="http://schemas.microsoft.com/office/powerpoint/2010/main">
    <mc:Choice Requires="p14">
      <p:transition spd="slow" p14:dur="2000" advTm="9900"/>
    </mc:Choice>
    <mc:Fallback xmlns="">
      <p:transition spd="slow" advTm="99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3844656-E1BB-2F4B-85C5-774268F0B8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160" r="-1" b="28674"/>
          <a:stretch/>
        </p:blipFill>
        <p:spPr bwMode="auto">
          <a:xfrm>
            <a:off x="643426" y="10"/>
            <a:ext cx="1090514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0CAADB-E454-AA4F-80A2-08A40900D32B}"/>
              </a:ext>
            </a:extLst>
          </p:cNvPr>
          <p:cNvSpPr/>
          <p:nvPr/>
        </p:nvSpPr>
        <p:spPr>
          <a:xfrm>
            <a:off x="885825" y="3159696"/>
            <a:ext cx="11306175" cy="3231654"/>
          </a:xfrm>
          <a:prstGeom prst="rect">
            <a:avLst/>
          </a:prstGeom>
        </p:spPr>
        <p:txBody>
          <a:bodyPr wrap="square">
            <a:spAutoFit/>
          </a:bodyPr>
          <a:lstStyle/>
          <a:p>
            <a:endParaRPr lang="en-AU" sz="4400" b="1" dirty="0">
              <a:solidFill>
                <a:schemeClr val="bg1"/>
              </a:solidFill>
            </a:endParaRPr>
          </a:p>
          <a:p>
            <a:endParaRPr lang="en-AU" sz="4400" b="1" dirty="0">
              <a:solidFill>
                <a:schemeClr val="bg1"/>
              </a:solidFill>
            </a:endParaRPr>
          </a:p>
          <a:p>
            <a:endParaRPr lang="en-AU" sz="4400" b="1" dirty="0">
              <a:solidFill>
                <a:schemeClr val="bg1"/>
              </a:solidFill>
            </a:endParaRPr>
          </a:p>
          <a:p>
            <a:r>
              <a:rPr lang="en-AU" sz="4400" b="1" dirty="0">
                <a:solidFill>
                  <a:schemeClr val="bg1"/>
                </a:solidFill>
              </a:rPr>
              <a:t>“God gives each one of us sufficient grace” </a:t>
            </a:r>
          </a:p>
          <a:p>
            <a:r>
              <a:rPr lang="en-AU" sz="2800" b="1" dirty="0">
                <a:solidFill>
                  <a:schemeClr val="bg1"/>
                </a:solidFill>
              </a:rPr>
              <a:t>St. Ignatius of Loyola</a:t>
            </a:r>
            <a:endParaRPr lang="en-US" sz="2800" dirty="0">
              <a:solidFill>
                <a:schemeClr val="bg1"/>
              </a:solidFill>
            </a:endParaRPr>
          </a:p>
        </p:txBody>
      </p:sp>
    </p:spTree>
    <p:extLst>
      <p:ext uri="{BB962C8B-B14F-4D97-AF65-F5344CB8AC3E}">
        <p14:creationId xmlns:p14="http://schemas.microsoft.com/office/powerpoint/2010/main" val="3993818288"/>
      </p:ext>
    </p:extLst>
  </p:cSld>
  <p:clrMapOvr>
    <a:masterClrMapping/>
  </p:clrMapOvr>
  <mc:AlternateContent xmlns:mc="http://schemas.openxmlformats.org/markup-compatibility/2006" xmlns:p14="http://schemas.microsoft.com/office/powerpoint/2010/main">
    <mc:Choice Requires="p14">
      <p:transition spd="slow" p14:dur="2000" advTm="10854"/>
    </mc:Choice>
    <mc:Fallback xmlns="">
      <p:transition spd="slow" advTm="108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BE36EC2-C1FA-E04D-BC6F-81BA8289B2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84" b="8262"/>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EB6560-B7BB-524B-955F-2D5EBACCEB50}"/>
              </a:ext>
            </a:extLst>
          </p:cNvPr>
          <p:cNvSpPr txBox="1"/>
          <p:nvPr/>
        </p:nvSpPr>
        <p:spPr>
          <a:xfrm>
            <a:off x="415636" y="3837922"/>
            <a:ext cx="12718473" cy="2554545"/>
          </a:xfrm>
          <a:prstGeom prst="rect">
            <a:avLst/>
          </a:prstGeom>
          <a:noFill/>
        </p:spPr>
        <p:txBody>
          <a:bodyPr wrap="square" rtlCol="0">
            <a:spAutoFit/>
          </a:bodyPr>
          <a:lstStyle/>
          <a:p>
            <a:endParaRPr lang="en-AU" sz="4400" b="1" dirty="0">
              <a:solidFill>
                <a:schemeClr val="bg1"/>
              </a:solidFill>
            </a:endParaRPr>
          </a:p>
          <a:p>
            <a:r>
              <a:rPr lang="en-AU" sz="4400" b="1" dirty="0">
                <a:solidFill>
                  <a:schemeClr val="bg1"/>
                </a:solidFill>
              </a:rPr>
              <a:t>“For those who love, nothing is too difficult,</a:t>
            </a:r>
          </a:p>
          <a:p>
            <a:r>
              <a:rPr lang="en-AU" sz="4400" b="1" dirty="0">
                <a:solidFill>
                  <a:schemeClr val="bg1"/>
                </a:solidFill>
              </a:rPr>
              <a:t> especially when it is done in love. ”</a:t>
            </a:r>
          </a:p>
          <a:p>
            <a:r>
              <a:rPr lang="en-AU" sz="2800" b="1" dirty="0">
                <a:solidFill>
                  <a:schemeClr val="bg1"/>
                </a:solidFill>
              </a:rPr>
              <a:t>  St. Ignatius of Loyola </a:t>
            </a:r>
            <a:endParaRPr lang="en-US" sz="2800" dirty="0">
              <a:solidFill>
                <a:schemeClr val="bg1"/>
              </a:solidFill>
            </a:endParaRPr>
          </a:p>
        </p:txBody>
      </p:sp>
    </p:spTree>
    <p:extLst>
      <p:ext uri="{BB962C8B-B14F-4D97-AF65-F5344CB8AC3E}">
        <p14:creationId xmlns:p14="http://schemas.microsoft.com/office/powerpoint/2010/main" val="2400187859"/>
      </p:ext>
    </p:extLst>
  </p:cSld>
  <p:clrMapOvr>
    <a:masterClrMapping/>
  </p:clrMapOvr>
  <mc:AlternateContent xmlns:mc="http://schemas.openxmlformats.org/markup-compatibility/2006" xmlns:p14="http://schemas.microsoft.com/office/powerpoint/2010/main">
    <mc:Choice Requires="p14">
      <p:transition spd="slow" p14:dur="2000" advTm="11776"/>
    </mc:Choice>
    <mc:Fallback xmlns="">
      <p:transition spd="slow" advTm="1177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8.7|14.6|7.5|5.2"/>
</p:tagLst>
</file>

<file path=ppt/theme/theme1.xml><?xml version="1.0" encoding="utf-8"?>
<a:theme xmlns:a="http://schemas.openxmlformats.org/drawingml/2006/main" name="Office Theme">
  <a:themeElements>
    <a:clrScheme name="DOBCEL and CEB">
      <a:dk1>
        <a:sysClr val="windowText" lastClr="000000"/>
      </a:dk1>
      <a:lt1>
        <a:sysClr val="window" lastClr="FFFFFF"/>
      </a:lt1>
      <a:dk2>
        <a:srgbClr val="D7D6E9"/>
      </a:dk2>
      <a:lt2>
        <a:srgbClr val="391B76"/>
      </a:lt2>
      <a:accent1>
        <a:srgbClr val="61A4D7"/>
      </a:accent1>
      <a:accent2>
        <a:srgbClr val="124499"/>
      </a:accent2>
      <a:accent3>
        <a:srgbClr val="499958"/>
      </a:accent3>
      <a:accent4>
        <a:srgbClr val="9F2D57"/>
      </a:accent4>
      <a:accent5>
        <a:srgbClr val="C57329"/>
      </a:accent5>
      <a:accent6>
        <a:srgbClr val="E4C23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E9914F304AF442A9D0867199E784E4" ma:contentTypeVersion="13" ma:contentTypeDescription="Create a new document." ma:contentTypeScope="" ma:versionID="247cc43bab6685afbad91afe5f7396f9">
  <xsd:schema xmlns:xsd="http://www.w3.org/2001/XMLSchema" xmlns:xs="http://www.w3.org/2001/XMLSchema" xmlns:p="http://schemas.microsoft.com/office/2006/metadata/properties" xmlns:ns3="db60e783-0292-4a9f-bb71-08a71c74b701" xmlns:ns4="99662155-f784-4fef-8f3e-ecb1ff31da16" targetNamespace="http://schemas.microsoft.com/office/2006/metadata/properties" ma:root="true" ma:fieldsID="9d336d3290165e45cf690df941034c17" ns3:_="" ns4:_="">
    <xsd:import namespace="db60e783-0292-4a9f-bb71-08a71c74b701"/>
    <xsd:import namespace="99662155-f784-4fef-8f3e-ecb1ff31da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0e783-0292-4a9f-bb71-08a71c74b7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62155-f784-4fef-8f3e-ecb1ff31da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6A607C-E8DB-47D6-8215-51205C712F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368463-8059-4952-BF85-B68C75858940}">
  <ds:schemaRefs>
    <ds:schemaRef ds:uri="http://schemas.microsoft.com/sharepoint/v3/contenttype/forms"/>
  </ds:schemaRefs>
</ds:datastoreItem>
</file>

<file path=customXml/itemProps3.xml><?xml version="1.0" encoding="utf-8"?>
<ds:datastoreItem xmlns:ds="http://schemas.openxmlformats.org/officeDocument/2006/customXml" ds:itemID="{8B7AAFA5-E67D-4CA3-A51A-468BFFFFB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0e783-0292-4a9f-bb71-08a71c74b701"/>
    <ds:schemaRef ds:uri="99662155-f784-4fef-8f3e-ecb1ff31d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TotalTime>
  <Words>770</Words>
  <Application>Microsoft Macintosh PowerPoint</Application>
  <PresentationFormat>Widescreen</PresentationFormat>
  <Paragraphs>103</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Inter</vt:lpstr>
      <vt:lpstr>Playball</vt:lpstr>
      <vt:lpstr>Office Theme</vt:lpstr>
      <vt:lpstr>       Finding God in All Things  St. Ignatius of Loyola  </vt:lpstr>
      <vt:lpstr>         Acknowledgement of Country</vt:lpstr>
      <vt:lpstr>Invitation to Prayer… </vt:lpstr>
      <vt:lpstr>St. Ignatius of Loyola</vt:lpstr>
      <vt:lpstr>Our prayer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lastModifiedBy>Jim Waight</cp:lastModifiedBy>
  <cp:revision>2</cp:revision>
  <dcterms:created xsi:type="dcterms:W3CDTF">2020-06-26T05:25:18Z</dcterms:created>
  <dcterms:modified xsi:type="dcterms:W3CDTF">2024-07-29T01:56:18Z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0x0101002BE9914F304AF442A9D0867199E784E4</vt:lpwstr>
  </property>
</Properties>
</file>