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57" r:id="rId6"/>
    <p:sldId id="278" r:id="rId7"/>
    <p:sldId id="280" r:id="rId8"/>
    <p:sldId id="279" r:id="rId9"/>
    <p:sldId id="284" r:id="rId10"/>
    <p:sldId id="281" r:id="rId11"/>
    <p:sldId id="258" r:id="rId12"/>
    <p:sldId id="260" r:id="rId13"/>
    <p:sldId id="259" r:id="rId14"/>
    <p:sldId id="276" r:id="rId15"/>
    <p:sldId id="274" r:id="rId16"/>
    <p:sldId id="261" r:id="rId17"/>
    <p:sldId id="277" r:id="rId18"/>
    <p:sldId id="275" r:id="rId19"/>
    <p:sldId id="262" r:id="rId20"/>
    <p:sldId id="263" r:id="rId21"/>
    <p:sldId id="264" r:id="rId22"/>
    <p:sldId id="265" r:id="rId23"/>
    <p:sldId id="266" r:id="rId24"/>
    <p:sldId id="267" r:id="rId25"/>
    <p:sldId id="268"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1B76"/>
    <a:srgbClr val="61A4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15" autoAdjust="0"/>
    <p:restoredTop sz="94660"/>
  </p:normalViewPr>
  <p:slideViewPr>
    <p:cSldViewPr snapToGrid="0">
      <p:cViewPr varScale="1">
        <p:scale>
          <a:sx n="108" d="100"/>
          <a:sy n="108" d="100"/>
        </p:scale>
        <p:origin x="4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93B224-2D0C-B148-8C76-6F1D2CDD24AE}" type="datetimeFigureOut">
              <a:rPr lang="en-US" smtClean="0"/>
              <a:t>5/22/25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124F8-9CAE-C349-A63D-0BD19FA9F23A}" type="slidenum">
              <a:rPr lang="en-US" smtClean="0"/>
              <a:t>‹#›</a:t>
            </a:fld>
            <a:endParaRPr lang="en-US"/>
          </a:p>
        </p:txBody>
      </p:sp>
    </p:spTree>
    <p:extLst>
      <p:ext uri="{BB962C8B-B14F-4D97-AF65-F5344CB8AC3E}">
        <p14:creationId xmlns:p14="http://schemas.microsoft.com/office/powerpoint/2010/main" val="1019713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124F8-9CAE-C349-A63D-0BD19FA9F23A}" type="slidenum">
              <a:rPr lang="en-US" smtClean="0"/>
              <a:t>3</a:t>
            </a:fld>
            <a:endParaRPr lang="en-US"/>
          </a:p>
        </p:txBody>
      </p:sp>
    </p:spTree>
    <p:extLst>
      <p:ext uri="{BB962C8B-B14F-4D97-AF65-F5344CB8AC3E}">
        <p14:creationId xmlns:p14="http://schemas.microsoft.com/office/powerpoint/2010/main" val="1035136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124F8-9CAE-C349-A63D-0BD19FA9F23A}" type="slidenum">
              <a:rPr lang="en-US" smtClean="0"/>
              <a:t>5</a:t>
            </a:fld>
            <a:endParaRPr lang="en-US"/>
          </a:p>
        </p:txBody>
      </p:sp>
    </p:spTree>
    <p:extLst>
      <p:ext uri="{BB962C8B-B14F-4D97-AF65-F5344CB8AC3E}">
        <p14:creationId xmlns:p14="http://schemas.microsoft.com/office/powerpoint/2010/main" val="2374328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2E52FA-4BE5-4B3D-AF77-7A89F18E7E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3" r="15458" b="12846"/>
          <a:stretch/>
        </p:blipFill>
        <p:spPr>
          <a:xfrm>
            <a:off x="9376914" y="4209041"/>
            <a:ext cx="2815086" cy="2648959"/>
          </a:xfrm>
          <a:prstGeom prst="rect">
            <a:avLst/>
          </a:prstGeom>
        </p:spPr>
      </p:pic>
      <p:sp>
        <p:nvSpPr>
          <p:cNvPr id="2" name="Title 1">
            <a:extLst>
              <a:ext uri="{FF2B5EF4-FFF2-40B4-BE49-F238E27FC236}">
                <a16:creationId xmlns:a16="http://schemas.microsoft.com/office/drawing/2014/main" id="{D4D39F54-90F5-47A7-9B2D-E1F7DF2D85F5}"/>
              </a:ext>
            </a:extLst>
          </p:cNvPr>
          <p:cNvSpPr>
            <a:spLocks noGrp="1"/>
          </p:cNvSpPr>
          <p:nvPr>
            <p:ph type="ctrTitle"/>
          </p:nvPr>
        </p:nvSpPr>
        <p:spPr>
          <a:xfrm>
            <a:off x="1524000" y="1122363"/>
            <a:ext cx="9144000" cy="2387600"/>
          </a:xfrm>
        </p:spPr>
        <p:txBody>
          <a:bodyPr anchor="b"/>
          <a:lstStyle>
            <a:lvl1pPr algn="ctr">
              <a:defRPr sz="6000">
                <a:solidFill>
                  <a:srgbClr val="391B76"/>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090A18EE-43AC-4663-B33E-306594B98BB2}"/>
              </a:ext>
            </a:extLst>
          </p:cNvPr>
          <p:cNvSpPr>
            <a:spLocks noGrp="1"/>
          </p:cNvSpPr>
          <p:nvPr>
            <p:ph type="subTitle" idx="1"/>
          </p:nvPr>
        </p:nvSpPr>
        <p:spPr>
          <a:xfrm>
            <a:off x="1524000" y="3602038"/>
            <a:ext cx="9144000" cy="1655762"/>
          </a:xfrm>
        </p:spPr>
        <p:txBody>
          <a:bodyPr/>
          <a:lstStyle>
            <a:lvl1pPr marL="0" indent="0" algn="ctr">
              <a:buNone/>
              <a:defRPr sz="2400">
                <a:solidFill>
                  <a:srgbClr val="391B7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6" name="Slide Number Placeholder 5">
            <a:extLst>
              <a:ext uri="{FF2B5EF4-FFF2-40B4-BE49-F238E27FC236}">
                <a16:creationId xmlns:a16="http://schemas.microsoft.com/office/drawing/2014/main" id="{F94BDA21-E19C-4290-A820-BD2E8B938FFF}"/>
              </a:ext>
            </a:extLst>
          </p:cNvPr>
          <p:cNvSpPr>
            <a:spLocks noGrp="1"/>
          </p:cNvSpPr>
          <p:nvPr>
            <p:ph type="sldNum" sz="quarter" idx="12"/>
          </p:nvPr>
        </p:nvSpPr>
        <p:spPr/>
        <p:txBody>
          <a:bodyPr/>
          <a:lstStyle/>
          <a:p>
            <a:fld id="{560BD775-F6D1-4EF0-903C-CE31B82EEFBD}" type="slidenum">
              <a:rPr lang="en-AU" smtClean="0"/>
              <a:t>‹#›</a:t>
            </a:fld>
            <a:endParaRPr lang="en-AU"/>
          </a:p>
        </p:txBody>
      </p:sp>
      <p:pic>
        <p:nvPicPr>
          <p:cNvPr id="12" name="Picture 11">
            <a:extLst>
              <a:ext uri="{FF2B5EF4-FFF2-40B4-BE49-F238E27FC236}">
                <a16:creationId xmlns:a16="http://schemas.microsoft.com/office/drawing/2014/main" id="{BB820B0C-22E3-4BA3-8226-E3ACD2BC658E}"/>
              </a:ext>
            </a:extLst>
          </p:cNvPr>
          <p:cNvPicPr/>
          <p:nvPr userDrawn="1"/>
        </p:nvPicPr>
        <p:blipFill>
          <a:blip r:embed="rId3">
            <a:extLst>
              <a:ext uri="{28A0092B-C50C-407E-A947-70E740481C1C}">
                <a14:useLocalDpi xmlns:a14="http://schemas.microsoft.com/office/drawing/2010/main" val="0"/>
              </a:ext>
            </a:extLst>
          </a:blip>
          <a:srcRect/>
          <a:stretch/>
        </p:blipFill>
        <p:spPr>
          <a:xfrm>
            <a:off x="380598" y="5575107"/>
            <a:ext cx="1930124" cy="1051311"/>
          </a:xfrm>
          <a:prstGeom prst="rect">
            <a:avLst/>
          </a:prstGeom>
        </p:spPr>
      </p:pic>
    </p:spTree>
    <p:extLst>
      <p:ext uri="{BB962C8B-B14F-4D97-AF65-F5344CB8AC3E}">
        <p14:creationId xmlns:p14="http://schemas.microsoft.com/office/powerpoint/2010/main" val="52663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5272-A312-4151-99ED-DA53E2C144F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483730D-5ADE-4167-B2AE-B97C2DBF7B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97F8C6E-E8A4-4079-A50B-29F0276ED75D}"/>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22/5/2025</a:t>
            </a:fld>
            <a:endParaRPr lang="en-AU"/>
          </a:p>
        </p:txBody>
      </p:sp>
      <p:sp>
        <p:nvSpPr>
          <p:cNvPr id="5" name="Footer Placeholder 4">
            <a:extLst>
              <a:ext uri="{FF2B5EF4-FFF2-40B4-BE49-F238E27FC236}">
                <a16:creationId xmlns:a16="http://schemas.microsoft.com/office/drawing/2014/main" id="{C62CBC58-DC22-4665-B8E6-47BF2F27901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088BC034-7470-416B-A684-6B10850AF159}"/>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080475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A43D50-6E92-496F-AA42-3622E05CA8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81A0633-4A30-4F8D-9ABB-EC3D7A5FD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092C9CA-BC84-4A70-99AC-80A884B26A5B}"/>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22/5/2025</a:t>
            </a:fld>
            <a:endParaRPr lang="en-AU"/>
          </a:p>
        </p:txBody>
      </p:sp>
      <p:sp>
        <p:nvSpPr>
          <p:cNvPr id="5" name="Footer Placeholder 4">
            <a:extLst>
              <a:ext uri="{FF2B5EF4-FFF2-40B4-BE49-F238E27FC236}">
                <a16:creationId xmlns:a16="http://schemas.microsoft.com/office/drawing/2014/main" id="{805EAEDC-A19F-46D6-A62A-E9C0C1546B9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8C212E34-9C33-4232-BFDF-21F1DFAB2412}"/>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388710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3C29-D8CF-4DD6-BE9D-0678475FD87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41EE360-5817-42C0-B9E7-8ACE991241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215DF24-3BF3-4879-A657-FC38E092EB66}"/>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22/5/2025</a:t>
            </a:fld>
            <a:endParaRPr lang="en-AU" dirty="0"/>
          </a:p>
        </p:txBody>
      </p:sp>
      <p:sp>
        <p:nvSpPr>
          <p:cNvPr id="5" name="Footer Placeholder 4">
            <a:extLst>
              <a:ext uri="{FF2B5EF4-FFF2-40B4-BE49-F238E27FC236}">
                <a16:creationId xmlns:a16="http://schemas.microsoft.com/office/drawing/2014/main" id="{B16A3567-F091-42AC-890C-A340F9A36172}"/>
              </a:ext>
            </a:extLst>
          </p:cNvPr>
          <p:cNvSpPr>
            <a:spLocks noGrp="1"/>
          </p:cNvSpPr>
          <p:nvPr>
            <p:ph type="ftr" sz="quarter" idx="11"/>
          </p:nvPr>
        </p:nvSpPr>
        <p:spPr>
          <a:xfrm>
            <a:off x="4038600" y="6356350"/>
            <a:ext cx="4114800" cy="365125"/>
          </a:xfrm>
          <a:prstGeom prst="rect">
            <a:avLst/>
          </a:prstGeom>
        </p:spPr>
        <p:txBody>
          <a:bodyPr/>
          <a:lstStyle/>
          <a:p>
            <a:endParaRPr lang="en-AU" dirty="0"/>
          </a:p>
        </p:txBody>
      </p:sp>
      <p:sp>
        <p:nvSpPr>
          <p:cNvPr id="6" name="Slide Number Placeholder 5">
            <a:extLst>
              <a:ext uri="{FF2B5EF4-FFF2-40B4-BE49-F238E27FC236}">
                <a16:creationId xmlns:a16="http://schemas.microsoft.com/office/drawing/2014/main" id="{46BF51FA-6AAC-45A9-9A72-3E87A037648C}"/>
              </a:ext>
            </a:extLst>
          </p:cNvPr>
          <p:cNvSpPr>
            <a:spLocks noGrp="1"/>
          </p:cNvSpPr>
          <p:nvPr>
            <p:ph type="sldNum" sz="quarter" idx="12"/>
          </p:nvPr>
        </p:nvSpPr>
        <p:spPr/>
        <p:txBody>
          <a:bodyPr/>
          <a:lstStyle/>
          <a:p>
            <a:fld id="{560BD775-F6D1-4EF0-903C-CE31B82EEFBD}" type="slidenum">
              <a:rPr lang="en-AU" smtClean="0"/>
              <a:t>‹#›</a:t>
            </a:fld>
            <a:endParaRPr lang="en-AU" dirty="0"/>
          </a:p>
        </p:txBody>
      </p:sp>
    </p:spTree>
    <p:extLst>
      <p:ext uri="{BB962C8B-B14F-4D97-AF65-F5344CB8AC3E}">
        <p14:creationId xmlns:p14="http://schemas.microsoft.com/office/powerpoint/2010/main" val="2895918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DE33-B22E-4610-BAC2-CF6EF92CD2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5379086-64CF-447A-99D5-7FBF7201E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FAFBD6-93DF-45DA-BADD-12D519A76EB9}"/>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22/5/2025</a:t>
            </a:fld>
            <a:endParaRPr lang="en-AU"/>
          </a:p>
        </p:txBody>
      </p:sp>
      <p:sp>
        <p:nvSpPr>
          <p:cNvPr id="5" name="Footer Placeholder 4">
            <a:extLst>
              <a:ext uri="{FF2B5EF4-FFF2-40B4-BE49-F238E27FC236}">
                <a16:creationId xmlns:a16="http://schemas.microsoft.com/office/drawing/2014/main" id="{8A0AE9E9-ED2A-4148-A324-F9D2F52F12CF}"/>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6B99A7DC-5535-491F-9D5B-3A486E8A5A6B}"/>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424568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4DAC-BD89-4B37-9F22-E18D2507DC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82E074-6894-4A4A-929F-82267A98E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76E4828-C64D-4F65-A0F9-E171E26F11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9378B8C-4C0C-44C2-98CE-C3450C2AB3CE}"/>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22/5/2025</a:t>
            </a:fld>
            <a:endParaRPr lang="en-AU"/>
          </a:p>
        </p:txBody>
      </p:sp>
      <p:sp>
        <p:nvSpPr>
          <p:cNvPr id="6" name="Footer Placeholder 5">
            <a:extLst>
              <a:ext uri="{FF2B5EF4-FFF2-40B4-BE49-F238E27FC236}">
                <a16:creationId xmlns:a16="http://schemas.microsoft.com/office/drawing/2014/main" id="{87C98140-A1EA-4C29-BA24-6F303F3E573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3F4D7781-02A7-4838-9245-A4121A9624E1}"/>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46559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FCDC-340B-4A46-93EF-2CC06E6E260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83B2FA7-6C0F-4713-89F8-88F36C4F89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93DE40-AFE7-4C62-8E85-95C6B638FD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A0BFFB9-E7F4-4B13-A30D-84837BE124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4A7BE7-C14B-4E06-BFD9-EF2A082B7F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2673857-3A93-4B5E-AE05-F9479F521636}"/>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22/5/2025</a:t>
            </a:fld>
            <a:endParaRPr lang="en-AU"/>
          </a:p>
        </p:txBody>
      </p:sp>
      <p:sp>
        <p:nvSpPr>
          <p:cNvPr id="8" name="Footer Placeholder 7">
            <a:extLst>
              <a:ext uri="{FF2B5EF4-FFF2-40B4-BE49-F238E27FC236}">
                <a16:creationId xmlns:a16="http://schemas.microsoft.com/office/drawing/2014/main" id="{AC7CA9CA-A24A-450B-951B-B09DB8B0C1A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AB0D4AF2-B6B5-4393-B271-25B0A32F0799}"/>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606930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9C8F-F57A-41C7-9055-71C1C4878EA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E93D7E3-B308-43B8-8E77-4507D7B9153C}"/>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22/5/2025</a:t>
            </a:fld>
            <a:endParaRPr lang="en-AU"/>
          </a:p>
        </p:txBody>
      </p:sp>
      <p:sp>
        <p:nvSpPr>
          <p:cNvPr id="4" name="Footer Placeholder 3">
            <a:extLst>
              <a:ext uri="{FF2B5EF4-FFF2-40B4-BE49-F238E27FC236}">
                <a16:creationId xmlns:a16="http://schemas.microsoft.com/office/drawing/2014/main" id="{DE939DA5-DFA7-4173-AEAC-89736EC5BF8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98CDDD78-3EAB-41F8-A174-6212EA3173C0}"/>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38410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42787-7830-4AE8-869B-20A6FB845EDC}"/>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22/5/2025</a:t>
            </a:fld>
            <a:endParaRPr lang="en-AU"/>
          </a:p>
        </p:txBody>
      </p:sp>
      <p:sp>
        <p:nvSpPr>
          <p:cNvPr id="3" name="Footer Placeholder 2">
            <a:extLst>
              <a:ext uri="{FF2B5EF4-FFF2-40B4-BE49-F238E27FC236}">
                <a16:creationId xmlns:a16="http://schemas.microsoft.com/office/drawing/2014/main" id="{055A3250-448D-4E3A-99C1-108E7B8C110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D2973409-4F6D-4007-B5CC-4FA6C3019A9F}"/>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800024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B4F8-514F-4114-B533-12A8CB263B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C875899-93B8-465A-8432-60A825C1A0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C94C83E-5BBB-4767-89B1-D200FD2B2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35AAC-3D5F-4B80-99EF-4181CBED3969}"/>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22/5/2025</a:t>
            </a:fld>
            <a:endParaRPr lang="en-AU"/>
          </a:p>
        </p:txBody>
      </p:sp>
      <p:sp>
        <p:nvSpPr>
          <p:cNvPr id="6" name="Footer Placeholder 5">
            <a:extLst>
              <a:ext uri="{FF2B5EF4-FFF2-40B4-BE49-F238E27FC236}">
                <a16:creationId xmlns:a16="http://schemas.microsoft.com/office/drawing/2014/main" id="{33C1F8D8-ED5D-4006-9C1F-A03410352E9D}"/>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4DA62E72-8AC2-43EE-89D5-3F8AFD19B67F}"/>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229131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0291F-CBEB-40CE-9268-7C6BC19AD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21F74C7-B462-41AD-83CD-4456C62AF0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B1F59B8-10A3-40BD-A9E4-5F4FDAAB0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029729-8405-413D-A2CD-247A97BC2C98}"/>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22/5/2025</a:t>
            </a:fld>
            <a:endParaRPr lang="en-AU"/>
          </a:p>
        </p:txBody>
      </p:sp>
      <p:sp>
        <p:nvSpPr>
          <p:cNvPr id="6" name="Footer Placeholder 5">
            <a:extLst>
              <a:ext uri="{FF2B5EF4-FFF2-40B4-BE49-F238E27FC236}">
                <a16:creationId xmlns:a16="http://schemas.microsoft.com/office/drawing/2014/main" id="{12F8A929-945A-4DC1-A5F2-28C19C6D9E01}"/>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D43E6C85-DE72-49EC-AC6B-DCA227A40240}"/>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221510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BD6CBE-DD42-45CA-8FBE-D502D14E4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E7EF5659-890B-4CC1-8AA1-AE251A447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4B5F65C1-E604-4E9C-8F14-A3810264E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BD775-F6D1-4EF0-903C-CE31B82EEFBD}" type="slidenum">
              <a:rPr lang="en-AU" smtClean="0"/>
              <a:pPr/>
              <a:t>‹#›</a:t>
            </a:fld>
            <a:endParaRPr lang="en-AU" dirty="0"/>
          </a:p>
        </p:txBody>
      </p:sp>
      <p:sp>
        <p:nvSpPr>
          <p:cNvPr id="5" name="Footer Placeholder 4">
            <a:extLst>
              <a:ext uri="{FF2B5EF4-FFF2-40B4-BE49-F238E27FC236}">
                <a16:creationId xmlns:a16="http://schemas.microsoft.com/office/drawing/2014/main" id="{FF4AA455-E4D2-4955-ABFC-40E64199CD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6BEDEACE-D75E-4755-B39D-55AEBD360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sp>
        <p:nvSpPr>
          <p:cNvPr id="10" name="Rectangle 9">
            <a:extLst>
              <a:ext uri="{FF2B5EF4-FFF2-40B4-BE49-F238E27FC236}">
                <a16:creationId xmlns:a16="http://schemas.microsoft.com/office/drawing/2014/main" id="{2E6F440C-556D-42E0-87E6-1661469CD43A}"/>
              </a:ext>
            </a:extLst>
          </p:cNvPr>
          <p:cNvSpPr/>
          <p:nvPr userDrawn="1"/>
        </p:nvSpPr>
        <p:spPr>
          <a:xfrm>
            <a:off x="0" y="0"/>
            <a:ext cx="12204000" cy="212400"/>
          </a:xfrm>
          <a:prstGeom prst="rect">
            <a:avLst/>
          </a:prstGeom>
          <a:solidFill>
            <a:srgbClr val="391B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pic>
        <p:nvPicPr>
          <p:cNvPr id="9" name="Picture 8">
            <a:extLst>
              <a:ext uri="{FF2B5EF4-FFF2-40B4-BE49-F238E27FC236}">
                <a16:creationId xmlns:a16="http://schemas.microsoft.com/office/drawing/2014/main" id="{1862AF07-8A44-4508-AA72-A48E60290A7E}"/>
              </a:ext>
            </a:extLst>
          </p:cNvPr>
          <p:cNvPicPr/>
          <p:nvPr userDrawn="1"/>
        </p:nvPicPr>
        <p:blipFill>
          <a:blip r:embed="rId13">
            <a:extLst>
              <a:ext uri="{28A0092B-C50C-407E-A947-70E740481C1C}">
                <a14:useLocalDpi xmlns:a14="http://schemas.microsoft.com/office/drawing/2010/main" val="0"/>
              </a:ext>
            </a:extLst>
          </a:blip>
          <a:srcRect/>
          <a:stretch/>
        </p:blipFill>
        <p:spPr>
          <a:xfrm>
            <a:off x="10764366" y="6021198"/>
            <a:ext cx="1230623" cy="670303"/>
          </a:xfrm>
          <a:prstGeom prst="rect">
            <a:avLst/>
          </a:prstGeom>
        </p:spPr>
      </p:pic>
    </p:spTree>
    <p:extLst>
      <p:ext uri="{BB962C8B-B14F-4D97-AF65-F5344CB8AC3E}">
        <p14:creationId xmlns:p14="http://schemas.microsoft.com/office/powerpoint/2010/main" val="3753031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391B76"/>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visitvictoria.com/regions/goldfields/see-and-do/outdoor-and-adventure/cycling/vv-yarrowee-river-trail" TargetMode="External"/><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ldfieldsguide.com.au/explore-location/565/smythesdale-gardens/" TargetMode="External"/><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hyperlink" Target="https://www.railtrails.org.au/trails/ballarat-skipton-rail-trail/" TargetMode="External"/><Relationship Id="rId5" Type="http://schemas.openxmlformats.org/officeDocument/2006/relationships/hyperlink" Target="https://www.goldenplains.vic.gov.au/sites/default/files/2024-03/Ballarat%20Skipton%20Rail%20Trail%20Map.pdf" TargetMode="External"/><Relationship Id="rId4" Type="http://schemas.openxmlformats.org/officeDocument/2006/relationships/hyperlink" Target="https://www.visitballarat.com.au/explore/nimons-bridg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ignatianspirituality.com/what-is-ignatian-spirituality/"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m/search?q=what+is+laudato+si+animation&amp;rlz=1C5GCCM_en&amp;oq=what+is+laudato+si+animation&amp;gs_lcrp=EgZjaHJvbWUyBggAEEUYOTIHCAEQIRigATIHCAIQIRigAdIBCTk5MjVqMGoxNagCCLACAfEFGePKKzgwURk&amp;sourceid=chrome&amp;ie=UTF-8&amp;safe=active&amp;ssui=on#fpstate=ive&amp;vld=cid:73f42778,vid:_TFCXO8tD58,st:0"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smh.com.au/business/profile-michael-mcgirr-20090826-gdtp2f.html"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sosj.org.au/our-story/saint-mary-mackillop/legacy/" TargetMode="External"/><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ceoballarat.schoolzineplus.com/_file/media/150/aframework4formationmissionncec.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7F2D-0EF6-4065-BD95-DA2E012C02E2}"/>
              </a:ext>
            </a:extLst>
          </p:cNvPr>
          <p:cNvSpPr>
            <a:spLocks noGrp="1"/>
          </p:cNvSpPr>
          <p:nvPr>
            <p:ph type="ctrTitle"/>
          </p:nvPr>
        </p:nvSpPr>
        <p:spPr/>
        <p:txBody>
          <a:bodyPr/>
          <a:lstStyle/>
          <a:p>
            <a:r>
              <a:rPr lang="en-AU" dirty="0"/>
              <a:t>Pilgrims of Hope</a:t>
            </a:r>
          </a:p>
        </p:txBody>
      </p:sp>
      <p:sp>
        <p:nvSpPr>
          <p:cNvPr id="3" name="Subtitle 2">
            <a:extLst>
              <a:ext uri="{FF2B5EF4-FFF2-40B4-BE49-F238E27FC236}">
                <a16:creationId xmlns:a16="http://schemas.microsoft.com/office/drawing/2014/main" id="{5E7F03FA-68DC-41F3-B1B0-FA1515DC37A2}"/>
              </a:ext>
            </a:extLst>
          </p:cNvPr>
          <p:cNvSpPr>
            <a:spLocks noGrp="1"/>
          </p:cNvSpPr>
          <p:nvPr>
            <p:ph type="subTitle" idx="1"/>
          </p:nvPr>
        </p:nvSpPr>
        <p:spPr>
          <a:xfrm>
            <a:off x="1524000" y="3602037"/>
            <a:ext cx="9144000" cy="1579563"/>
          </a:xfrm>
        </p:spPr>
        <p:txBody>
          <a:bodyPr>
            <a:normAutofit/>
          </a:bodyPr>
          <a:lstStyle/>
          <a:p>
            <a:r>
              <a:rPr lang="en-AU" dirty="0"/>
              <a:t>2025 – Jubilee Year</a:t>
            </a:r>
          </a:p>
          <a:p>
            <a:r>
              <a:rPr lang="en-AU" dirty="0"/>
              <a:t>Catholic Education Ballarat</a:t>
            </a:r>
          </a:p>
          <a:p>
            <a:r>
              <a:rPr lang="en-AU" dirty="0"/>
              <a:t>Background for Staff Formation 1</a:t>
            </a:r>
            <a:r>
              <a:rPr lang="en-AU" baseline="30000" dirty="0"/>
              <a:t>st</a:t>
            </a:r>
            <a:r>
              <a:rPr lang="en-AU" dirty="0"/>
              <a:t> &amp; 2</a:t>
            </a:r>
            <a:r>
              <a:rPr lang="en-AU" baseline="30000" dirty="0"/>
              <a:t>nd</a:t>
            </a:r>
            <a:r>
              <a:rPr lang="en-AU" dirty="0"/>
              <a:t> October 2025 </a:t>
            </a:r>
          </a:p>
        </p:txBody>
      </p:sp>
      <p:pic>
        <p:nvPicPr>
          <p:cNvPr id="4" name="Picture 3">
            <a:extLst>
              <a:ext uri="{FF2B5EF4-FFF2-40B4-BE49-F238E27FC236}">
                <a16:creationId xmlns:a16="http://schemas.microsoft.com/office/drawing/2014/main" id="{AD8BC528-FA3D-05FA-010E-22F9AA08157A}"/>
              </a:ext>
            </a:extLst>
          </p:cNvPr>
          <p:cNvPicPr>
            <a:picLocks noChangeAspect="1"/>
          </p:cNvPicPr>
          <p:nvPr/>
        </p:nvPicPr>
        <p:blipFill>
          <a:blip r:embed="rId2">
            <a:alphaModFix amt="20000"/>
          </a:blip>
          <a:stretch>
            <a:fillRect/>
          </a:stretch>
        </p:blipFill>
        <p:spPr>
          <a:xfrm>
            <a:off x="2057530" y="0"/>
            <a:ext cx="7563548" cy="6910749"/>
          </a:xfrm>
          <a:prstGeom prst="rect">
            <a:avLst/>
          </a:prstGeom>
          <a:ln>
            <a:noFill/>
          </a:ln>
          <a:effectLst>
            <a:softEdge rad="112500"/>
          </a:effectLst>
        </p:spPr>
      </p:pic>
    </p:spTree>
    <p:extLst>
      <p:ext uri="{BB962C8B-B14F-4D97-AF65-F5344CB8AC3E}">
        <p14:creationId xmlns:p14="http://schemas.microsoft.com/office/powerpoint/2010/main" val="2583129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2E2A-D285-25FB-0895-F6F057024CB1}"/>
              </a:ext>
            </a:extLst>
          </p:cNvPr>
          <p:cNvSpPr>
            <a:spLocks noGrp="1"/>
          </p:cNvSpPr>
          <p:nvPr>
            <p:ph type="title"/>
          </p:nvPr>
        </p:nvSpPr>
        <p:spPr/>
        <p:txBody>
          <a:bodyPr/>
          <a:lstStyle/>
          <a:p>
            <a:r>
              <a:rPr lang="en-US" dirty="0"/>
              <a:t>What does “Pilgrims of Hope” mean?</a:t>
            </a:r>
          </a:p>
        </p:txBody>
      </p:sp>
      <p:sp>
        <p:nvSpPr>
          <p:cNvPr id="3" name="Content Placeholder 2">
            <a:extLst>
              <a:ext uri="{FF2B5EF4-FFF2-40B4-BE49-F238E27FC236}">
                <a16:creationId xmlns:a16="http://schemas.microsoft.com/office/drawing/2014/main" id="{9723F3CD-3C20-D8F4-4127-F582CB2F9940}"/>
              </a:ext>
            </a:extLst>
          </p:cNvPr>
          <p:cNvSpPr>
            <a:spLocks noGrp="1"/>
          </p:cNvSpPr>
          <p:nvPr>
            <p:ph idx="1"/>
          </p:nvPr>
        </p:nvSpPr>
        <p:spPr>
          <a:xfrm>
            <a:off x="838200" y="1537855"/>
            <a:ext cx="10515600" cy="4639108"/>
          </a:xfrm>
        </p:spPr>
        <p:txBody>
          <a:bodyPr>
            <a:normAutofit fontScale="85000" lnSpcReduction="20000"/>
          </a:bodyPr>
          <a:lstStyle/>
          <a:p>
            <a:pPr marL="0" indent="0">
              <a:buNone/>
            </a:pPr>
            <a:r>
              <a:rPr lang="en-AU" b="0" i="0" dirty="0">
                <a:solidFill>
                  <a:srgbClr val="212544"/>
                </a:solidFill>
                <a:effectLst/>
                <a:latin typeface="__Montserrat_4bc053"/>
              </a:rPr>
              <a:t>The theme of this year’s Jubilee Year is </a:t>
            </a:r>
            <a:r>
              <a:rPr lang="en-AU" b="0" i="1" dirty="0">
                <a:solidFill>
                  <a:srgbClr val="212544"/>
                </a:solidFill>
                <a:effectLst/>
                <a:latin typeface="__Montserrat_4bc053"/>
              </a:rPr>
              <a:t>Pilgrims of Hope</a:t>
            </a:r>
            <a:r>
              <a:rPr lang="en-AU" b="0" i="0" dirty="0">
                <a:solidFill>
                  <a:srgbClr val="212544"/>
                </a:solidFill>
                <a:effectLst/>
                <a:latin typeface="__Montserrat_4bc053"/>
              </a:rPr>
              <a:t>. </a:t>
            </a:r>
          </a:p>
          <a:p>
            <a:pPr marL="0" indent="0">
              <a:buNone/>
            </a:pPr>
            <a:endParaRPr lang="en-AU" dirty="0">
              <a:solidFill>
                <a:srgbClr val="212544"/>
              </a:solidFill>
              <a:latin typeface="__Montserrat_4bc053"/>
            </a:endParaRPr>
          </a:p>
          <a:p>
            <a:pPr marL="0" indent="0">
              <a:buNone/>
            </a:pPr>
            <a:r>
              <a:rPr lang="en-AU" b="0" i="0" dirty="0">
                <a:solidFill>
                  <a:srgbClr val="212544"/>
                </a:solidFill>
                <a:effectLst/>
                <a:latin typeface="__Montserrat_4bc053"/>
              </a:rPr>
              <a:t>In 2024, </a:t>
            </a:r>
            <a:r>
              <a:rPr lang="en-AU" dirty="0">
                <a:solidFill>
                  <a:srgbClr val="212544"/>
                </a:solidFill>
                <a:latin typeface="__Montserrat_4bc053"/>
              </a:rPr>
              <a:t>when introducing the theme of the 2025 Jubilee Year </a:t>
            </a:r>
            <a:r>
              <a:rPr lang="en-AU" i="1" dirty="0">
                <a:solidFill>
                  <a:srgbClr val="212544"/>
                </a:solidFill>
                <a:latin typeface="__Montserrat_4bc053"/>
              </a:rPr>
              <a:t>Pilgrims of Hope, </a:t>
            </a:r>
            <a:r>
              <a:rPr lang="en-AU" b="0" i="0" dirty="0">
                <a:solidFill>
                  <a:srgbClr val="212544"/>
                </a:solidFill>
                <a:effectLst/>
                <a:latin typeface="__Montserrat_4bc053"/>
              </a:rPr>
              <a:t>Pope Francis  invited Catholics to renew their hope and discover a vision that can "restore access to the fruits of the earth to everyone". </a:t>
            </a:r>
          </a:p>
          <a:p>
            <a:pPr marL="0" indent="0">
              <a:buNone/>
            </a:pPr>
            <a:endParaRPr lang="en-AU" dirty="0">
              <a:solidFill>
                <a:srgbClr val="212544"/>
              </a:solidFill>
              <a:latin typeface="__Montserrat_4bc053"/>
            </a:endParaRPr>
          </a:p>
          <a:p>
            <a:pPr marL="0" indent="0">
              <a:buNone/>
            </a:pPr>
            <a:r>
              <a:rPr lang="en-AU" dirty="0">
                <a:solidFill>
                  <a:srgbClr val="212544"/>
                </a:solidFill>
                <a:latin typeface="__Montserrat_4bc053"/>
              </a:rPr>
              <a:t>Catholics</a:t>
            </a:r>
            <a:r>
              <a:rPr lang="en-AU" b="0" i="0" dirty="0">
                <a:solidFill>
                  <a:srgbClr val="212544"/>
                </a:solidFill>
                <a:effectLst/>
                <a:latin typeface="__Montserrat_4bc053"/>
              </a:rPr>
              <a:t> are also invited to rediscover a spirituality of God's creation in which they understand themselves as "pilgrims on the earth" rather than masters of the world.</a:t>
            </a:r>
          </a:p>
          <a:p>
            <a:pPr marL="0" indent="0">
              <a:buNone/>
            </a:pPr>
            <a:endParaRPr lang="en-AU" dirty="0">
              <a:solidFill>
                <a:srgbClr val="212544"/>
              </a:solidFill>
              <a:latin typeface="__Montserrat_4bc053"/>
            </a:endParaRPr>
          </a:p>
          <a:p>
            <a:pPr marL="0" indent="0">
              <a:buNone/>
            </a:pPr>
            <a:r>
              <a:rPr lang="en-AU" dirty="0">
                <a:solidFill>
                  <a:srgbClr val="212544"/>
                </a:solidFill>
                <a:latin typeface="__Montserrat_4bc053"/>
              </a:rPr>
              <a:t>This theme is an invitation to everyone working in Catholic organisations to reflect deeply upon what and how they complete their work. A jubilee year can inform the way we work in Catholic Education Ballarat, inviting dialogue between the context of the world in which we live and the Catholic Tradition.</a:t>
            </a:r>
            <a:endParaRPr lang="en-US" dirty="0"/>
          </a:p>
        </p:txBody>
      </p:sp>
    </p:spTree>
    <p:extLst>
      <p:ext uri="{BB962C8B-B14F-4D97-AF65-F5344CB8AC3E}">
        <p14:creationId xmlns:p14="http://schemas.microsoft.com/office/powerpoint/2010/main" val="360139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3BD0-2595-894B-28C6-2D0FEC6385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205B14-CC87-0FF2-7ED4-C6DC4654E86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1ADD16E-62C3-36AC-E013-BAD7ADAC5C7F}"/>
              </a:ext>
            </a:extLst>
          </p:cNvPr>
          <p:cNvPicPr>
            <a:picLocks noChangeAspect="1"/>
          </p:cNvPicPr>
          <p:nvPr/>
        </p:nvPicPr>
        <p:blipFill>
          <a:blip r:embed="rId2"/>
          <a:stretch>
            <a:fillRect/>
          </a:stretch>
        </p:blipFill>
        <p:spPr>
          <a:xfrm>
            <a:off x="3408218" y="145774"/>
            <a:ext cx="8657111" cy="64931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A1E004EC-A5A7-6294-DEF0-3778C218FF2D}"/>
              </a:ext>
            </a:extLst>
          </p:cNvPr>
          <p:cNvPicPr>
            <a:picLocks noChangeAspect="1"/>
          </p:cNvPicPr>
          <p:nvPr/>
        </p:nvPicPr>
        <p:blipFill>
          <a:blip r:embed="rId3"/>
          <a:stretch>
            <a:fillRect/>
          </a:stretch>
        </p:blipFill>
        <p:spPr>
          <a:xfrm>
            <a:off x="508099" y="4117811"/>
            <a:ext cx="2469456" cy="1923802"/>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F7752976-BCC1-7877-D477-AD077C4BCC3E}"/>
              </a:ext>
            </a:extLst>
          </p:cNvPr>
          <p:cNvPicPr>
            <a:picLocks noChangeAspect="1"/>
          </p:cNvPicPr>
          <p:nvPr/>
        </p:nvPicPr>
        <p:blipFill>
          <a:blip r:embed="rId4"/>
          <a:stretch>
            <a:fillRect/>
          </a:stretch>
        </p:blipFill>
        <p:spPr>
          <a:xfrm>
            <a:off x="403795" y="556455"/>
            <a:ext cx="2678065" cy="3077394"/>
          </a:xfrm>
          <a:prstGeom prst="rect">
            <a:avLst/>
          </a:prstGeom>
        </p:spPr>
      </p:pic>
    </p:spTree>
    <p:extLst>
      <p:ext uri="{BB962C8B-B14F-4D97-AF65-F5344CB8AC3E}">
        <p14:creationId xmlns:p14="http://schemas.microsoft.com/office/powerpoint/2010/main" val="2111352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5A3-91ED-DD79-0E35-A55EDA4F501D}"/>
              </a:ext>
            </a:extLst>
          </p:cNvPr>
          <p:cNvSpPr>
            <a:spLocks noGrp="1"/>
          </p:cNvSpPr>
          <p:nvPr>
            <p:ph type="title"/>
          </p:nvPr>
        </p:nvSpPr>
        <p:spPr/>
        <p:txBody>
          <a:bodyPr>
            <a:normAutofit fontScale="90000"/>
          </a:bodyPr>
          <a:lstStyle/>
          <a:p>
            <a:r>
              <a:rPr lang="en-US" dirty="0"/>
              <a:t>Our staff formation 2025, is constructed around the theme of </a:t>
            </a:r>
            <a:r>
              <a:rPr lang="en-US" i="1" dirty="0"/>
              <a:t>pilgrimage</a:t>
            </a:r>
            <a:r>
              <a:rPr lang="en-US" dirty="0"/>
              <a:t>. What is a pilgrimage?</a:t>
            </a:r>
          </a:p>
        </p:txBody>
      </p:sp>
      <p:sp>
        <p:nvSpPr>
          <p:cNvPr id="3" name="Content Placeholder 2">
            <a:extLst>
              <a:ext uri="{FF2B5EF4-FFF2-40B4-BE49-F238E27FC236}">
                <a16:creationId xmlns:a16="http://schemas.microsoft.com/office/drawing/2014/main" id="{10288025-3A16-7DA4-7C4F-F52B32743F12}"/>
              </a:ext>
            </a:extLst>
          </p:cNvPr>
          <p:cNvSpPr>
            <a:spLocks noGrp="1"/>
          </p:cNvSpPr>
          <p:nvPr>
            <p:ph idx="1"/>
          </p:nvPr>
        </p:nvSpPr>
        <p:spPr>
          <a:xfrm>
            <a:off x="637309" y="1825625"/>
            <a:ext cx="10716491" cy="4351338"/>
          </a:xfrm>
        </p:spPr>
        <p:txBody>
          <a:bodyPr>
            <a:normAutofit fontScale="77500" lnSpcReduction="20000"/>
          </a:bodyPr>
          <a:lstStyle/>
          <a:p>
            <a:pPr algn="l" fontAlgn="ctr">
              <a:spcAft>
                <a:spcPts val="1500"/>
              </a:spcAft>
              <a:buNone/>
            </a:pPr>
            <a:r>
              <a:rPr lang="en-AU" b="0" i="1" dirty="0">
                <a:effectLst/>
              </a:rPr>
              <a:t>    A pilgrimage is a journey, often to a holy place, undertaken for spiritual or religious purposes. It can involve a physical journey or a metaphorical one. A time to reflect and make meaning. Pilgrimages are part of many cultures and religions, serving as a way to connect with the divine, seek renewal, or express gratitude. </a:t>
            </a:r>
          </a:p>
          <a:p>
            <a:pPr algn="r" fontAlgn="ctr">
              <a:spcAft>
                <a:spcPts val="1500"/>
              </a:spcAft>
              <a:buNone/>
            </a:pPr>
            <a:r>
              <a:rPr lang="en-AU" b="0" i="0" dirty="0">
                <a:effectLst/>
              </a:rPr>
              <a:t>-Adapted from CAFOD</a:t>
            </a:r>
          </a:p>
          <a:p>
            <a:pPr fontAlgn="ctr">
              <a:spcAft>
                <a:spcPts val="1500"/>
              </a:spcAft>
              <a:buNone/>
            </a:pPr>
            <a:r>
              <a:rPr lang="en-AU" dirty="0"/>
              <a:t>    </a:t>
            </a:r>
            <a:r>
              <a:rPr lang="en-AU" i="1" dirty="0"/>
              <a:t>Catholics in Australia can celebrate the Jubilee through local pilgrimages to designated Holy Door churches, special liturgies, and events hosted by dioceses and parishes. In addition, prayer and acts of charity are encouraged as ways to embody the Jubilee’s spirit of hope and unity. </a:t>
            </a:r>
          </a:p>
          <a:p>
            <a:pPr algn="r" fontAlgn="ctr">
              <a:spcAft>
                <a:spcPts val="1500"/>
              </a:spcAft>
              <a:buNone/>
            </a:pPr>
            <a:r>
              <a:rPr lang="en-AU" b="0" i="0" dirty="0">
                <a:effectLst/>
              </a:rPr>
              <a:t>-Australian Catholic Biship’s Conference</a:t>
            </a:r>
          </a:p>
          <a:p>
            <a:pPr marL="0" indent="0" algn="l">
              <a:buNone/>
            </a:pPr>
            <a:br>
              <a:rPr lang="en-AU" b="0" i="0" dirty="0">
                <a:solidFill>
                  <a:srgbClr val="001D35"/>
                </a:solidFill>
                <a:effectLst/>
                <a:latin typeface="Google Sans"/>
              </a:rPr>
            </a:br>
            <a:endParaRPr lang="en-AU" b="0" i="0" dirty="0">
              <a:solidFill>
                <a:srgbClr val="001D35"/>
              </a:solidFill>
              <a:effectLst/>
              <a:latin typeface="Google Sans"/>
            </a:endParaRPr>
          </a:p>
          <a:p>
            <a:pPr marL="0" indent="0">
              <a:buNone/>
            </a:pPr>
            <a:endParaRPr lang="en-US" dirty="0"/>
          </a:p>
        </p:txBody>
      </p:sp>
    </p:spTree>
    <p:extLst>
      <p:ext uri="{BB962C8B-B14F-4D97-AF65-F5344CB8AC3E}">
        <p14:creationId xmlns:p14="http://schemas.microsoft.com/office/powerpoint/2010/main" val="198225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3138D-CFB0-BD80-A4F5-1A9F83491F0A}"/>
              </a:ext>
            </a:extLst>
          </p:cNvPr>
          <p:cNvSpPr>
            <a:spLocks noGrp="1"/>
          </p:cNvSpPr>
          <p:nvPr>
            <p:ph type="title"/>
          </p:nvPr>
        </p:nvSpPr>
        <p:spPr/>
        <p:txBody>
          <a:bodyPr/>
          <a:lstStyle/>
          <a:p>
            <a:r>
              <a:rPr lang="en-US" dirty="0"/>
              <a:t>Staff Formation 2025</a:t>
            </a:r>
          </a:p>
        </p:txBody>
      </p:sp>
      <p:sp>
        <p:nvSpPr>
          <p:cNvPr id="3" name="Content Placeholder 2">
            <a:extLst>
              <a:ext uri="{FF2B5EF4-FFF2-40B4-BE49-F238E27FC236}">
                <a16:creationId xmlns:a16="http://schemas.microsoft.com/office/drawing/2014/main" id="{A93B1F66-93CE-5078-36C0-C3B4B41879A3}"/>
              </a:ext>
            </a:extLst>
          </p:cNvPr>
          <p:cNvSpPr>
            <a:spLocks noGrp="1"/>
          </p:cNvSpPr>
          <p:nvPr>
            <p:ph idx="1"/>
          </p:nvPr>
        </p:nvSpPr>
        <p:spPr>
          <a:xfrm>
            <a:off x="838200" y="1330036"/>
            <a:ext cx="10515600" cy="4500563"/>
          </a:xfrm>
        </p:spPr>
        <p:txBody>
          <a:bodyPr/>
          <a:lstStyle/>
          <a:p>
            <a:pPr marL="0" indent="0">
              <a:buNone/>
            </a:pPr>
            <a:r>
              <a:rPr lang="en-US" dirty="0"/>
              <a:t>Staff Formation is taking place on 1</a:t>
            </a:r>
            <a:r>
              <a:rPr lang="en-US" baseline="30000" dirty="0"/>
              <a:t>st</a:t>
            </a:r>
            <a:r>
              <a:rPr lang="en-US" dirty="0"/>
              <a:t> &amp; 2</a:t>
            </a:r>
            <a:r>
              <a:rPr lang="en-US" baseline="30000" dirty="0"/>
              <a:t>nd</a:t>
            </a:r>
            <a:r>
              <a:rPr lang="en-US" dirty="0"/>
              <a:t> October, 2025. </a:t>
            </a:r>
            <a:r>
              <a:rPr lang="en-US" b="1" i="1" dirty="0"/>
              <a:t>Pilgrims of Hope</a:t>
            </a:r>
            <a:r>
              <a:rPr lang="en-US" dirty="0"/>
              <a:t> will be the theme of our two days.</a:t>
            </a:r>
          </a:p>
          <a:p>
            <a:pPr marL="0" indent="0">
              <a:buNone/>
            </a:pPr>
            <a:endParaRPr lang="en-US" dirty="0"/>
          </a:p>
          <a:p>
            <a:pPr algn="l">
              <a:lnSpc>
                <a:spcPts val="1823"/>
              </a:lnSpc>
              <a:buNone/>
            </a:pPr>
            <a:r>
              <a:rPr lang="en-AU" dirty="0">
                <a:latin typeface="OutfitBold-49bf7"/>
              </a:rPr>
              <a:t>There will be seven</a:t>
            </a:r>
            <a:r>
              <a:rPr lang="en-AU" b="0" i="0" dirty="0">
                <a:effectLst/>
                <a:latin typeface="OutfitBold-49bf7"/>
              </a:rPr>
              <a:t> different</a:t>
            </a:r>
            <a:r>
              <a:rPr lang="en-AU" b="0" i="1" dirty="0">
                <a:effectLst/>
                <a:latin typeface="OutfitBold-49bf7"/>
              </a:rPr>
              <a:t> pilgrimages  </a:t>
            </a:r>
            <a:r>
              <a:rPr lang="en-AU" b="0" i="0" dirty="0">
                <a:effectLst/>
                <a:latin typeface="OutfitBold-49bf7"/>
              </a:rPr>
              <a:t>across a variety of locations </a:t>
            </a:r>
          </a:p>
          <a:p>
            <a:pPr algn="l">
              <a:lnSpc>
                <a:spcPts val="1823"/>
              </a:lnSpc>
              <a:buNone/>
            </a:pPr>
            <a:r>
              <a:rPr lang="en-AU" dirty="0">
                <a:latin typeface="OutfitBold-49bf7"/>
              </a:rPr>
              <a:t>c</a:t>
            </a:r>
            <a:r>
              <a:rPr lang="en-AU" b="0" i="0" dirty="0">
                <a:effectLst/>
                <a:latin typeface="OutfitBold-49bf7"/>
              </a:rPr>
              <a:t>elebrating the theme </a:t>
            </a:r>
            <a:r>
              <a:rPr lang="en-AU" b="1" i="1" dirty="0">
                <a:effectLst/>
                <a:latin typeface="OutfitBold-49bf7"/>
              </a:rPr>
              <a:t>Pilgrims of Hope</a:t>
            </a:r>
            <a:r>
              <a:rPr lang="en-AU" b="0" dirty="0">
                <a:effectLst/>
                <a:latin typeface="OutfitBold-49bf7"/>
              </a:rPr>
              <a:t>.</a:t>
            </a:r>
          </a:p>
          <a:p>
            <a:pPr algn="l">
              <a:lnSpc>
                <a:spcPts val="1823"/>
              </a:lnSpc>
              <a:buNone/>
            </a:pPr>
            <a:endParaRPr lang="en-AU" dirty="0">
              <a:latin typeface="OutfitBold-49bf7"/>
            </a:endParaRPr>
          </a:p>
          <a:p>
            <a:pPr algn="l">
              <a:lnSpc>
                <a:spcPts val="1823"/>
              </a:lnSpc>
              <a:buNone/>
            </a:pPr>
            <a:r>
              <a:rPr lang="en-AU" b="0" dirty="0">
                <a:effectLst/>
                <a:latin typeface="OutfitBold-49bf7"/>
              </a:rPr>
              <a:t>Each of these pilgrimages will explicitly explore the connection  </a:t>
            </a:r>
          </a:p>
          <a:p>
            <a:pPr algn="l">
              <a:lnSpc>
                <a:spcPts val="1823"/>
              </a:lnSpc>
              <a:buNone/>
            </a:pPr>
            <a:r>
              <a:rPr lang="en-AU" dirty="0">
                <a:latin typeface="OutfitBold-49bf7"/>
              </a:rPr>
              <a:t>b</a:t>
            </a:r>
            <a:r>
              <a:rPr lang="en-AU" b="0" dirty="0">
                <a:effectLst/>
                <a:latin typeface="OutfitBold-49bf7"/>
              </a:rPr>
              <a:t>etween</a:t>
            </a:r>
            <a:r>
              <a:rPr lang="en-AU" dirty="0">
                <a:latin typeface="OutfitBold-49bf7"/>
              </a:rPr>
              <a:t> </a:t>
            </a:r>
            <a:r>
              <a:rPr lang="en-AU" b="0" dirty="0">
                <a:effectLst/>
                <a:latin typeface="OutfitBold-49bf7"/>
              </a:rPr>
              <a:t>the present context and the </a:t>
            </a:r>
            <a:r>
              <a:rPr lang="en-AU" dirty="0">
                <a:latin typeface="OutfitBold-49bf7"/>
              </a:rPr>
              <a:t>C</a:t>
            </a:r>
            <a:r>
              <a:rPr lang="en-AU" b="0" dirty="0">
                <a:effectLst/>
                <a:latin typeface="OutfitBold-49bf7"/>
              </a:rPr>
              <a:t>atholic Tradition.</a:t>
            </a:r>
          </a:p>
          <a:p>
            <a:pPr algn="l">
              <a:lnSpc>
                <a:spcPts val="1823"/>
              </a:lnSpc>
              <a:buNone/>
            </a:pPr>
            <a:endParaRPr lang="en-AU" dirty="0">
              <a:latin typeface="OutfitBold-49bf7"/>
            </a:endParaRPr>
          </a:p>
          <a:p>
            <a:pPr algn="l">
              <a:lnSpc>
                <a:spcPts val="1823"/>
              </a:lnSpc>
              <a:buNone/>
            </a:pPr>
            <a:r>
              <a:rPr lang="en-AU" b="0" dirty="0">
                <a:effectLst/>
                <a:latin typeface="OutfitBold-49bf7"/>
              </a:rPr>
              <a:t>It is envisaged there will be approximately 20 people in each</a:t>
            </a:r>
          </a:p>
          <a:p>
            <a:pPr algn="l">
              <a:lnSpc>
                <a:spcPts val="1823"/>
              </a:lnSpc>
              <a:buNone/>
            </a:pPr>
            <a:r>
              <a:rPr lang="en-AU" b="0" dirty="0">
                <a:effectLst/>
                <a:latin typeface="OutfitBold-49bf7"/>
              </a:rPr>
              <a:t>pilgrimage. </a:t>
            </a:r>
          </a:p>
          <a:p>
            <a:pPr algn="l">
              <a:lnSpc>
                <a:spcPts val="1823"/>
              </a:lnSpc>
              <a:buNone/>
            </a:pPr>
            <a:endParaRPr lang="en-AU" dirty="0">
              <a:latin typeface="OutfitBold-49bf7"/>
            </a:endParaRPr>
          </a:p>
          <a:p>
            <a:pPr algn="l">
              <a:lnSpc>
                <a:spcPts val="1823"/>
              </a:lnSpc>
              <a:buNone/>
            </a:pPr>
            <a:endParaRPr lang="en-AU" b="0" dirty="0">
              <a:effectLst/>
              <a:latin typeface="OutfitBold-49bf7"/>
            </a:endParaRPr>
          </a:p>
          <a:p>
            <a:pPr algn="l">
              <a:lnSpc>
                <a:spcPts val="1823"/>
              </a:lnSpc>
              <a:buNone/>
            </a:pPr>
            <a:endParaRPr lang="en-AU" dirty="0">
              <a:latin typeface="OutfitBold-49bf7"/>
            </a:endParaRPr>
          </a:p>
          <a:p>
            <a:pPr algn="l">
              <a:lnSpc>
                <a:spcPts val="1823"/>
              </a:lnSpc>
              <a:buNone/>
            </a:pPr>
            <a:endParaRPr lang="en-AU" b="0" i="1" dirty="0">
              <a:effectLst/>
              <a:latin typeface="inherit"/>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4507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413DC-B43D-98AD-BC5E-1303C018F82B}"/>
              </a:ext>
            </a:extLst>
          </p:cNvPr>
          <p:cNvSpPr>
            <a:spLocks noGrp="1"/>
          </p:cNvSpPr>
          <p:nvPr>
            <p:ph type="title"/>
          </p:nvPr>
        </p:nvSpPr>
        <p:spPr/>
        <p:txBody>
          <a:bodyPr/>
          <a:lstStyle/>
          <a:p>
            <a:r>
              <a:rPr lang="en-US" dirty="0"/>
              <a:t>Why this format?</a:t>
            </a:r>
          </a:p>
        </p:txBody>
      </p:sp>
      <p:sp>
        <p:nvSpPr>
          <p:cNvPr id="3" name="Content Placeholder 2">
            <a:extLst>
              <a:ext uri="{FF2B5EF4-FFF2-40B4-BE49-F238E27FC236}">
                <a16:creationId xmlns:a16="http://schemas.microsoft.com/office/drawing/2014/main" id="{2D238432-6B8F-1C27-D425-16D5D4DCB65B}"/>
              </a:ext>
            </a:extLst>
          </p:cNvPr>
          <p:cNvSpPr>
            <a:spLocks noGrp="1"/>
          </p:cNvSpPr>
          <p:nvPr>
            <p:ph idx="1"/>
          </p:nvPr>
        </p:nvSpPr>
        <p:spPr/>
        <p:txBody>
          <a:bodyPr/>
          <a:lstStyle/>
          <a:p>
            <a:pPr marL="0" indent="0">
              <a:buNone/>
            </a:pPr>
            <a:r>
              <a:rPr lang="en-US" dirty="0"/>
              <a:t>The feed back from last year’s formation experience, indicated that people prefer a choice of experiences to engage in the Catholic story and vision.</a:t>
            </a:r>
          </a:p>
          <a:p>
            <a:pPr marL="0" indent="0">
              <a:buNone/>
            </a:pPr>
            <a:endParaRPr lang="en-US" dirty="0"/>
          </a:p>
          <a:p>
            <a:pPr marL="0" indent="0">
              <a:buNone/>
            </a:pPr>
            <a:r>
              <a:rPr lang="en-US" dirty="0"/>
              <a:t>Informed by this, the following rich and varied formation experiences have been constructed for Catholic Education Ballarat for our formation in 2025.</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7411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5C797-B631-3901-F36A-B80511CC6398}"/>
              </a:ext>
            </a:extLst>
          </p:cNvPr>
          <p:cNvSpPr>
            <a:spLocks noGrp="1"/>
          </p:cNvSpPr>
          <p:nvPr>
            <p:ph type="title"/>
          </p:nvPr>
        </p:nvSpPr>
        <p:spPr/>
        <p:txBody>
          <a:bodyPr/>
          <a:lstStyle/>
          <a:p>
            <a:r>
              <a:rPr lang="en-US" dirty="0"/>
              <a:t>These pilgrimages include:</a:t>
            </a:r>
          </a:p>
        </p:txBody>
      </p:sp>
      <p:sp>
        <p:nvSpPr>
          <p:cNvPr id="3" name="Content Placeholder 2">
            <a:extLst>
              <a:ext uri="{FF2B5EF4-FFF2-40B4-BE49-F238E27FC236}">
                <a16:creationId xmlns:a16="http://schemas.microsoft.com/office/drawing/2014/main" id="{56BD21AF-E2B4-FCC3-48CB-5DE1322BB922}"/>
              </a:ext>
            </a:extLst>
          </p:cNvPr>
          <p:cNvSpPr>
            <a:spLocks noGrp="1"/>
          </p:cNvSpPr>
          <p:nvPr>
            <p:ph sz="half" idx="1"/>
          </p:nvPr>
        </p:nvSpPr>
        <p:spPr/>
        <p:txBody>
          <a:bodyPr>
            <a:normAutofit fontScale="92500" lnSpcReduction="20000"/>
          </a:bodyPr>
          <a:lstStyle/>
          <a:p>
            <a:pPr marL="0" indent="0">
              <a:buNone/>
            </a:pPr>
            <a:r>
              <a:rPr lang="en-US" b="1" i="1" dirty="0" err="1"/>
              <a:t>Yarrowee</a:t>
            </a:r>
            <a:r>
              <a:rPr lang="en-US" b="1" i="1" dirty="0"/>
              <a:t> River Pilgrimage</a:t>
            </a:r>
          </a:p>
          <a:p>
            <a:pPr marL="0" indent="0">
              <a:buNone/>
            </a:pPr>
            <a:endParaRPr lang="en-US" b="1" i="1" dirty="0"/>
          </a:p>
          <a:p>
            <a:pPr marL="0" indent="0">
              <a:buNone/>
            </a:pPr>
            <a:r>
              <a:rPr lang="en-US" b="1" i="1" dirty="0"/>
              <a:t>Nimon’s Bridge to Ballarat Pilgrimage</a:t>
            </a:r>
          </a:p>
          <a:p>
            <a:pPr marL="0" indent="0">
              <a:buNone/>
            </a:pPr>
            <a:endParaRPr lang="en-US" b="1" i="1" dirty="0"/>
          </a:p>
          <a:p>
            <a:pPr marL="0" indent="0">
              <a:buNone/>
            </a:pPr>
            <a:r>
              <a:rPr lang="en-US" b="1" i="1" dirty="0"/>
              <a:t>There Where You Are Pilgrimage Retreat</a:t>
            </a:r>
          </a:p>
          <a:p>
            <a:pPr marL="0" indent="0">
              <a:buNone/>
            </a:pPr>
            <a:endParaRPr lang="en-US" b="1" i="1" dirty="0"/>
          </a:p>
          <a:p>
            <a:pPr marL="0" indent="0">
              <a:buNone/>
            </a:pPr>
            <a:r>
              <a:rPr lang="en-US" b="1" i="1" dirty="0"/>
              <a:t>The Lore of Hope Pilgrimage</a:t>
            </a:r>
          </a:p>
          <a:p>
            <a:pPr>
              <a:buNone/>
            </a:pPr>
            <a:br>
              <a:rPr lang="en-AU" dirty="0"/>
            </a:br>
            <a:endParaRPr lang="en-US" dirty="0"/>
          </a:p>
        </p:txBody>
      </p:sp>
      <p:sp>
        <p:nvSpPr>
          <p:cNvPr id="4" name="Content Placeholder 3">
            <a:extLst>
              <a:ext uri="{FF2B5EF4-FFF2-40B4-BE49-F238E27FC236}">
                <a16:creationId xmlns:a16="http://schemas.microsoft.com/office/drawing/2014/main" id="{0A2A0051-2C6C-8009-DA11-8C85B1463C26}"/>
              </a:ext>
            </a:extLst>
          </p:cNvPr>
          <p:cNvSpPr>
            <a:spLocks noGrp="1"/>
          </p:cNvSpPr>
          <p:nvPr>
            <p:ph sz="half" idx="2"/>
          </p:nvPr>
        </p:nvSpPr>
        <p:spPr/>
        <p:txBody>
          <a:bodyPr>
            <a:normAutofit fontScale="92500" lnSpcReduction="20000"/>
          </a:bodyPr>
          <a:lstStyle/>
          <a:p>
            <a:pPr marL="0" indent="0">
              <a:buNone/>
            </a:pPr>
            <a:r>
              <a:rPr lang="en-US" b="1" i="1" dirty="0"/>
              <a:t>A Pilgrimage to Laudato Si</a:t>
            </a:r>
          </a:p>
          <a:p>
            <a:pPr marL="0" indent="0">
              <a:buNone/>
            </a:pPr>
            <a:endParaRPr lang="en-US" b="1" i="1" dirty="0"/>
          </a:p>
          <a:p>
            <a:pPr marL="0" indent="0">
              <a:buNone/>
            </a:pPr>
            <a:r>
              <a:rPr lang="en-US" b="1" i="1" dirty="0"/>
              <a:t>Pilgrims of Hope on the Big Screen</a:t>
            </a:r>
          </a:p>
          <a:p>
            <a:pPr marL="0" indent="0">
              <a:buNone/>
            </a:pPr>
            <a:endParaRPr lang="en-US" b="1" i="1" dirty="0"/>
          </a:p>
          <a:p>
            <a:pPr marL="0" indent="0">
              <a:buNone/>
            </a:pPr>
            <a:r>
              <a:rPr lang="en-AU" b="1" i="1" u="none" strike="noStrike" dirty="0">
                <a:solidFill>
                  <a:srgbClr val="434343"/>
                </a:solidFill>
                <a:effectLst/>
              </a:rPr>
              <a:t>Mary MacKillop Australia’s First Saint - A Fair Dinkum Pilgrim of Hope</a:t>
            </a:r>
            <a:endParaRPr lang="en-US" b="1" i="1" dirty="0"/>
          </a:p>
        </p:txBody>
      </p:sp>
      <p:pic>
        <p:nvPicPr>
          <p:cNvPr id="5" name="Picture 4">
            <a:extLst>
              <a:ext uri="{FF2B5EF4-FFF2-40B4-BE49-F238E27FC236}">
                <a16:creationId xmlns:a16="http://schemas.microsoft.com/office/drawing/2014/main" id="{72747562-AF92-8274-40F9-0091BD291FCB}"/>
              </a:ext>
            </a:extLst>
          </p:cNvPr>
          <p:cNvPicPr>
            <a:picLocks noChangeAspect="1"/>
          </p:cNvPicPr>
          <p:nvPr/>
        </p:nvPicPr>
        <p:blipFill>
          <a:blip r:embed="rId2"/>
          <a:stretch>
            <a:fillRect/>
          </a:stretch>
        </p:blipFill>
        <p:spPr>
          <a:xfrm>
            <a:off x="9927771" y="259319"/>
            <a:ext cx="2169226" cy="2169226"/>
          </a:xfrm>
          <a:prstGeom prst="rect">
            <a:avLst/>
          </a:prstGeom>
        </p:spPr>
      </p:pic>
    </p:spTree>
    <p:extLst>
      <p:ext uri="{BB962C8B-B14F-4D97-AF65-F5344CB8AC3E}">
        <p14:creationId xmlns:p14="http://schemas.microsoft.com/office/powerpoint/2010/main" val="279495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AFECB-E6CE-DC53-B269-89C886282953}"/>
              </a:ext>
            </a:extLst>
          </p:cNvPr>
          <p:cNvSpPr>
            <a:spLocks noGrp="1"/>
          </p:cNvSpPr>
          <p:nvPr>
            <p:ph type="title"/>
          </p:nvPr>
        </p:nvSpPr>
        <p:spPr>
          <a:xfrm>
            <a:off x="839788" y="457200"/>
            <a:ext cx="7817324" cy="1600200"/>
          </a:xfrm>
        </p:spPr>
        <p:txBody>
          <a:bodyPr anchor="b">
            <a:normAutofit/>
          </a:bodyPr>
          <a:lstStyle/>
          <a:p>
            <a:pPr algn="ctr"/>
            <a:r>
              <a:rPr lang="en-US" dirty="0"/>
              <a:t>                                    </a:t>
            </a:r>
            <a:r>
              <a:rPr lang="en-US" dirty="0" err="1"/>
              <a:t>Yarrowee</a:t>
            </a:r>
            <a:r>
              <a:rPr lang="en-US" dirty="0"/>
              <a:t> River Pilgrimage</a:t>
            </a:r>
          </a:p>
        </p:txBody>
      </p:sp>
      <p:pic>
        <p:nvPicPr>
          <p:cNvPr id="5" name="Picture 4">
            <a:extLst>
              <a:ext uri="{FF2B5EF4-FFF2-40B4-BE49-F238E27FC236}">
                <a16:creationId xmlns:a16="http://schemas.microsoft.com/office/drawing/2014/main" id="{FE9A9106-E4F6-C218-F2E8-98A0BD049A71}"/>
              </a:ext>
            </a:extLst>
          </p:cNvPr>
          <p:cNvPicPr>
            <a:picLocks noChangeAspect="1"/>
          </p:cNvPicPr>
          <p:nvPr/>
        </p:nvPicPr>
        <p:blipFill>
          <a:blip r:embed="rId2">
            <a:alphaModFix amt="20000"/>
          </a:blip>
          <a:srcRect l="5138" r="1" b="1"/>
          <a:stretch/>
        </p:blipFill>
        <p:spPr>
          <a:xfrm>
            <a:off x="-249382" y="0"/>
            <a:ext cx="12730347" cy="7001081"/>
          </a:xfrm>
          <a:prstGeom prst="rect">
            <a:avLst/>
          </a:prstGeom>
          <a:ln>
            <a:noFill/>
          </a:ln>
          <a:effectLst>
            <a:softEdge rad="112500"/>
          </a:effectLst>
        </p:spPr>
      </p:pic>
      <p:sp>
        <p:nvSpPr>
          <p:cNvPr id="3" name="Content Placeholder 2">
            <a:extLst>
              <a:ext uri="{FF2B5EF4-FFF2-40B4-BE49-F238E27FC236}">
                <a16:creationId xmlns:a16="http://schemas.microsoft.com/office/drawing/2014/main" id="{C1CE34F1-B3F7-728E-53EF-4A7F24E9327D}"/>
              </a:ext>
            </a:extLst>
          </p:cNvPr>
          <p:cNvSpPr>
            <a:spLocks noGrp="1"/>
          </p:cNvSpPr>
          <p:nvPr>
            <p:ph type="body" sz="half" idx="2"/>
          </p:nvPr>
        </p:nvSpPr>
        <p:spPr>
          <a:xfrm>
            <a:off x="839788" y="2173184"/>
            <a:ext cx="10869282" cy="3695803"/>
          </a:xfrm>
        </p:spPr>
        <p:txBody>
          <a:bodyPr>
            <a:normAutofit/>
          </a:bodyPr>
          <a:lstStyle/>
          <a:p>
            <a:pPr marL="0" indent="0" algn="ctr">
              <a:buNone/>
            </a:pPr>
            <a:r>
              <a:rPr lang="en-AU" sz="2200" b="0" i="0" u="none" strike="noStrike" dirty="0">
                <a:effectLst/>
              </a:rPr>
              <a:t>Pilgrims walk along the </a:t>
            </a:r>
            <a:r>
              <a:rPr lang="en-AU" sz="2200" b="0" i="0" u="none" strike="noStrike" dirty="0" err="1">
                <a:effectLst/>
              </a:rPr>
              <a:t>Yarrowee</a:t>
            </a:r>
            <a:r>
              <a:rPr lang="en-AU" sz="2200" b="0" i="0" u="none" strike="noStrike" dirty="0">
                <a:effectLst/>
              </a:rPr>
              <a:t> Creek Trail. During this </a:t>
            </a:r>
            <a:r>
              <a:rPr lang="en-AU" sz="2200" dirty="0"/>
              <a:t>experience there will be time for reflection  and dialoguing with The Catholic Tradition around concepts of hope, pilgrimage and the sacred. This pilgrimage will be 33km walk over two days. </a:t>
            </a:r>
            <a:r>
              <a:rPr lang="en-AU" sz="2200" b="0" i="0" u="none" strike="noStrike" dirty="0">
                <a:effectLst/>
              </a:rPr>
              <a:t>Accommodation will be in Ballarat either at the participant’s home or a booked venue. A shared evening meal will be a part of the experience.</a:t>
            </a:r>
          </a:p>
          <a:p>
            <a:pPr marL="0" indent="0" algn="ctr">
              <a:buNone/>
            </a:pPr>
            <a:endParaRPr lang="en-AU" sz="2200" dirty="0"/>
          </a:p>
          <a:p>
            <a:pPr marL="0" indent="0" algn="ctr">
              <a:buNone/>
            </a:pPr>
            <a:r>
              <a:rPr lang="en-AU" sz="2200" dirty="0"/>
              <a:t>To find out more about the trail itself:</a:t>
            </a:r>
          </a:p>
          <a:p>
            <a:pPr marL="0" indent="0" algn="ctr">
              <a:buNone/>
            </a:pPr>
            <a:r>
              <a:rPr lang="en-AU" sz="2200" b="0" i="0" u="none" strike="noStrike" dirty="0">
                <a:effectLst/>
              </a:rPr>
              <a:t> </a:t>
            </a:r>
            <a:r>
              <a:rPr lang="en-AU" sz="2200" b="0" i="0" u="sng" strike="noStrike" dirty="0">
                <a:effectLst/>
                <a:hlinkClick r:id="rId3"/>
              </a:rPr>
              <a:t>Yarrowee River Trail, Attraction, Goldfields, Victoria, Australia</a:t>
            </a:r>
            <a:endParaRPr lang="en-AU" sz="2200" b="0" i="0" u="sng" strike="noStrike" dirty="0">
              <a:effectLst/>
            </a:endParaRPr>
          </a:p>
          <a:p>
            <a:pPr marL="0" indent="0">
              <a:buNone/>
            </a:pPr>
            <a:endParaRPr lang="en-AU" u="sng" dirty="0"/>
          </a:p>
          <a:p>
            <a:pPr marL="0" indent="0">
              <a:buNone/>
            </a:pPr>
            <a:endParaRPr lang="en-AU" b="0" i="0" dirty="0">
              <a:effectLst/>
            </a:endParaRPr>
          </a:p>
          <a:p>
            <a:pPr marL="0" indent="0">
              <a:buNone/>
            </a:pPr>
            <a:endParaRPr lang="en-US" dirty="0"/>
          </a:p>
        </p:txBody>
      </p:sp>
    </p:spTree>
    <p:extLst>
      <p:ext uri="{BB962C8B-B14F-4D97-AF65-F5344CB8AC3E}">
        <p14:creationId xmlns:p14="http://schemas.microsoft.com/office/powerpoint/2010/main" val="332736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9355B-F931-F065-B824-6C167226371C}"/>
              </a:ext>
            </a:extLst>
          </p:cNvPr>
          <p:cNvSpPr>
            <a:spLocks noGrp="1"/>
          </p:cNvSpPr>
          <p:nvPr>
            <p:ph type="title"/>
          </p:nvPr>
        </p:nvSpPr>
        <p:spPr>
          <a:xfrm>
            <a:off x="838200" y="365125"/>
            <a:ext cx="10515600" cy="1325563"/>
          </a:xfrm>
        </p:spPr>
        <p:txBody>
          <a:bodyPr anchor="ctr">
            <a:normAutofit/>
          </a:bodyPr>
          <a:lstStyle/>
          <a:p>
            <a:r>
              <a:rPr lang="en-US" dirty="0"/>
              <a:t>Nimon’s Bridge to Ballarat Pilgrimage</a:t>
            </a:r>
          </a:p>
        </p:txBody>
      </p:sp>
      <p:pic>
        <p:nvPicPr>
          <p:cNvPr id="4" name="Picture 3" descr="A bridge over a river&#10;&#10;AI-generated content may be incorrect.">
            <a:extLst>
              <a:ext uri="{FF2B5EF4-FFF2-40B4-BE49-F238E27FC236}">
                <a16:creationId xmlns:a16="http://schemas.microsoft.com/office/drawing/2014/main" id="{487BF528-338C-3742-40DA-4EA88A8647DC}"/>
              </a:ext>
            </a:extLst>
          </p:cNvPr>
          <p:cNvPicPr>
            <a:picLocks noChangeAspect="1"/>
          </p:cNvPicPr>
          <p:nvPr/>
        </p:nvPicPr>
        <p:blipFill>
          <a:blip r:embed="rId2">
            <a:alphaModFix amt="35000"/>
          </a:blip>
          <a:srcRect l="16882" r="16210" b="1"/>
          <a:stretch/>
        </p:blipFill>
        <p:spPr>
          <a:xfrm>
            <a:off x="-106879" y="-1"/>
            <a:ext cx="12397839" cy="6947065"/>
          </a:xfrm>
          <a:prstGeom prst="rect">
            <a:avLst/>
          </a:prstGeom>
          <a:ln>
            <a:noFill/>
          </a:ln>
          <a:effectLst>
            <a:softEdge rad="112500"/>
          </a:effectLst>
        </p:spPr>
      </p:pic>
      <p:sp>
        <p:nvSpPr>
          <p:cNvPr id="3" name="Content Placeholder 2">
            <a:extLst>
              <a:ext uri="{FF2B5EF4-FFF2-40B4-BE49-F238E27FC236}">
                <a16:creationId xmlns:a16="http://schemas.microsoft.com/office/drawing/2014/main" id="{C2792DF0-6BDC-320C-8237-469D9287B431}"/>
              </a:ext>
            </a:extLst>
          </p:cNvPr>
          <p:cNvSpPr>
            <a:spLocks noGrp="1"/>
          </p:cNvSpPr>
          <p:nvPr>
            <p:ph sz="half" idx="2"/>
          </p:nvPr>
        </p:nvSpPr>
        <p:spPr>
          <a:xfrm>
            <a:off x="748145" y="1413164"/>
            <a:ext cx="10605655" cy="4763799"/>
          </a:xfrm>
        </p:spPr>
        <p:txBody>
          <a:bodyPr>
            <a:noAutofit/>
          </a:bodyPr>
          <a:lstStyle/>
          <a:p>
            <a:pPr marL="0" indent="0" algn="ctr">
              <a:buNone/>
            </a:pPr>
            <a:r>
              <a:rPr lang="en-AU" sz="2000" b="0" i="0" u="none" strike="noStrike" dirty="0">
                <a:effectLst/>
              </a:rPr>
              <a:t>Pilgrims will begin their pilgrimage walk at Nimon’s Bridge on the Ballarat -Skipton Rail Trail. At the conclusion of the first day, pilgrims will camp at Smythesdale with tents, swags, etc. (BYO Equipment) Equipment will be delivered to the campsite from the Ballarat office, ensuring it will be there at the conclusion of day one. The evening meal will be at The </a:t>
            </a:r>
            <a:r>
              <a:rPr lang="en-AU" sz="2000" dirty="0"/>
              <a:t>C</a:t>
            </a:r>
            <a:r>
              <a:rPr lang="en-AU" sz="2000" b="0" i="0" u="none" strike="noStrike" dirty="0">
                <a:effectLst/>
              </a:rPr>
              <a:t>ourt House Hotel in Smythesdale. We plan to end the day with a camp-fire, dialogue and reflection. Throughout the experience connection will be made around pilgrimage, hope and the Catholic vision and story.</a:t>
            </a:r>
          </a:p>
          <a:p>
            <a:pPr marL="0" indent="0" algn="ctr">
              <a:buNone/>
            </a:pPr>
            <a:endParaRPr lang="en-AU" sz="2000" dirty="0"/>
          </a:p>
          <a:p>
            <a:pPr marL="0" indent="0" algn="ctr">
              <a:buNone/>
            </a:pPr>
            <a:endParaRPr lang="en-AU" sz="2000" b="0" i="0" u="none" strike="noStrike" dirty="0">
              <a:effectLst/>
            </a:endParaRPr>
          </a:p>
          <a:p>
            <a:pPr marL="0" indent="0" algn="ctr">
              <a:buNone/>
            </a:pPr>
            <a:r>
              <a:rPr lang="en-AU" sz="2000" b="0" i="0" u="none" strike="noStrike" dirty="0">
                <a:effectLst/>
              </a:rPr>
              <a:t>For venue accommodation see: </a:t>
            </a:r>
            <a:r>
              <a:rPr lang="en-AU" sz="2000" b="0" i="0" u="sng" strike="noStrike" dirty="0">
                <a:effectLst/>
                <a:hlinkClick r:id="rId3"/>
              </a:rPr>
              <a:t>Smythesdale Gardens | Goldfields Guide</a:t>
            </a:r>
            <a:r>
              <a:rPr lang="en-AU" sz="2000" b="0" i="0" u="none" strike="noStrike" dirty="0">
                <a:effectLst/>
              </a:rPr>
              <a:t>   </a:t>
            </a:r>
          </a:p>
          <a:p>
            <a:pPr marL="0" indent="0" algn="ctr">
              <a:buNone/>
            </a:pPr>
            <a:r>
              <a:rPr lang="en-AU" sz="2000" dirty="0"/>
              <a:t>T</a:t>
            </a:r>
            <a:r>
              <a:rPr lang="en-AU" sz="2000" b="0" i="0" u="none" strike="noStrike" dirty="0">
                <a:effectLst/>
              </a:rPr>
              <a:t>his is about a 37km walk.</a:t>
            </a:r>
          </a:p>
          <a:p>
            <a:pPr marL="0" indent="0" algn="ctr">
              <a:buNone/>
            </a:pPr>
            <a:endParaRPr lang="en-AU" sz="2000" dirty="0"/>
          </a:p>
          <a:p>
            <a:pPr algn="ctr" rtl="0">
              <a:buNone/>
            </a:pPr>
            <a:r>
              <a:rPr lang="en-AU" sz="2000" b="0" i="0" u="sng" strike="noStrike" dirty="0">
                <a:effectLst/>
                <a:hlinkClick r:id="rId4"/>
              </a:rPr>
              <a:t>Nimon’s Bridge - Visit Ballarat</a:t>
            </a:r>
            <a:endParaRPr lang="en-AU" sz="2000" b="0" dirty="0">
              <a:effectLst/>
            </a:endParaRPr>
          </a:p>
          <a:p>
            <a:pPr algn="ctr" rtl="0">
              <a:buNone/>
            </a:pPr>
            <a:r>
              <a:rPr lang="en-AU" sz="2000" b="0" i="0" u="sng" strike="noStrike" dirty="0">
                <a:effectLst/>
                <a:hlinkClick r:id="rId5"/>
              </a:rPr>
              <a:t>Ballarat Skipton Rail Trail Map</a:t>
            </a:r>
            <a:r>
              <a:rPr lang="en-AU" sz="2000" b="0" i="0" u="none" strike="noStrike" dirty="0">
                <a:effectLst/>
              </a:rPr>
              <a:t> </a:t>
            </a:r>
            <a:endParaRPr lang="en-AU" sz="2000" b="0" dirty="0">
              <a:effectLst/>
            </a:endParaRPr>
          </a:p>
          <a:p>
            <a:pPr algn="ctr" rtl="0">
              <a:buNone/>
            </a:pPr>
            <a:r>
              <a:rPr lang="en-AU" sz="2000" b="0" i="0" u="sng" strike="noStrike" dirty="0">
                <a:effectLst/>
                <a:hlinkClick r:id="rId6"/>
              </a:rPr>
              <a:t>Ballarat-Skipton Rail Trail</a:t>
            </a:r>
            <a:endParaRPr lang="en-AU" sz="2000" b="0" dirty="0">
              <a:effectLst/>
            </a:endParaRPr>
          </a:p>
          <a:p>
            <a:pPr>
              <a:buNone/>
            </a:pPr>
            <a:br>
              <a:rPr lang="en-AU" sz="2000" dirty="0"/>
            </a:br>
            <a:endParaRPr lang="en-US" sz="2000" dirty="0"/>
          </a:p>
        </p:txBody>
      </p:sp>
    </p:spTree>
    <p:extLst>
      <p:ext uri="{BB962C8B-B14F-4D97-AF65-F5344CB8AC3E}">
        <p14:creationId xmlns:p14="http://schemas.microsoft.com/office/powerpoint/2010/main" val="363421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7F0A5-F668-50E3-D478-430AB6757E0B}"/>
              </a:ext>
            </a:extLst>
          </p:cNvPr>
          <p:cNvSpPr>
            <a:spLocks noGrp="1"/>
          </p:cNvSpPr>
          <p:nvPr>
            <p:ph type="title"/>
          </p:nvPr>
        </p:nvSpPr>
        <p:spPr>
          <a:xfrm>
            <a:off x="838200" y="365125"/>
            <a:ext cx="10515600" cy="1325563"/>
          </a:xfrm>
        </p:spPr>
        <p:txBody>
          <a:bodyPr anchor="ctr">
            <a:normAutofit/>
          </a:bodyPr>
          <a:lstStyle/>
          <a:p>
            <a:r>
              <a:rPr lang="en-US" dirty="0"/>
              <a:t>There Where You Are Pilgrimage Retreat</a:t>
            </a:r>
          </a:p>
        </p:txBody>
      </p:sp>
      <p:pic>
        <p:nvPicPr>
          <p:cNvPr id="4" name="Picture 3">
            <a:extLst>
              <a:ext uri="{FF2B5EF4-FFF2-40B4-BE49-F238E27FC236}">
                <a16:creationId xmlns:a16="http://schemas.microsoft.com/office/drawing/2014/main" id="{190FDBFF-06C9-4569-B8DC-1FCE8AB18F12}"/>
              </a:ext>
            </a:extLst>
          </p:cNvPr>
          <p:cNvPicPr>
            <a:picLocks noChangeAspect="1"/>
          </p:cNvPicPr>
          <p:nvPr/>
        </p:nvPicPr>
        <p:blipFill>
          <a:blip r:embed="rId2">
            <a:alphaModFix amt="20000"/>
          </a:blip>
          <a:srcRect t="21155" b="12197"/>
          <a:stretch/>
        </p:blipFill>
        <p:spPr>
          <a:xfrm>
            <a:off x="-142504" y="83127"/>
            <a:ext cx="12421590" cy="6899564"/>
          </a:xfrm>
          <a:prstGeom prst="rect">
            <a:avLst/>
          </a:prstGeom>
          <a:ln>
            <a:noFill/>
          </a:ln>
          <a:effectLst>
            <a:softEdge rad="112500"/>
          </a:effectLst>
        </p:spPr>
      </p:pic>
      <p:sp>
        <p:nvSpPr>
          <p:cNvPr id="3" name="Content Placeholder 2">
            <a:extLst>
              <a:ext uri="{FF2B5EF4-FFF2-40B4-BE49-F238E27FC236}">
                <a16:creationId xmlns:a16="http://schemas.microsoft.com/office/drawing/2014/main" id="{45D0BA5A-246A-5C5C-59A5-67B25539FF69}"/>
              </a:ext>
            </a:extLst>
          </p:cNvPr>
          <p:cNvSpPr>
            <a:spLocks noGrp="1"/>
          </p:cNvSpPr>
          <p:nvPr>
            <p:ph sz="half" idx="1"/>
          </p:nvPr>
        </p:nvSpPr>
        <p:spPr>
          <a:xfrm>
            <a:off x="838199" y="1825625"/>
            <a:ext cx="9695213" cy="4351338"/>
          </a:xfrm>
        </p:spPr>
        <p:txBody>
          <a:bodyPr>
            <a:normAutofit/>
          </a:bodyPr>
          <a:lstStyle/>
          <a:p>
            <a:pPr marL="0" indent="0" algn="ctr">
              <a:buNone/>
            </a:pPr>
            <a:r>
              <a:rPr lang="en-AU" sz="2000" b="0" i="0" u="none" strike="noStrike" dirty="0">
                <a:effectLst/>
              </a:rPr>
              <a:t>Pilgrims travel to Warrnambool and stay at The Lady Bay Resort, where they will experience a retreat around the theme of </a:t>
            </a:r>
            <a:r>
              <a:rPr lang="en-AU" sz="2000" b="0" i="1" u="none" strike="noStrike" dirty="0">
                <a:effectLst/>
              </a:rPr>
              <a:t>There Where You Are. </a:t>
            </a:r>
            <a:r>
              <a:rPr lang="en-AU" sz="2000" b="0" i="0" u="none" strike="noStrike" dirty="0">
                <a:effectLst/>
              </a:rPr>
              <a:t>This experience will be grounded in Ignatian Spirituality. Participants will be invited  to recognise the sacred in their own lives and context including through the experience of the ocean and the natural environment. The retreat will extend an invitation to participants to reflect upon their lived experience, and spirituality, through the lenses of hope, pilgrimage and the sacred.</a:t>
            </a:r>
          </a:p>
          <a:p>
            <a:pPr marL="0" indent="0" algn="ctr">
              <a:buNone/>
            </a:pPr>
            <a:endParaRPr lang="en-AU" sz="2000" dirty="0"/>
          </a:p>
          <a:p>
            <a:pPr marL="0" indent="0" algn="ctr">
              <a:buNone/>
            </a:pPr>
            <a:r>
              <a:rPr lang="en-AU" sz="2000" u="sng" strike="noStrike" dirty="0">
                <a:effectLst/>
                <a:hlinkClick r:id="rId3"/>
              </a:rPr>
              <a:t>What Is Ignatian Spirituality? </a:t>
            </a:r>
            <a:endParaRPr lang="en-US" sz="2000" dirty="0"/>
          </a:p>
        </p:txBody>
      </p:sp>
    </p:spTree>
    <p:extLst>
      <p:ext uri="{BB962C8B-B14F-4D97-AF65-F5344CB8AC3E}">
        <p14:creationId xmlns:p14="http://schemas.microsoft.com/office/powerpoint/2010/main" val="245097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3FED-A6AA-B46F-DB6D-68979A4AC869}"/>
              </a:ext>
            </a:extLst>
          </p:cNvPr>
          <p:cNvSpPr>
            <a:spLocks noGrp="1"/>
          </p:cNvSpPr>
          <p:nvPr>
            <p:ph type="title"/>
          </p:nvPr>
        </p:nvSpPr>
        <p:spPr>
          <a:xfrm>
            <a:off x="838200" y="365125"/>
            <a:ext cx="10515600" cy="1325563"/>
          </a:xfrm>
        </p:spPr>
        <p:txBody>
          <a:bodyPr anchor="ctr">
            <a:normAutofit/>
          </a:bodyPr>
          <a:lstStyle/>
          <a:p>
            <a:pPr algn="ctr"/>
            <a:r>
              <a:rPr lang="en-US" dirty="0"/>
              <a:t>The Lore of Hope Pilgrimage </a:t>
            </a:r>
          </a:p>
        </p:txBody>
      </p:sp>
      <p:pic>
        <p:nvPicPr>
          <p:cNvPr id="4" name="Picture 3">
            <a:extLst>
              <a:ext uri="{FF2B5EF4-FFF2-40B4-BE49-F238E27FC236}">
                <a16:creationId xmlns:a16="http://schemas.microsoft.com/office/drawing/2014/main" id="{AC0784E1-5744-DFCF-2D87-F244DCD9EA86}"/>
              </a:ext>
            </a:extLst>
          </p:cNvPr>
          <p:cNvPicPr>
            <a:picLocks noChangeAspect="1"/>
          </p:cNvPicPr>
          <p:nvPr/>
        </p:nvPicPr>
        <p:blipFill>
          <a:blip r:embed="rId2">
            <a:alphaModFix amt="20000"/>
          </a:blip>
          <a:srcRect l="2397" r="8410" b="2"/>
          <a:stretch/>
        </p:blipFill>
        <p:spPr>
          <a:xfrm>
            <a:off x="-118753" y="0"/>
            <a:ext cx="12480965" cy="7018317"/>
          </a:xfrm>
          <a:prstGeom prst="rect">
            <a:avLst/>
          </a:prstGeom>
          <a:ln>
            <a:noFill/>
          </a:ln>
          <a:effectLst>
            <a:softEdge rad="112500"/>
          </a:effectLst>
        </p:spPr>
      </p:pic>
      <p:sp>
        <p:nvSpPr>
          <p:cNvPr id="3" name="Content Placeholder 2">
            <a:extLst>
              <a:ext uri="{FF2B5EF4-FFF2-40B4-BE49-F238E27FC236}">
                <a16:creationId xmlns:a16="http://schemas.microsoft.com/office/drawing/2014/main" id="{78A70C38-798B-4033-B5DA-642E83572A67}"/>
              </a:ext>
            </a:extLst>
          </p:cNvPr>
          <p:cNvSpPr>
            <a:spLocks noGrp="1"/>
          </p:cNvSpPr>
          <p:nvPr>
            <p:ph sz="half" idx="2"/>
          </p:nvPr>
        </p:nvSpPr>
        <p:spPr>
          <a:xfrm>
            <a:off x="838200" y="1690688"/>
            <a:ext cx="10515600" cy="4486275"/>
          </a:xfrm>
        </p:spPr>
        <p:txBody>
          <a:bodyPr>
            <a:normAutofit/>
          </a:bodyPr>
          <a:lstStyle/>
          <a:p>
            <a:pPr algn="ctr" rtl="0">
              <a:buNone/>
            </a:pPr>
            <a:r>
              <a:rPr lang="en-AU" sz="2000" b="1" u="none" strike="noStrike" dirty="0">
                <a:effectLst/>
              </a:rPr>
              <a:t>How has hope been named by our First Nations People?</a:t>
            </a:r>
            <a:endParaRPr lang="en-AU" sz="2000" b="0" dirty="0">
              <a:effectLst/>
            </a:endParaRPr>
          </a:p>
          <a:p>
            <a:pPr algn="ctr" rtl="0">
              <a:buNone/>
            </a:pPr>
            <a:r>
              <a:rPr lang="en-AU" sz="2000" b="0" i="0" u="none" strike="noStrike" dirty="0">
                <a:effectLst/>
              </a:rPr>
              <a:t>On Country, Aunty Vicki Clark, Mutti Mutti woman, will explore how hope is expressed through</a:t>
            </a:r>
          </a:p>
          <a:p>
            <a:pPr algn="ctr" rtl="0">
              <a:buNone/>
            </a:pPr>
            <a:r>
              <a:rPr lang="en-AU" sz="2000" dirty="0"/>
              <a:t>I</a:t>
            </a:r>
            <a:r>
              <a:rPr lang="en-AU" sz="2000" b="0" i="0" u="none" strike="noStrike" dirty="0">
                <a:effectLst/>
              </a:rPr>
              <a:t>ndigenous </a:t>
            </a:r>
            <a:r>
              <a:rPr lang="en-AU" sz="2000" dirty="0"/>
              <a:t>S</a:t>
            </a:r>
            <a:r>
              <a:rPr lang="en-AU" sz="2000" b="0" i="0" u="none" strike="noStrike" dirty="0">
                <a:effectLst/>
              </a:rPr>
              <a:t>pirituality and the intersections with the Catholic Tradition </a:t>
            </a:r>
          </a:p>
          <a:p>
            <a:pPr algn="ctr" rtl="0">
              <a:buNone/>
            </a:pPr>
            <a:r>
              <a:rPr lang="en-AU" sz="2000" b="0" i="0" u="none" strike="noStrike" dirty="0">
                <a:effectLst/>
              </a:rPr>
              <a:t>(Sacramental 2- Way Cross) </a:t>
            </a:r>
            <a:r>
              <a:rPr lang="en-AU" sz="2000" dirty="0"/>
              <a:t>and the pilgrim’s own spirituality or </a:t>
            </a:r>
            <a:r>
              <a:rPr lang="en-AU" sz="2000"/>
              <a:t>way life</a:t>
            </a:r>
            <a:r>
              <a:rPr lang="en-AU" sz="2000" b="0" i="0" u="none" strike="noStrike">
                <a:effectLst/>
              </a:rPr>
              <a:t>.</a:t>
            </a:r>
            <a:endParaRPr lang="en-AU" sz="2000" b="0" i="0" u="none" strike="noStrike" dirty="0">
              <a:effectLst/>
            </a:endParaRPr>
          </a:p>
          <a:p>
            <a:pPr algn="ctr" rtl="0">
              <a:buNone/>
            </a:pPr>
            <a:r>
              <a:rPr lang="en-AU" sz="2000" b="0" i="0" u="none" strike="noStrike" dirty="0">
                <a:effectLst/>
              </a:rPr>
              <a:t>Connections will be explored through the theme of The Jubilee Year </a:t>
            </a:r>
            <a:r>
              <a:rPr lang="en-AU" sz="2000" b="1" i="1" u="none" strike="noStrike" dirty="0">
                <a:effectLst/>
              </a:rPr>
              <a:t>Pilgrims of Hope </a:t>
            </a:r>
            <a:r>
              <a:rPr lang="en-AU" sz="2000" u="none" strike="noStrike" dirty="0">
                <a:effectLst/>
              </a:rPr>
              <a:t>in 2025 </a:t>
            </a:r>
            <a:r>
              <a:rPr lang="en-AU" sz="2000" b="1" i="1" u="none" strike="noStrike" dirty="0">
                <a:effectLst/>
              </a:rPr>
              <a:t>. </a:t>
            </a:r>
            <a:r>
              <a:rPr lang="en-AU" sz="2000" u="none" strike="noStrike" dirty="0">
                <a:effectLst/>
              </a:rPr>
              <a:t>This event will take place in the northern Victorian town of Boort.</a:t>
            </a:r>
            <a:endParaRPr lang="en-AU" sz="2000" dirty="0">
              <a:effectLst/>
            </a:endParaRPr>
          </a:p>
          <a:p>
            <a:pPr algn="ctr">
              <a:buNone/>
            </a:pPr>
            <a:br>
              <a:rPr lang="en-AU" sz="2000" dirty="0"/>
            </a:br>
            <a:r>
              <a:rPr lang="en-AU" sz="2000" dirty="0"/>
              <a:t>Accommodation will be in cabins located at The Boort Caravan Park</a:t>
            </a:r>
            <a:endParaRPr lang="en-US" sz="2000" dirty="0"/>
          </a:p>
        </p:txBody>
      </p:sp>
    </p:spTree>
    <p:extLst>
      <p:ext uri="{BB962C8B-B14F-4D97-AF65-F5344CB8AC3E}">
        <p14:creationId xmlns:p14="http://schemas.microsoft.com/office/powerpoint/2010/main" val="34179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598B-B850-41D8-A8AE-A985F4CE4024}"/>
              </a:ext>
            </a:extLst>
          </p:cNvPr>
          <p:cNvSpPr>
            <a:spLocks noGrp="1"/>
          </p:cNvSpPr>
          <p:nvPr>
            <p:ph type="title"/>
          </p:nvPr>
        </p:nvSpPr>
        <p:spPr/>
        <p:txBody>
          <a:bodyPr/>
          <a:lstStyle/>
          <a:p>
            <a:r>
              <a:rPr lang="en-AU" dirty="0"/>
              <a:t>The purpose of this presentation:</a:t>
            </a:r>
          </a:p>
        </p:txBody>
      </p:sp>
      <p:sp>
        <p:nvSpPr>
          <p:cNvPr id="3" name="Content Placeholder 2">
            <a:extLst>
              <a:ext uri="{FF2B5EF4-FFF2-40B4-BE49-F238E27FC236}">
                <a16:creationId xmlns:a16="http://schemas.microsoft.com/office/drawing/2014/main" id="{2C6E5A1D-37C5-4EF8-B751-0A3491050C7F}"/>
              </a:ext>
            </a:extLst>
          </p:cNvPr>
          <p:cNvSpPr>
            <a:spLocks noGrp="1"/>
          </p:cNvSpPr>
          <p:nvPr>
            <p:ph idx="1"/>
          </p:nvPr>
        </p:nvSpPr>
        <p:spPr/>
        <p:txBody>
          <a:bodyPr>
            <a:normAutofit fontScale="85000" lnSpcReduction="20000"/>
          </a:bodyPr>
          <a:lstStyle/>
          <a:p>
            <a:pPr marL="0" indent="0">
              <a:buNone/>
            </a:pPr>
            <a:r>
              <a:rPr lang="en-AU" dirty="0"/>
              <a:t>Define the term formation.</a:t>
            </a:r>
          </a:p>
          <a:p>
            <a:pPr marL="0" indent="0">
              <a:buNone/>
            </a:pPr>
            <a:endParaRPr lang="en-AU" dirty="0"/>
          </a:p>
          <a:p>
            <a:pPr marL="0" indent="0">
              <a:buNone/>
            </a:pPr>
            <a:r>
              <a:rPr lang="en-AU" dirty="0"/>
              <a:t>Provide the background to what a Jubilee Year is in the Catholic Church.</a:t>
            </a:r>
          </a:p>
          <a:p>
            <a:pPr marL="0" indent="0">
              <a:buNone/>
            </a:pPr>
            <a:endParaRPr lang="en-AU" dirty="0"/>
          </a:p>
          <a:p>
            <a:pPr marL="0" indent="0">
              <a:buNone/>
            </a:pPr>
            <a:r>
              <a:rPr lang="en-AU" dirty="0"/>
              <a:t>Introduce the 2025 Jubilee Year theme “Pilgrims of Hope” and the concept of </a:t>
            </a:r>
            <a:r>
              <a:rPr lang="en-AU" i="1" dirty="0"/>
              <a:t>Pilgrimage</a:t>
            </a:r>
            <a:r>
              <a:rPr lang="en-AU" dirty="0"/>
              <a:t>.</a:t>
            </a:r>
          </a:p>
          <a:p>
            <a:pPr marL="0" indent="0">
              <a:buNone/>
            </a:pPr>
            <a:endParaRPr lang="en-AU" dirty="0"/>
          </a:p>
          <a:p>
            <a:pPr marL="0" indent="0">
              <a:buNone/>
            </a:pPr>
            <a:r>
              <a:rPr lang="en-AU" dirty="0"/>
              <a:t>Present to all staff, the planned formation experiences that are taking place on 1</a:t>
            </a:r>
            <a:r>
              <a:rPr lang="en-AU" baseline="30000" dirty="0"/>
              <a:t>st</a:t>
            </a:r>
            <a:r>
              <a:rPr lang="en-AU" dirty="0"/>
              <a:t> and 2</a:t>
            </a:r>
            <a:r>
              <a:rPr lang="en-AU" baseline="30000" dirty="0"/>
              <a:t>nd</a:t>
            </a:r>
            <a:r>
              <a:rPr lang="en-AU" dirty="0"/>
              <a:t> October, 2025.</a:t>
            </a:r>
          </a:p>
          <a:p>
            <a:pPr marL="0" indent="0">
              <a:buNone/>
            </a:pPr>
            <a:endParaRPr lang="en-AU" dirty="0"/>
          </a:p>
          <a:p>
            <a:pPr marL="0" indent="0">
              <a:buNone/>
            </a:pPr>
            <a:r>
              <a:rPr lang="en-AU" dirty="0"/>
              <a:t>Give staff an insight into some of the pilgrimage offerings being planned for this year enabling them to make informed decisions.</a:t>
            </a:r>
          </a:p>
        </p:txBody>
      </p:sp>
    </p:spTree>
    <p:extLst>
      <p:ext uri="{BB962C8B-B14F-4D97-AF65-F5344CB8AC3E}">
        <p14:creationId xmlns:p14="http://schemas.microsoft.com/office/powerpoint/2010/main" val="222078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4BE22-AE7B-BA0D-60B4-14C4C175A674}"/>
              </a:ext>
            </a:extLst>
          </p:cNvPr>
          <p:cNvSpPr>
            <a:spLocks noGrp="1"/>
          </p:cNvSpPr>
          <p:nvPr>
            <p:ph type="title"/>
          </p:nvPr>
        </p:nvSpPr>
        <p:spPr>
          <a:xfrm>
            <a:off x="838200" y="365125"/>
            <a:ext cx="10515600" cy="1325563"/>
          </a:xfrm>
        </p:spPr>
        <p:txBody>
          <a:bodyPr anchor="ctr">
            <a:normAutofit/>
          </a:bodyPr>
          <a:lstStyle/>
          <a:p>
            <a:r>
              <a:rPr lang="en-US" dirty="0"/>
              <a:t>A Pilgrimage to Laudato Si</a:t>
            </a:r>
          </a:p>
        </p:txBody>
      </p:sp>
      <p:pic>
        <p:nvPicPr>
          <p:cNvPr id="4" name="Picture 3">
            <a:extLst>
              <a:ext uri="{FF2B5EF4-FFF2-40B4-BE49-F238E27FC236}">
                <a16:creationId xmlns:a16="http://schemas.microsoft.com/office/drawing/2014/main" id="{0DEFC369-FE44-3BD1-7302-782B4919BCFC}"/>
              </a:ext>
            </a:extLst>
          </p:cNvPr>
          <p:cNvPicPr>
            <a:picLocks noChangeAspect="1"/>
          </p:cNvPicPr>
          <p:nvPr/>
        </p:nvPicPr>
        <p:blipFill>
          <a:blip r:embed="rId2">
            <a:alphaModFix amt="20000"/>
          </a:blip>
          <a:srcRect l="33092" r="1" b="1"/>
          <a:stretch/>
        </p:blipFill>
        <p:spPr>
          <a:xfrm>
            <a:off x="-249383" y="0"/>
            <a:ext cx="12540343" cy="7006442"/>
          </a:xfrm>
          <a:prstGeom prst="rect">
            <a:avLst/>
          </a:prstGeom>
          <a:ln>
            <a:noFill/>
          </a:ln>
          <a:effectLst>
            <a:softEdge rad="112500"/>
          </a:effectLst>
        </p:spPr>
      </p:pic>
      <p:sp>
        <p:nvSpPr>
          <p:cNvPr id="3" name="Content Placeholder 2">
            <a:extLst>
              <a:ext uri="{FF2B5EF4-FFF2-40B4-BE49-F238E27FC236}">
                <a16:creationId xmlns:a16="http://schemas.microsoft.com/office/drawing/2014/main" id="{F04C14BC-F926-BB41-A31D-B34BA738A892}"/>
              </a:ext>
            </a:extLst>
          </p:cNvPr>
          <p:cNvSpPr>
            <a:spLocks noGrp="1"/>
          </p:cNvSpPr>
          <p:nvPr>
            <p:ph sz="half" idx="1"/>
          </p:nvPr>
        </p:nvSpPr>
        <p:spPr>
          <a:xfrm>
            <a:off x="838200" y="1908313"/>
            <a:ext cx="10836234" cy="4268650"/>
          </a:xfrm>
        </p:spPr>
        <p:txBody>
          <a:bodyPr>
            <a:normAutofit/>
          </a:bodyPr>
          <a:lstStyle/>
          <a:p>
            <a:pPr marL="0" indent="0" algn="ctr">
              <a:buNone/>
            </a:pPr>
            <a:r>
              <a:rPr lang="en-AU" sz="2000" b="0" i="0" u="none" strike="noStrike" dirty="0">
                <a:effectLst/>
              </a:rPr>
              <a:t> </a:t>
            </a:r>
            <a:r>
              <a:rPr lang="en-AU" sz="2000" b="1" i="1" u="none" strike="noStrike" dirty="0">
                <a:effectLst/>
              </a:rPr>
              <a:t>How is hope expressed through the lens of Laudato Si?</a:t>
            </a:r>
          </a:p>
          <a:p>
            <a:pPr marL="0" indent="0" algn="ctr">
              <a:buNone/>
            </a:pPr>
            <a:r>
              <a:rPr lang="en-AU" sz="2000" dirty="0"/>
              <a:t>This pilgrimage </a:t>
            </a:r>
            <a:r>
              <a:rPr lang="en-AU" sz="2000" b="0" i="0" u="none" strike="noStrike" dirty="0">
                <a:effectLst/>
              </a:rPr>
              <a:t>aspires to express hope through active engagement with creation, emphasising a call to action and personal transformation. Participants will be </a:t>
            </a:r>
            <a:r>
              <a:rPr lang="en-AU" sz="2000" dirty="0"/>
              <a:t>invited to consider the</a:t>
            </a:r>
            <a:r>
              <a:rPr lang="en-AU" sz="2000" b="0" i="0" u="none" strike="noStrike" dirty="0">
                <a:effectLst/>
              </a:rPr>
              <a:t> inherent goodness and beauty of the natural world; a conviction that even in the face of environmental challenges, hope can be found in human responsibility and collaboration, particularly when it comes to caring for our "common home". The venue for this will be The Country Plaza at Halls Gap, with ample opportunity to explore the local environment.</a:t>
            </a:r>
          </a:p>
          <a:p>
            <a:pPr marL="0" indent="0" algn="ctr">
              <a:buNone/>
            </a:pPr>
            <a:endParaRPr lang="en-AU" sz="2000" dirty="0"/>
          </a:p>
          <a:p>
            <a:pPr algn="ctr" rtl="0">
              <a:buNone/>
            </a:pPr>
            <a:r>
              <a:rPr lang="en-AU" sz="2000" b="0" i="0" u="none" strike="noStrike" dirty="0">
                <a:effectLst/>
              </a:rPr>
              <a:t> </a:t>
            </a:r>
            <a:r>
              <a:rPr lang="en-AU" sz="2000" b="0" i="0" u="sng" strike="noStrike" dirty="0">
                <a:effectLst/>
                <a:hlinkClick r:id="rId3"/>
              </a:rPr>
              <a:t>What is Laudato Si?</a:t>
            </a:r>
            <a:endParaRPr lang="en-AU" sz="2000" b="0" dirty="0">
              <a:effectLst/>
            </a:endParaRPr>
          </a:p>
          <a:p>
            <a:pPr>
              <a:buNone/>
            </a:pPr>
            <a:br>
              <a:rPr lang="en-AU" sz="1800" dirty="0"/>
            </a:br>
            <a:endParaRPr lang="en-US" sz="1800" dirty="0"/>
          </a:p>
        </p:txBody>
      </p:sp>
    </p:spTree>
    <p:extLst>
      <p:ext uri="{BB962C8B-B14F-4D97-AF65-F5344CB8AC3E}">
        <p14:creationId xmlns:p14="http://schemas.microsoft.com/office/powerpoint/2010/main" val="391115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BBAE2-02C3-561C-FCDA-8D100D73768D}"/>
              </a:ext>
            </a:extLst>
          </p:cNvPr>
          <p:cNvSpPr>
            <a:spLocks noGrp="1"/>
          </p:cNvSpPr>
          <p:nvPr>
            <p:ph type="title"/>
          </p:nvPr>
        </p:nvSpPr>
        <p:spPr>
          <a:xfrm>
            <a:off x="838200" y="365125"/>
            <a:ext cx="10515600" cy="1325563"/>
          </a:xfrm>
        </p:spPr>
        <p:txBody>
          <a:bodyPr anchor="ctr">
            <a:normAutofit/>
          </a:bodyPr>
          <a:lstStyle/>
          <a:p>
            <a:pPr algn="ctr"/>
            <a:r>
              <a:rPr lang="en-US" dirty="0"/>
              <a:t>Pilgrims of Hope on the Big Screen</a:t>
            </a:r>
          </a:p>
        </p:txBody>
      </p:sp>
      <p:pic>
        <p:nvPicPr>
          <p:cNvPr id="4" name="Picture 3">
            <a:extLst>
              <a:ext uri="{FF2B5EF4-FFF2-40B4-BE49-F238E27FC236}">
                <a16:creationId xmlns:a16="http://schemas.microsoft.com/office/drawing/2014/main" id="{184A841B-77F5-75D8-A42C-688F00E5C54F}"/>
              </a:ext>
            </a:extLst>
          </p:cNvPr>
          <p:cNvPicPr>
            <a:picLocks noChangeAspect="1"/>
          </p:cNvPicPr>
          <p:nvPr/>
        </p:nvPicPr>
        <p:blipFill>
          <a:blip r:embed="rId2">
            <a:alphaModFix amt="20000"/>
          </a:blip>
          <a:srcRect l="23266" r="23415"/>
          <a:stretch/>
        </p:blipFill>
        <p:spPr>
          <a:xfrm>
            <a:off x="-142504" y="-178130"/>
            <a:ext cx="12587844" cy="7255823"/>
          </a:xfrm>
          <a:prstGeom prst="rect">
            <a:avLst/>
          </a:prstGeom>
          <a:ln>
            <a:noFill/>
          </a:ln>
          <a:effectLst>
            <a:softEdge rad="112500"/>
          </a:effectLst>
        </p:spPr>
      </p:pic>
      <p:sp>
        <p:nvSpPr>
          <p:cNvPr id="3" name="Content Placeholder 2">
            <a:extLst>
              <a:ext uri="{FF2B5EF4-FFF2-40B4-BE49-F238E27FC236}">
                <a16:creationId xmlns:a16="http://schemas.microsoft.com/office/drawing/2014/main" id="{41CD1B13-0162-82CC-75A1-15834D005872}"/>
              </a:ext>
            </a:extLst>
          </p:cNvPr>
          <p:cNvSpPr>
            <a:spLocks noGrp="1"/>
          </p:cNvSpPr>
          <p:nvPr>
            <p:ph sz="half" idx="2"/>
          </p:nvPr>
        </p:nvSpPr>
        <p:spPr>
          <a:xfrm>
            <a:off x="926275" y="213756"/>
            <a:ext cx="10913423" cy="5963207"/>
          </a:xfrm>
        </p:spPr>
        <p:txBody>
          <a:bodyPr>
            <a:normAutofit/>
          </a:bodyPr>
          <a:lstStyle/>
          <a:p>
            <a:pPr algn="ctr" rtl="0">
              <a:buNone/>
            </a:pPr>
            <a:endParaRPr lang="en-AU" sz="1800" b="1" i="1" u="none" strike="noStrike" dirty="0">
              <a:effectLst/>
            </a:endParaRPr>
          </a:p>
          <a:p>
            <a:pPr algn="ctr" rtl="0">
              <a:buNone/>
            </a:pPr>
            <a:endParaRPr lang="en-AU" sz="1800" b="1" i="1" dirty="0"/>
          </a:p>
          <a:p>
            <a:pPr algn="ctr" rtl="0">
              <a:buNone/>
            </a:pPr>
            <a:endParaRPr lang="en-AU" sz="1800" b="1" i="1" u="none" strike="noStrike" dirty="0">
              <a:effectLst/>
            </a:endParaRPr>
          </a:p>
          <a:p>
            <a:pPr algn="ctr" rtl="0">
              <a:buNone/>
            </a:pPr>
            <a:endParaRPr lang="en-AU" sz="1800" b="1" i="1" dirty="0"/>
          </a:p>
          <a:p>
            <a:pPr algn="ctr" rtl="0">
              <a:buNone/>
            </a:pPr>
            <a:r>
              <a:rPr lang="en-AU" sz="2000" b="1" i="1" u="none" strike="noStrike" dirty="0">
                <a:effectLst/>
              </a:rPr>
              <a:t>How is hope expressed on the big screen?</a:t>
            </a:r>
            <a:endParaRPr lang="en-AU" sz="2000" b="0" dirty="0">
              <a:effectLst/>
            </a:endParaRPr>
          </a:p>
          <a:p>
            <a:pPr algn="ctr" rtl="0">
              <a:buNone/>
            </a:pPr>
            <a:r>
              <a:rPr lang="en-AU" sz="2000" b="0" i="0" u="none" strike="noStrike" dirty="0">
                <a:effectLst/>
              </a:rPr>
              <a:t>     Pilgrims will watch two films at one of the Ballarat Cinemas. These movies will be connected with being </a:t>
            </a:r>
            <a:r>
              <a:rPr lang="en-AU" sz="2000" b="1" i="1" u="none" strike="noStrike" dirty="0">
                <a:effectLst/>
              </a:rPr>
              <a:t>Pilgrims of Hope </a:t>
            </a:r>
            <a:r>
              <a:rPr lang="en-AU" sz="2000" u="none" strike="noStrike" dirty="0">
                <a:effectLst/>
              </a:rPr>
              <a:t>and making connections with The Catholic Christian story. There will be time for personal and shared reflection. </a:t>
            </a:r>
            <a:r>
              <a:rPr lang="en-AU" sz="2000" b="0" i="0" u="none" strike="noStrike" dirty="0">
                <a:effectLst/>
              </a:rPr>
              <a:t>At the end of each screening, a guided dialogue and personal reflection will take place (facilitated by Michael McGirr), focusing on how hope is expressed in each movie and ways we too can bring hope through our variety of roles at CEB.</a:t>
            </a:r>
            <a:endParaRPr lang="en-AU" sz="2000" b="0" dirty="0">
              <a:effectLst/>
            </a:endParaRPr>
          </a:p>
          <a:p>
            <a:pPr algn="ctr">
              <a:buNone/>
            </a:pPr>
            <a:br>
              <a:rPr lang="en-AU" sz="2000" dirty="0"/>
            </a:br>
            <a:r>
              <a:rPr lang="en-AU" sz="2000" b="0" i="0" u="sng" strike="noStrike" dirty="0">
                <a:effectLst/>
                <a:hlinkClick r:id="rId3"/>
              </a:rPr>
              <a:t>Profile: Michael McGirr</a:t>
            </a:r>
            <a:r>
              <a:rPr lang="en-AU" sz="2000" b="0" i="0" u="sng" strike="noStrike" dirty="0">
                <a:effectLst/>
              </a:rPr>
              <a:t>  </a:t>
            </a:r>
          </a:p>
          <a:p>
            <a:pPr algn="ctr">
              <a:buNone/>
            </a:pPr>
            <a:r>
              <a:rPr lang="en-AU" sz="2000" dirty="0"/>
              <a:t>     </a:t>
            </a:r>
            <a:r>
              <a:rPr lang="en-AU" sz="2000" b="0" i="0" strike="noStrike" dirty="0">
                <a:effectLst/>
              </a:rPr>
              <a:t>A profile written about Michael McGirr capturing a part of his story.</a:t>
            </a:r>
          </a:p>
        </p:txBody>
      </p:sp>
    </p:spTree>
    <p:extLst>
      <p:ext uri="{BB962C8B-B14F-4D97-AF65-F5344CB8AC3E}">
        <p14:creationId xmlns:p14="http://schemas.microsoft.com/office/powerpoint/2010/main" val="307299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2DDD6-1803-02CD-7E3E-2E87241CEA98}"/>
              </a:ext>
            </a:extLst>
          </p:cNvPr>
          <p:cNvSpPr>
            <a:spLocks noGrp="1"/>
          </p:cNvSpPr>
          <p:nvPr>
            <p:ph type="title"/>
          </p:nvPr>
        </p:nvSpPr>
        <p:spPr>
          <a:xfrm>
            <a:off x="838200" y="365125"/>
            <a:ext cx="10515600" cy="1325563"/>
          </a:xfrm>
        </p:spPr>
        <p:txBody>
          <a:bodyPr anchor="ctr">
            <a:normAutofit/>
          </a:bodyPr>
          <a:lstStyle/>
          <a:p>
            <a:pPr algn="ctr"/>
            <a:r>
              <a:rPr lang="en-US" dirty="0"/>
              <a:t>Mary MacKillop Australia’s First Saint – </a:t>
            </a:r>
            <a:br>
              <a:rPr lang="en-US" dirty="0"/>
            </a:br>
            <a:r>
              <a:rPr lang="en-US" dirty="0"/>
              <a:t>A Fair Dinkum Pilgrim of Hope</a:t>
            </a:r>
          </a:p>
        </p:txBody>
      </p:sp>
      <p:pic>
        <p:nvPicPr>
          <p:cNvPr id="4" name="Picture 3">
            <a:extLst>
              <a:ext uri="{FF2B5EF4-FFF2-40B4-BE49-F238E27FC236}">
                <a16:creationId xmlns:a16="http://schemas.microsoft.com/office/drawing/2014/main" id="{942F32BB-2AE4-2672-3847-EEE5D544F4EF}"/>
              </a:ext>
            </a:extLst>
          </p:cNvPr>
          <p:cNvPicPr>
            <a:picLocks noChangeAspect="1"/>
          </p:cNvPicPr>
          <p:nvPr/>
        </p:nvPicPr>
        <p:blipFill>
          <a:blip r:embed="rId2">
            <a:alphaModFix amt="20000"/>
          </a:blip>
          <a:stretch>
            <a:fillRect/>
          </a:stretch>
        </p:blipFill>
        <p:spPr>
          <a:xfrm>
            <a:off x="-106879" y="95003"/>
            <a:ext cx="12433465" cy="6982691"/>
          </a:xfrm>
          <a:prstGeom prst="rect">
            <a:avLst/>
          </a:prstGeom>
          <a:ln>
            <a:noFill/>
          </a:ln>
          <a:effectLst>
            <a:softEdge rad="112500"/>
          </a:effectLst>
        </p:spPr>
      </p:pic>
      <p:sp>
        <p:nvSpPr>
          <p:cNvPr id="3" name="Content Placeholder 2">
            <a:extLst>
              <a:ext uri="{FF2B5EF4-FFF2-40B4-BE49-F238E27FC236}">
                <a16:creationId xmlns:a16="http://schemas.microsoft.com/office/drawing/2014/main" id="{25D64B9E-5D73-9323-067C-7CE2B14E47F2}"/>
              </a:ext>
            </a:extLst>
          </p:cNvPr>
          <p:cNvSpPr>
            <a:spLocks noGrp="1"/>
          </p:cNvSpPr>
          <p:nvPr>
            <p:ph sz="half" idx="1"/>
          </p:nvPr>
        </p:nvSpPr>
        <p:spPr>
          <a:xfrm>
            <a:off x="332509" y="1825625"/>
            <a:ext cx="11424062" cy="4351338"/>
          </a:xfrm>
        </p:spPr>
        <p:txBody>
          <a:bodyPr>
            <a:noAutofit/>
          </a:bodyPr>
          <a:lstStyle/>
          <a:p>
            <a:pPr algn="ctr" rtl="0">
              <a:buNone/>
            </a:pPr>
            <a:r>
              <a:rPr lang="en-AU" sz="2000" b="1" i="1" u="none" strike="noStrike" dirty="0">
                <a:effectLst/>
              </a:rPr>
              <a:t>Who are the pilgrims who have gone before us? &amp; How have they brought hope?</a:t>
            </a:r>
            <a:endParaRPr lang="en-AU" sz="2000" b="0" dirty="0">
              <a:effectLst/>
            </a:endParaRPr>
          </a:p>
          <a:p>
            <a:pPr algn="ctr">
              <a:buNone/>
            </a:pPr>
            <a:r>
              <a:rPr lang="en-AU" sz="2000" b="0" i="0" u="none" strike="noStrike" dirty="0">
                <a:effectLst/>
              </a:rPr>
              <a:t>Pilgrims make their way to the Mary MacKillop Heritage Centre, in East Melbourne, via train. On the first afternoon, they visit the heritage centre with a guided tour </a:t>
            </a:r>
            <a:r>
              <a:rPr lang="en-AU" sz="2000" dirty="0"/>
              <a:t>engaging in</a:t>
            </a:r>
            <a:r>
              <a:rPr lang="en-AU" sz="2000" b="0" i="0" u="none" strike="noStrike" dirty="0">
                <a:effectLst/>
              </a:rPr>
              <a:t> dialogue and journaling. In the evening, pilgrims will enjoy dinner together, followed by a night at either the Heritage Centre or the </a:t>
            </a:r>
          </a:p>
          <a:p>
            <a:pPr algn="ctr">
              <a:buNone/>
            </a:pPr>
            <a:r>
              <a:rPr lang="en-AU" sz="2000" b="0" i="0" u="none" strike="noStrike" dirty="0">
                <a:effectLst/>
              </a:rPr>
              <a:t>Catholic Leadership Centre. (TBC) The following morning, they walk </a:t>
            </a:r>
            <a:r>
              <a:rPr lang="en-AU" sz="2000" b="0" i="1" u="none" strike="noStrike" dirty="0">
                <a:effectLst/>
              </a:rPr>
              <a:t>Mary’s Melbourne, </a:t>
            </a:r>
            <a:r>
              <a:rPr lang="en-AU" sz="2000" b="0" i="0" u="none" strike="noStrike" dirty="0">
                <a:effectLst/>
              </a:rPr>
              <a:t>visiting </a:t>
            </a:r>
          </a:p>
          <a:p>
            <a:pPr algn="ctr">
              <a:buNone/>
            </a:pPr>
            <a:r>
              <a:rPr lang="en-AU" sz="2000" b="0" i="0" u="none" strike="noStrike" dirty="0">
                <a:effectLst/>
              </a:rPr>
              <a:t>significant sites in Fitzroy and East Melbourne connected to the life of Mary MacKillop. There will be </a:t>
            </a:r>
          </a:p>
          <a:p>
            <a:pPr algn="ctr">
              <a:buNone/>
            </a:pPr>
            <a:r>
              <a:rPr lang="en-AU" sz="2000" b="0" i="0" u="none" strike="noStrike" dirty="0">
                <a:effectLst/>
              </a:rPr>
              <a:t>time to connect the life and story of Mary MacKillop with the work we are all called to do at CEB.</a:t>
            </a:r>
          </a:p>
          <a:p>
            <a:pPr algn="ctr">
              <a:buNone/>
            </a:pPr>
            <a:r>
              <a:rPr lang="en-AU" sz="2000" b="0" i="0" u="none" strike="noStrike" dirty="0">
                <a:effectLst/>
              </a:rPr>
              <a:t>Around midday on the second day, pilgrims will return to Ballarat via train. </a:t>
            </a:r>
          </a:p>
          <a:p>
            <a:pPr algn="ctr">
              <a:buNone/>
            </a:pPr>
            <a:r>
              <a:rPr lang="en-AU" sz="2000" b="0" i="0" u="sng" strike="noStrike" dirty="0">
                <a:effectLst/>
                <a:hlinkClick r:id="rId3"/>
              </a:rPr>
              <a:t>Mary's Legacy - Sisters of Saint Joseph of the Sacred Heart</a:t>
            </a:r>
            <a:endParaRPr lang="en-US" sz="2000" dirty="0"/>
          </a:p>
        </p:txBody>
      </p:sp>
    </p:spTree>
    <p:extLst>
      <p:ext uri="{BB962C8B-B14F-4D97-AF65-F5344CB8AC3E}">
        <p14:creationId xmlns:p14="http://schemas.microsoft.com/office/powerpoint/2010/main" val="165069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36F6-7BB5-91C0-016B-23F3F1BDA6C8}"/>
              </a:ext>
            </a:extLst>
          </p:cNvPr>
          <p:cNvSpPr>
            <a:spLocks noGrp="1"/>
          </p:cNvSpPr>
          <p:nvPr>
            <p:ph type="title"/>
          </p:nvPr>
        </p:nvSpPr>
        <p:spPr/>
        <p:txBody>
          <a:bodyPr/>
          <a:lstStyle/>
          <a:p>
            <a:r>
              <a:rPr lang="en-US" dirty="0"/>
              <a:t>Where to from here?</a:t>
            </a:r>
          </a:p>
        </p:txBody>
      </p:sp>
      <p:sp>
        <p:nvSpPr>
          <p:cNvPr id="3" name="Content Placeholder 2">
            <a:extLst>
              <a:ext uri="{FF2B5EF4-FFF2-40B4-BE49-F238E27FC236}">
                <a16:creationId xmlns:a16="http://schemas.microsoft.com/office/drawing/2014/main" id="{FF0C405B-3685-622C-9571-D361CC1F0613}"/>
              </a:ext>
            </a:extLst>
          </p:cNvPr>
          <p:cNvSpPr>
            <a:spLocks noGrp="1"/>
          </p:cNvSpPr>
          <p:nvPr>
            <p:ph idx="1"/>
          </p:nvPr>
        </p:nvSpPr>
        <p:spPr/>
        <p:txBody>
          <a:bodyPr/>
          <a:lstStyle/>
          <a:p>
            <a:pPr algn="l">
              <a:lnSpc>
                <a:spcPts val="1603"/>
              </a:lnSpc>
              <a:buNone/>
            </a:pPr>
            <a:endParaRPr lang="en-AU" b="0" i="0" dirty="0">
              <a:effectLst/>
              <a:latin typeface="OutfitBold-49bf7"/>
            </a:endParaRPr>
          </a:p>
          <a:p>
            <a:pPr algn="ctr">
              <a:lnSpc>
                <a:spcPts val="1603"/>
              </a:lnSpc>
              <a:buNone/>
            </a:pPr>
            <a:r>
              <a:rPr lang="en-AU" b="0" i="0" dirty="0">
                <a:effectLst/>
                <a:latin typeface="OutfitBold-49bf7"/>
              </a:rPr>
              <a:t>Your job in the next week is to think about possible</a:t>
            </a:r>
            <a:r>
              <a:rPr lang="en-AU" b="0" i="0" dirty="0">
                <a:effectLst/>
                <a:latin typeface="Inter"/>
              </a:rPr>
              <a:t>​</a:t>
            </a:r>
            <a:endParaRPr lang="en-AU" b="0" i="0" dirty="0">
              <a:effectLst/>
              <a:latin typeface="inherit"/>
            </a:endParaRPr>
          </a:p>
          <a:p>
            <a:pPr algn="ctr">
              <a:lnSpc>
                <a:spcPts val="1603"/>
              </a:lnSpc>
              <a:buNone/>
            </a:pPr>
            <a:r>
              <a:rPr lang="en-AU" b="0" i="0" dirty="0">
                <a:effectLst/>
                <a:latin typeface="OutfitBold-49bf7"/>
              </a:rPr>
              <a:t>preferences that you would like to participate in for your</a:t>
            </a:r>
            <a:r>
              <a:rPr lang="en-AU" b="0" i="0" dirty="0">
                <a:effectLst/>
                <a:latin typeface="Inter"/>
              </a:rPr>
              <a:t>​</a:t>
            </a:r>
            <a:endParaRPr lang="en-AU" b="0" i="0" dirty="0">
              <a:effectLst/>
              <a:latin typeface="inherit"/>
            </a:endParaRPr>
          </a:p>
          <a:p>
            <a:pPr algn="ctr">
              <a:lnSpc>
                <a:spcPts val="1603"/>
              </a:lnSpc>
              <a:buNone/>
            </a:pPr>
            <a:r>
              <a:rPr lang="en-AU" b="0" i="0" dirty="0">
                <a:effectLst/>
                <a:latin typeface="OutfitBold-49bf7"/>
              </a:rPr>
              <a:t>pilgrimage. We will then start the process of organising.</a:t>
            </a:r>
            <a:r>
              <a:rPr lang="en-AU" b="0" i="0" dirty="0">
                <a:effectLst/>
                <a:latin typeface="Inter"/>
              </a:rPr>
              <a:t>​</a:t>
            </a:r>
            <a:endParaRPr lang="en-AU" b="0" i="0" dirty="0">
              <a:effectLst/>
              <a:latin typeface="inherit"/>
            </a:endParaRPr>
          </a:p>
          <a:p>
            <a:pPr algn="ctr">
              <a:lnSpc>
                <a:spcPts val="1603"/>
              </a:lnSpc>
              <a:buNone/>
            </a:pPr>
            <a:r>
              <a:rPr lang="en-AU" b="0" i="0" dirty="0">
                <a:effectLst/>
                <a:latin typeface="OutfitBold-49bf7"/>
              </a:rPr>
              <a:t>Please do not hesitate to ask Jim Waight or members of</a:t>
            </a:r>
            <a:r>
              <a:rPr lang="en-AU" b="0" i="0" dirty="0">
                <a:effectLst/>
                <a:latin typeface="Inter"/>
              </a:rPr>
              <a:t>​</a:t>
            </a:r>
            <a:endParaRPr lang="en-AU" b="0" i="0" dirty="0">
              <a:effectLst/>
              <a:latin typeface="inherit"/>
            </a:endParaRPr>
          </a:p>
          <a:p>
            <a:pPr algn="ctr">
              <a:lnSpc>
                <a:spcPts val="1603"/>
              </a:lnSpc>
              <a:buNone/>
            </a:pPr>
            <a:r>
              <a:rPr lang="en-AU" b="0" i="0" dirty="0">
                <a:effectLst/>
                <a:latin typeface="OutfitBold-49bf7"/>
              </a:rPr>
              <a:t>The Catholic Identity and Mission Team for further</a:t>
            </a:r>
            <a:r>
              <a:rPr lang="en-AU" b="0" i="0" dirty="0">
                <a:effectLst/>
                <a:latin typeface="Inter"/>
              </a:rPr>
              <a:t>​</a:t>
            </a:r>
            <a:endParaRPr lang="en-AU" b="0" i="0" dirty="0">
              <a:effectLst/>
              <a:latin typeface="inherit"/>
            </a:endParaRPr>
          </a:p>
          <a:p>
            <a:pPr marL="0" indent="0" algn="ctr">
              <a:lnSpc>
                <a:spcPts val="1199"/>
              </a:lnSpc>
              <a:buNone/>
            </a:pPr>
            <a:r>
              <a:rPr lang="en-AU" b="0" i="0" dirty="0">
                <a:effectLst/>
                <a:latin typeface="OutfitBold-49bf7"/>
              </a:rPr>
              <a:t>information.</a:t>
            </a:r>
          </a:p>
          <a:p>
            <a:pPr marL="0" indent="0" algn="ctr">
              <a:lnSpc>
                <a:spcPts val="1199"/>
              </a:lnSpc>
              <a:buNone/>
            </a:pPr>
            <a:endParaRPr lang="en-AU" dirty="0">
              <a:latin typeface="OutfitBold-49bf7"/>
            </a:endParaRPr>
          </a:p>
          <a:p>
            <a:endParaRPr lang="en-US" dirty="0"/>
          </a:p>
        </p:txBody>
      </p:sp>
      <p:pic>
        <p:nvPicPr>
          <p:cNvPr id="5" name="Picture 4" descr="A waterfall in the forest&#10;&#10;AI-generated content may be incorrect.">
            <a:extLst>
              <a:ext uri="{FF2B5EF4-FFF2-40B4-BE49-F238E27FC236}">
                <a16:creationId xmlns:a16="http://schemas.microsoft.com/office/drawing/2014/main" id="{518EE520-14AC-027C-FA8D-357045749E7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185980"/>
            <a:ext cx="12510655" cy="7225732"/>
          </a:xfrm>
          <a:prstGeom prst="rect">
            <a:avLst/>
          </a:prstGeom>
          <a:ln>
            <a:noFill/>
          </a:ln>
          <a:effectLst>
            <a:softEdge rad="112500"/>
          </a:effectLst>
        </p:spPr>
      </p:pic>
    </p:spTree>
    <p:extLst>
      <p:ext uri="{BB962C8B-B14F-4D97-AF65-F5344CB8AC3E}">
        <p14:creationId xmlns:p14="http://schemas.microsoft.com/office/powerpoint/2010/main" val="3633189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E09A1-8002-8700-4FA8-D0B53D174990}"/>
              </a:ext>
            </a:extLst>
          </p:cNvPr>
          <p:cNvSpPr>
            <a:spLocks noGrp="1"/>
          </p:cNvSpPr>
          <p:nvPr>
            <p:ph type="title"/>
          </p:nvPr>
        </p:nvSpPr>
        <p:spPr/>
        <p:txBody>
          <a:bodyPr/>
          <a:lstStyle/>
          <a:p>
            <a:r>
              <a:rPr lang="en-US" dirty="0"/>
              <a:t>What is Formation?</a:t>
            </a:r>
          </a:p>
        </p:txBody>
      </p:sp>
      <p:sp>
        <p:nvSpPr>
          <p:cNvPr id="3" name="Content Placeholder 2">
            <a:extLst>
              <a:ext uri="{FF2B5EF4-FFF2-40B4-BE49-F238E27FC236}">
                <a16:creationId xmlns:a16="http://schemas.microsoft.com/office/drawing/2014/main" id="{F8ABBC08-7E96-85CE-47CD-DCEE74FD7A17}"/>
              </a:ext>
            </a:extLst>
          </p:cNvPr>
          <p:cNvSpPr>
            <a:spLocks noGrp="1"/>
          </p:cNvSpPr>
          <p:nvPr>
            <p:ph idx="1"/>
          </p:nvPr>
        </p:nvSpPr>
        <p:spPr>
          <a:xfrm>
            <a:off x="838200" y="1413164"/>
            <a:ext cx="10515600" cy="4763799"/>
          </a:xfrm>
        </p:spPr>
        <p:txBody>
          <a:bodyPr>
            <a:normAutofit fontScale="92500" lnSpcReduction="10000"/>
          </a:bodyPr>
          <a:lstStyle/>
          <a:p>
            <a:pPr marL="0" indent="0" algn="r">
              <a:buNone/>
            </a:pPr>
            <a:r>
              <a:rPr lang="en-AU" b="0" i="1" dirty="0">
                <a:effectLst/>
              </a:rPr>
              <a:t>It is an intentional, ongoing and reflective process that focuses on the growth of individuals and communities from their lived experiences, in spiritual awareness, theological understanding, vocational motivation and capabilities for mission and service in the Church and the world.</a:t>
            </a:r>
            <a:br>
              <a:rPr lang="en-AU" dirty="0"/>
            </a:br>
            <a:r>
              <a:rPr lang="en-AU" sz="1900" dirty="0"/>
              <a:t>                           -</a:t>
            </a:r>
            <a:r>
              <a:rPr lang="en-AU" sz="1900" i="0" dirty="0">
                <a:solidFill>
                  <a:srgbClr val="0B223E"/>
                </a:solidFill>
                <a:effectLst/>
              </a:rPr>
              <a:t>A Framework for Formation for Mission in Catholic Education 2017</a:t>
            </a:r>
          </a:p>
          <a:p>
            <a:pPr marL="0" indent="0">
              <a:buNone/>
            </a:pPr>
            <a:endParaRPr lang="en-AU" dirty="0">
              <a:solidFill>
                <a:srgbClr val="0B223E"/>
              </a:solidFill>
            </a:endParaRPr>
          </a:p>
          <a:p>
            <a:pPr marL="0" indent="0" algn="r">
              <a:buNone/>
            </a:pPr>
            <a:r>
              <a:rPr lang="en-AU" b="0" i="1" dirty="0">
                <a:solidFill>
                  <a:srgbClr val="001D35"/>
                </a:solidFill>
                <a:effectLst/>
              </a:rPr>
              <a:t>In the Catholic Tradition, formation is a continuous, intentional process of personal and communal growth, focused on developing individuals and communities in spiritual awareness, theological understanding, vocational motivation, and capabilities for mission and service. It's a lifelong journey of learning, questioning, growing, and </a:t>
            </a:r>
            <a:r>
              <a:rPr lang="en-AU" i="1" dirty="0">
                <a:solidFill>
                  <a:srgbClr val="001D35"/>
                </a:solidFill>
              </a:rPr>
              <a:t>the possibility of </a:t>
            </a:r>
            <a:r>
              <a:rPr lang="en-AU" b="0" i="1" dirty="0">
                <a:solidFill>
                  <a:srgbClr val="001D35"/>
                </a:solidFill>
                <a:effectLst/>
              </a:rPr>
              <a:t>deepening one's relationship with God others and all of creation. </a:t>
            </a:r>
          </a:p>
          <a:p>
            <a:pPr marL="0" indent="0" algn="r">
              <a:buNone/>
            </a:pPr>
            <a:r>
              <a:rPr lang="en-AU" sz="1900" i="1" dirty="0">
                <a:solidFill>
                  <a:srgbClr val="001D35"/>
                </a:solidFill>
              </a:rPr>
              <a:t>-Adapted from Melbourne Archdiocese Catholic Schools</a:t>
            </a:r>
            <a:endParaRPr lang="en-AU" sz="1900" i="1" dirty="0">
              <a:solidFill>
                <a:srgbClr val="0B223E"/>
              </a:solidFill>
            </a:endParaRPr>
          </a:p>
        </p:txBody>
      </p:sp>
    </p:spTree>
    <p:extLst>
      <p:ext uri="{BB962C8B-B14F-4D97-AF65-F5344CB8AC3E}">
        <p14:creationId xmlns:p14="http://schemas.microsoft.com/office/powerpoint/2010/main" val="165939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3" grpId="2"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2A7C-72BF-29AD-76FE-20DD365294E6}"/>
              </a:ext>
            </a:extLst>
          </p:cNvPr>
          <p:cNvSpPr>
            <a:spLocks noGrp="1"/>
          </p:cNvSpPr>
          <p:nvPr>
            <p:ph type="title"/>
          </p:nvPr>
        </p:nvSpPr>
        <p:spPr/>
        <p:txBody>
          <a:bodyPr/>
          <a:lstStyle/>
          <a:p>
            <a:r>
              <a:rPr lang="en-US" dirty="0"/>
              <a:t>What is Formation?</a:t>
            </a:r>
          </a:p>
        </p:txBody>
      </p:sp>
      <p:sp>
        <p:nvSpPr>
          <p:cNvPr id="3" name="Content Placeholder 2">
            <a:extLst>
              <a:ext uri="{FF2B5EF4-FFF2-40B4-BE49-F238E27FC236}">
                <a16:creationId xmlns:a16="http://schemas.microsoft.com/office/drawing/2014/main" id="{66F29134-0992-F51B-CC53-B12EA63D8895}"/>
              </a:ext>
            </a:extLst>
          </p:cNvPr>
          <p:cNvSpPr>
            <a:spLocks noGrp="1"/>
          </p:cNvSpPr>
          <p:nvPr>
            <p:ph idx="1"/>
          </p:nvPr>
        </p:nvSpPr>
        <p:spPr>
          <a:xfrm>
            <a:off x="838200" y="1496291"/>
            <a:ext cx="10515600" cy="4680672"/>
          </a:xfrm>
        </p:spPr>
        <p:txBody>
          <a:bodyPr>
            <a:normAutofit fontScale="77500" lnSpcReduction="20000"/>
          </a:bodyPr>
          <a:lstStyle/>
          <a:p>
            <a:pPr marL="0" indent="0">
              <a:buNone/>
            </a:pPr>
            <a:r>
              <a:rPr lang="en-US" dirty="0"/>
              <a:t>The following video was made to help explain what formation is in Catholic Education.</a:t>
            </a:r>
          </a:p>
          <a:p>
            <a:pPr marL="0" indent="0">
              <a:buNone/>
            </a:pPr>
            <a:endParaRPr lang="en-US" dirty="0"/>
          </a:p>
          <a:p>
            <a:pPr marL="0" indent="0">
              <a:buNone/>
            </a:pPr>
            <a:r>
              <a:rPr lang="en-US" dirty="0"/>
              <a:t>It is from The National Catholic Education Commission and was produced for schools and systems (that’s all of us!!) across Australia.</a:t>
            </a:r>
          </a:p>
          <a:p>
            <a:pPr marL="0" indent="0">
              <a:buNone/>
            </a:pPr>
            <a:endParaRPr lang="en-US" dirty="0"/>
          </a:p>
          <a:p>
            <a:pPr marL="0" indent="0">
              <a:buNone/>
            </a:pPr>
            <a:r>
              <a:rPr lang="en-US" dirty="0"/>
              <a:t>Formation opportunities such as our October staff formation have been created based on the contents of the video and more importantly, our lived experience and ongoing feedback from our staff, regarding how they would like to experience formation.</a:t>
            </a:r>
          </a:p>
          <a:p>
            <a:pPr marL="0" indent="0">
              <a:buNone/>
            </a:pPr>
            <a:endParaRPr lang="en-US" dirty="0"/>
          </a:p>
          <a:p>
            <a:pPr marL="0" indent="0">
              <a:buNone/>
            </a:pPr>
            <a:r>
              <a:rPr lang="en-US" dirty="0"/>
              <a:t>The content of the video is based upon the document </a:t>
            </a:r>
          </a:p>
          <a:p>
            <a:pPr marL="0" indent="0" algn="ctr">
              <a:buNone/>
            </a:pPr>
            <a:r>
              <a:rPr lang="en-US" b="1" i="1" dirty="0"/>
              <a:t>A Framework for Formation for Mission in Catholic Education. </a:t>
            </a:r>
            <a:r>
              <a:rPr lang="en-US" dirty="0"/>
              <a:t>To explore the document: see:</a:t>
            </a:r>
          </a:p>
          <a:p>
            <a:pPr marL="0" indent="0" algn="ctr">
              <a:buNone/>
            </a:pPr>
            <a:r>
              <a:rPr lang="en-US" dirty="0">
                <a:hlinkClick r:id="rId2"/>
              </a:rPr>
              <a:t>https://ceoballarat.schoolzineplus.com/_file/media/150/aframework4formationmissionncec.pdf</a:t>
            </a:r>
            <a:endParaRPr lang="en-US" dirty="0"/>
          </a:p>
          <a:p>
            <a:pPr marL="0" indent="0">
              <a:buNone/>
            </a:pPr>
            <a:endParaRPr lang="en-US" dirty="0"/>
          </a:p>
        </p:txBody>
      </p:sp>
    </p:spTree>
    <p:extLst>
      <p:ext uri="{BB962C8B-B14F-4D97-AF65-F5344CB8AC3E}">
        <p14:creationId xmlns:p14="http://schemas.microsoft.com/office/powerpoint/2010/main" val="332272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39EC-C017-FABA-D602-12A5C677C90E}"/>
              </a:ext>
            </a:extLst>
          </p:cNvPr>
          <p:cNvSpPr>
            <a:spLocks noGrp="1"/>
          </p:cNvSpPr>
          <p:nvPr>
            <p:ph type="title"/>
          </p:nvPr>
        </p:nvSpPr>
        <p:spPr/>
        <p:txBody>
          <a:bodyPr/>
          <a:lstStyle/>
          <a:p>
            <a:endParaRPr lang="en-US"/>
          </a:p>
        </p:txBody>
      </p:sp>
      <p:pic>
        <p:nvPicPr>
          <p:cNvPr id="4" name="Introducing the Framework for Formation for Mission (2)">
            <a:hlinkClick r:id="" action="ppaction://media"/>
            <a:extLst>
              <a:ext uri="{FF2B5EF4-FFF2-40B4-BE49-F238E27FC236}">
                <a16:creationId xmlns:a16="http://schemas.microsoft.com/office/drawing/2014/main" id="{32F6D417-C40B-C566-C72B-EB39397389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5008" y="365124"/>
            <a:ext cx="11685319" cy="6324753"/>
          </a:xfrm>
        </p:spPr>
      </p:pic>
    </p:spTree>
    <p:extLst>
      <p:ext uri="{BB962C8B-B14F-4D97-AF65-F5344CB8AC3E}">
        <p14:creationId xmlns:p14="http://schemas.microsoft.com/office/powerpoint/2010/main" val="100150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0C26-75DD-2D80-F8BF-D949CA75B6F0}"/>
              </a:ext>
            </a:extLst>
          </p:cNvPr>
          <p:cNvSpPr>
            <a:spLocks noGrp="1"/>
          </p:cNvSpPr>
          <p:nvPr>
            <p:ph type="title"/>
          </p:nvPr>
        </p:nvSpPr>
        <p:spPr>
          <a:xfrm>
            <a:off x="838200" y="914399"/>
            <a:ext cx="10515600" cy="5001491"/>
          </a:xfrm>
        </p:spPr>
        <p:txBody>
          <a:bodyPr>
            <a:normAutofit fontScale="90000"/>
          </a:bodyPr>
          <a:lstStyle/>
          <a:p>
            <a:pPr algn="ctr"/>
            <a:r>
              <a:rPr lang="en-US" sz="9600" dirty="0"/>
              <a:t>CEB Formation</a:t>
            </a:r>
            <a:br>
              <a:rPr lang="en-US" sz="9600" dirty="0"/>
            </a:br>
            <a:br>
              <a:rPr lang="en-US" sz="9600" dirty="0"/>
            </a:br>
            <a:r>
              <a:rPr lang="en-US" sz="9600" dirty="0"/>
              <a:t>2025 A Jubilee Year</a:t>
            </a:r>
            <a:br>
              <a:rPr lang="en-US" sz="9600" dirty="0"/>
            </a:br>
            <a:br>
              <a:rPr lang="en-US" sz="9600" dirty="0"/>
            </a:br>
            <a:r>
              <a:rPr lang="en-US" sz="9600" dirty="0"/>
              <a:t> </a:t>
            </a:r>
            <a:r>
              <a:rPr lang="en-US" sz="9600" b="1" i="1" dirty="0"/>
              <a:t>Pilgrims of Hope</a:t>
            </a:r>
          </a:p>
        </p:txBody>
      </p:sp>
      <p:sp>
        <p:nvSpPr>
          <p:cNvPr id="3" name="Content Placeholder 2">
            <a:extLst>
              <a:ext uri="{FF2B5EF4-FFF2-40B4-BE49-F238E27FC236}">
                <a16:creationId xmlns:a16="http://schemas.microsoft.com/office/drawing/2014/main" id="{EF990A9A-A2CD-8C25-7663-02F1EE4D5BA0}"/>
              </a:ext>
            </a:extLst>
          </p:cNvPr>
          <p:cNvSpPr>
            <a:spLocks noGrp="1"/>
          </p:cNvSpPr>
          <p:nvPr>
            <p:ph idx="1"/>
          </p:nvPr>
        </p:nvSpPr>
        <p:spPr>
          <a:xfrm>
            <a:off x="838200" y="4682835"/>
            <a:ext cx="10515600" cy="1494127"/>
          </a:xfrm>
        </p:spPr>
        <p:txBody>
          <a:bodyPr/>
          <a:lstStyle/>
          <a:p>
            <a:pPr marL="0" indent="0">
              <a:buNone/>
            </a:pPr>
            <a:endParaRPr lang="en-US" dirty="0"/>
          </a:p>
        </p:txBody>
      </p:sp>
    </p:spTree>
    <p:extLst>
      <p:ext uri="{BB962C8B-B14F-4D97-AF65-F5344CB8AC3E}">
        <p14:creationId xmlns:p14="http://schemas.microsoft.com/office/powerpoint/2010/main" val="221736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0E7F-E486-89C5-DF92-CFBCC714BB92}"/>
              </a:ext>
            </a:extLst>
          </p:cNvPr>
          <p:cNvSpPr>
            <a:spLocks noGrp="1"/>
          </p:cNvSpPr>
          <p:nvPr>
            <p:ph type="title"/>
          </p:nvPr>
        </p:nvSpPr>
        <p:spPr/>
        <p:txBody>
          <a:bodyPr>
            <a:normAutofit/>
          </a:bodyPr>
          <a:lstStyle/>
          <a:p>
            <a:r>
              <a:rPr lang="en-US" dirty="0"/>
              <a:t>What does </a:t>
            </a:r>
            <a:r>
              <a:rPr lang="en-US" b="1" i="1" dirty="0"/>
              <a:t>Pilgrims of Hope </a:t>
            </a:r>
            <a:r>
              <a:rPr lang="en-US" dirty="0"/>
              <a:t>mean? </a:t>
            </a:r>
            <a:br>
              <a:rPr lang="en-US" dirty="0"/>
            </a:br>
            <a:r>
              <a:rPr lang="en-US" dirty="0"/>
              <a:t>Where does it come from?</a:t>
            </a:r>
          </a:p>
        </p:txBody>
      </p:sp>
      <p:sp>
        <p:nvSpPr>
          <p:cNvPr id="3" name="Content Placeholder 2">
            <a:extLst>
              <a:ext uri="{FF2B5EF4-FFF2-40B4-BE49-F238E27FC236}">
                <a16:creationId xmlns:a16="http://schemas.microsoft.com/office/drawing/2014/main" id="{8952BD38-AB52-425A-DCEB-7D084F54C3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7EFFA0-6401-0928-236E-9ECCFE9BA49E}"/>
              </a:ext>
            </a:extLst>
          </p:cNvPr>
          <p:cNvPicPr>
            <a:picLocks noChangeAspect="1"/>
          </p:cNvPicPr>
          <p:nvPr/>
        </p:nvPicPr>
        <p:blipFill>
          <a:blip r:embed="rId2"/>
          <a:stretch>
            <a:fillRect/>
          </a:stretch>
        </p:blipFill>
        <p:spPr>
          <a:xfrm>
            <a:off x="3366225" y="1825625"/>
            <a:ext cx="5459550" cy="4956248"/>
          </a:xfrm>
          <a:prstGeom prst="rect">
            <a:avLst/>
          </a:prstGeom>
        </p:spPr>
      </p:pic>
    </p:spTree>
    <p:extLst>
      <p:ext uri="{BB962C8B-B14F-4D97-AF65-F5344CB8AC3E}">
        <p14:creationId xmlns:p14="http://schemas.microsoft.com/office/powerpoint/2010/main" val="105783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7E477-855C-BA03-0EA1-D928B6C4A784}"/>
              </a:ext>
            </a:extLst>
          </p:cNvPr>
          <p:cNvSpPr>
            <a:spLocks noGrp="1"/>
          </p:cNvSpPr>
          <p:nvPr>
            <p:ph type="title"/>
          </p:nvPr>
        </p:nvSpPr>
        <p:spPr/>
        <p:txBody>
          <a:bodyPr/>
          <a:lstStyle/>
          <a:p>
            <a:r>
              <a:rPr lang="en-US" dirty="0"/>
              <a:t>What is a Jubilee Year?</a:t>
            </a:r>
          </a:p>
        </p:txBody>
      </p:sp>
      <p:sp>
        <p:nvSpPr>
          <p:cNvPr id="3" name="Content Placeholder 2">
            <a:extLst>
              <a:ext uri="{FF2B5EF4-FFF2-40B4-BE49-F238E27FC236}">
                <a16:creationId xmlns:a16="http://schemas.microsoft.com/office/drawing/2014/main" id="{D6D2A389-9861-B653-2F71-6491B89C5485}"/>
              </a:ext>
            </a:extLst>
          </p:cNvPr>
          <p:cNvSpPr>
            <a:spLocks noGrp="1"/>
          </p:cNvSpPr>
          <p:nvPr>
            <p:ph idx="1"/>
          </p:nvPr>
        </p:nvSpPr>
        <p:spPr>
          <a:xfrm>
            <a:off x="838200" y="1490870"/>
            <a:ext cx="10515600" cy="4686093"/>
          </a:xfrm>
        </p:spPr>
        <p:txBody>
          <a:bodyPr>
            <a:normAutofit lnSpcReduction="10000"/>
          </a:bodyPr>
          <a:lstStyle/>
          <a:p>
            <a:pPr marL="0" indent="0">
              <a:buNone/>
            </a:pPr>
            <a:r>
              <a:rPr lang="en-AU" b="0" i="0" dirty="0">
                <a:solidFill>
                  <a:srgbClr val="212544"/>
                </a:solidFill>
                <a:effectLst/>
              </a:rPr>
              <a:t>In the Catholic Church, a Jubilee or Holy Year is a special year, in which people are invited to come back into right relationship with God, with one another, and with all of creation. 2025 is a Jubilee Year.</a:t>
            </a:r>
          </a:p>
          <a:p>
            <a:pPr algn="l">
              <a:buNone/>
            </a:pPr>
            <a:endParaRPr lang="en-AU" b="0" i="0" dirty="0">
              <a:solidFill>
                <a:srgbClr val="212544"/>
              </a:solidFill>
              <a:effectLst/>
            </a:endParaRPr>
          </a:p>
          <a:p>
            <a:pPr algn="l">
              <a:buNone/>
            </a:pPr>
            <a:r>
              <a:rPr lang="en-AU" b="0" i="0" dirty="0">
                <a:solidFill>
                  <a:srgbClr val="212544"/>
                </a:solidFill>
                <a:effectLst/>
              </a:rPr>
              <a:t>A  Jubilee Year is celebrated by the Church every 25 years.</a:t>
            </a:r>
          </a:p>
          <a:p>
            <a:pPr algn="l">
              <a:buNone/>
            </a:pPr>
            <a:r>
              <a:rPr lang="en-AU" b="0" i="0" dirty="0">
                <a:solidFill>
                  <a:srgbClr val="212544"/>
                </a:solidFill>
                <a:effectLst/>
              </a:rPr>
              <a:t>This has been  the case since 1470, when Pope Paul II changed it from </a:t>
            </a:r>
          </a:p>
          <a:p>
            <a:pPr algn="l">
              <a:buNone/>
            </a:pPr>
            <a:r>
              <a:rPr lang="en-AU" b="0" i="0" dirty="0">
                <a:solidFill>
                  <a:srgbClr val="212544"/>
                </a:solidFill>
                <a:effectLst/>
              </a:rPr>
              <a:t>every 50 years.</a:t>
            </a:r>
          </a:p>
          <a:p>
            <a:pPr algn="l">
              <a:buNone/>
            </a:pPr>
            <a:endParaRPr lang="en-AU" b="0" i="0" dirty="0">
              <a:solidFill>
                <a:srgbClr val="212544"/>
              </a:solidFill>
              <a:effectLst/>
            </a:endParaRPr>
          </a:p>
          <a:p>
            <a:pPr marL="0" indent="0" algn="l">
              <a:buNone/>
            </a:pPr>
            <a:r>
              <a:rPr lang="en-AU" b="0" i="0" dirty="0">
                <a:solidFill>
                  <a:srgbClr val="212544"/>
                </a:solidFill>
                <a:effectLst/>
              </a:rPr>
              <a:t>A Pope can also proclaim an Extraordinary Jubilee, like the Extraordinary Jubilee of Mercy which Pope Francis inaugurated in 2015.</a:t>
            </a:r>
          </a:p>
          <a:p>
            <a:pPr marL="0" indent="0">
              <a:buNone/>
            </a:pPr>
            <a:endParaRPr lang="en-US" dirty="0"/>
          </a:p>
        </p:txBody>
      </p:sp>
    </p:spTree>
    <p:extLst>
      <p:ext uri="{BB962C8B-B14F-4D97-AF65-F5344CB8AC3E}">
        <p14:creationId xmlns:p14="http://schemas.microsoft.com/office/powerpoint/2010/main" val="319391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E878-818E-099C-0534-DD0E7B74BAD4}"/>
              </a:ext>
            </a:extLst>
          </p:cNvPr>
          <p:cNvSpPr>
            <a:spLocks noGrp="1"/>
          </p:cNvSpPr>
          <p:nvPr>
            <p:ph type="title"/>
          </p:nvPr>
        </p:nvSpPr>
        <p:spPr>
          <a:xfrm>
            <a:off x="838200" y="1"/>
            <a:ext cx="10515600" cy="1690688"/>
          </a:xfrm>
        </p:spPr>
        <p:txBody>
          <a:bodyPr/>
          <a:lstStyle/>
          <a:p>
            <a:r>
              <a:rPr lang="en-US" dirty="0"/>
              <a:t>Some background of "Jubilee”</a:t>
            </a:r>
          </a:p>
        </p:txBody>
      </p:sp>
      <p:sp>
        <p:nvSpPr>
          <p:cNvPr id="3" name="Content Placeholder 2">
            <a:extLst>
              <a:ext uri="{FF2B5EF4-FFF2-40B4-BE49-F238E27FC236}">
                <a16:creationId xmlns:a16="http://schemas.microsoft.com/office/drawing/2014/main" id="{AC0B430F-6F2D-22E0-2978-92DADB6F55CA}"/>
              </a:ext>
            </a:extLst>
          </p:cNvPr>
          <p:cNvSpPr>
            <a:spLocks noGrp="1"/>
          </p:cNvSpPr>
          <p:nvPr>
            <p:ph idx="1"/>
          </p:nvPr>
        </p:nvSpPr>
        <p:spPr>
          <a:xfrm>
            <a:off x="838199" y="1139687"/>
            <a:ext cx="11118273" cy="5150277"/>
          </a:xfrm>
        </p:spPr>
        <p:txBody>
          <a:bodyPr>
            <a:normAutofit fontScale="25000" lnSpcReduction="20000"/>
          </a:bodyPr>
          <a:lstStyle/>
          <a:p>
            <a:pPr algn="l">
              <a:buNone/>
            </a:pPr>
            <a:r>
              <a:rPr lang="en-AU" sz="8000" b="0" i="0" dirty="0">
                <a:solidFill>
                  <a:srgbClr val="212544"/>
                </a:solidFill>
                <a:effectLst/>
              </a:rPr>
              <a:t>The word Jubilee comes from the Hebrew word </a:t>
            </a:r>
            <a:r>
              <a:rPr lang="en-AU" sz="8000" b="0" i="1" dirty="0" err="1">
                <a:solidFill>
                  <a:srgbClr val="212544"/>
                </a:solidFill>
                <a:effectLst/>
              </a:rPr>
              <a:t>yobel</a:t>
            </a:r>
            <a:r>
              <a:rPr lang="en-AU" sz="8000" b="0" i="0" dirty="0">
                <a:solidFill>
                  <a:srgbClr val="212544"/>
                </a:solidFill>
                <a:effectLst/>
              </a:rPr>
              <a:t>, which is a ram's horn. This wind</a:t>
            </a:r>
          </a:p>
          <a:p>
            <a:pPr algn="l">
              <a:buNone/>
            </a:pPr>
            <a:r>
              <a:rPr lang="en-AU" sz="8000" b="0" i="0" dirty="0">
                <a:solidFill>
                  <a:srgbClr val="212544"/>
                </a:solidFill>
                <a:effectLst/>
              </a:rPr>
              <a:t> instrument is blown to mark the start of a Jubilee Year in the Bible (Leviticus 25:9).</a:t>
            </a:r>
          </a:p>
          <a:p>
            <a:pPr algn="l">
              <a:buNone/>
            </a:pPr>
            <a:endParaRPr lang="en-AU" sz="8000" b="0" i="0" dirty="0">
              <a:solidFill>
                <a:srgbClr val="212544"/>
              </a:solidFill>
              <a:effectLst/>
            </a:endParaRPr>
          </a:p>
          <a:p>
            <a:pPr algn="l">
              <a:buNone/>
            </a:pPr>
            <a:r>
              <a:rPr lang="en-AU" sz="8000" b="0" i="0" dirty="0">
                <a:solidFill>
                  <a:srgbClr val="212544"/>
                </a:solidFill>
                <a:effectLst/>
              </a:rPr>
              <a:t>In the Bible the Jubilee Year occurred every 50 years and involved the cancelling of debts, a</a:t>
            </a:r>
          </a:p>
          <a:p>
            <a:pPr algn="l">
              <a:buNone/>
            </a:pPr>
            <a:r>
              <a:rPr lang="en-AU" sz="8000" b="0" i="0" dirty="0">
                <a:solidFill>
                  <a:srgbClr val="212544"/>
                </a:solidFill>
                <a:effectLst/>
              </a:rPr>
              <a:t> period of rest for people and the earth, and land being restored to the landless.</a:t>
            </a:r>
          </a:p>
          <a:p>
            <a:pPr algn="l">
              <a:buNone/>
            </a:pPr>
            <a:endParaRPr lang="en-AU" sz="8000" b="0" i="0" dirty="0">
              <a:solidFill>
                <a:srgbClr val="212544"/>
              </a:solidFill>
              <a:effectLst/>
            </a:endParaRPr>
          </a:p>
          <a:p>
            <a:pPr algn="l">
              <a:buNone/>
            </a:pPr>
            <a:r>
              <a:rPr lang="en-AU" sz="8000" b="0" i="0" dirty="0">
                <a:solidFill>
                  <a:srgbClr val="212544"/>
                </a:solidFill>
                <a:effectLst/>
              </a:rPr>
              <a:t>In the Gospel of Luke, Jesus makes clear his own mission is to bring Jubilee. In the</a:t>
            </a:r>
          </a:p>
          <a:p>
            <a:pPr algn="l">
              <a:buNone/>
            </a:pPr>
            <a:r>
              <a:rPr lang="en-AU" sz="8000" b="0" i="0" dirty="0">
                <a:solidFill>
                  <a:srgbClr val="212544"/>
                </a:solidFill>
                <a:effectLst/>
              </a:rPr>
              <a:t> synagogue at Nazareth he reads from the scroll of the prophet Isaiah, proclaiming the year of the</a:t>
            </a:r>
          </a:p>
          <a:p>
            <a:pPr algn="l">
              <a:buNone/>
            </a:pPr>
            <a:r>
              <a:rPr lang="en-AU" sz="8000" b="0" i="0" dirty="0">
                <a:solidFill>
                  <a:srgbClr val="212544"/>
                </a:solidFill>
                <a:effectLst/>
              </a:rPr>
              <a:t> Lord's favour:</a:t>
            </a:r>
          </a:p>
          <a:p>
            <a:pPr algn="l">
              <a:buNone/>
            </a:pPr>
            <a:r>
              <a:rPr lang="en-AU" sz="8000" b="0" i="0" dirty="0">
                <a:solidFill>
                  <a:srgbClr val="212544"/>
                </a:solidFill>
                <a:effectLst/>
              </a:rPr>
              <a:t>“The Spirit of the Lord has been given to me, because he has anointed me to bring good news to the</a:t>
            </a:r>
          </a:p>
          <a:p>
            <a:pPr algn="l">
              <a:buNone/>
            </a:pPr>
            <a:r>
              <a:rPr lang="en-AU" sz="8000" b="0" i="0" dirty="0">
                <a:solidFill>
                  <a:srgbClr val="212544"/>
                </a:solidFill>
                <a:effectLst/>
              </a:rPr>
              <a:t> poor, to proclaim liberty to captives and recovery of sight to the blind, to let the oppressed go free,</a:t>
            </a:r>
          </a:p>
          <a:p>
            <a:pPr algn="l">
              <a:buNone/>
            </a:pPr>
            <a:r>
              <a:rPr lang="en-AU" sz="8000" b="0" i="0" dirty="0">
                <a:solidFill>
                  <a:srgbClr val="212544"/>
                </a:solidFill>
                <a:effectLst/>
              </a:rPr>
              <a:t> and to proclaim the Lord's year of favour." (Luke 4:18-19)</a:t>
            </a:r>
          </a:p>
          <a:p>
            <a:pPr algn="l">
              <a:buNone/>
            </a:pPr>
            <a:endParaRPr lang="en-AU" sz="8000" b="0" i="0" dirty="0">
              <a:solidFill>
                <a:srgbClr val="212544"/>
              </a:solidFill>
              <a:effectLst/>
            </a:endParaRPr>
          </a:p>
          <a:p>
            <a:pPr marL="0" indent="0" algn="l">
              <a:buNone/>
            </a:pPr>
            <a:r>
              <a:rPr lang="en-AU" sz="8000" b="0" i="0" dirty="0">
                <a:solidFill>
                  <a:srgbClr val="212544"/>
                </a:solidFill>
                <a:effectLst/>
              </a:rPr>
              <a:t>After reading, Jesus announces: “Today this scripture has been fulfilled in your hearing." Jesus shows what God's Kingdom of justice, compassion and freedom looks like. He invites people to </a:t>
            </a:r>
          </a:p>
          <a:p>
            <a:pPr marL="0" indent="0" algn="l">
              <a:buNone/>
            </a:pPr>
            <a:r>
              <a:rPr lang="en-AU" sz="8000" b="0" i="0" dirty="0">
                <a:solidFill>
                  <a:srgbClr val="212544"/>
                </a:solidFill>
                <a:effectLst/>
              </a:rPr>
              <a:t>join him in making it a reality. This is the call of each Jubilee Year.</a:t>
            </a:r>
          </a:p>
          <a:p>
            <a:pPr marL="0" indent="0">
              <a:buNone/>
            </a:pPr>
            <a:endParaRPr lang="en-US" dirty="0"/>
          </a:p>
        </p:txBody>
      </p:sp>
    </p:spTree>
    <p:extLst>
      <p:ext uri="{BB962C8B-B14F-4D97-AF65-F5344CB8AC3E}">
        <p14:creationId xmlns:p14="http://schemas.microsoft.com/office/powerpoint/2010/main" val="275756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DOBCEL and CEB">
      <a:dk1>
        <a:sysClr val="windowText" lastClr="000000"/>
      </a:dk1>
      <a:lt1>
        <a:sysClr val="window" lastClr="FFFFFF"/>
      </a:lt1>
      <a:dk2>
        <a:srgbClr val="D7D6E9"/>
      </a:dk2>
      <a:lt2>
        <a:srgbClr val="391B76"/>
      </a:lt2>
      <a:accent1>
        <a:srgbClr val="61A4D7"/>
      </a:accent1>
      <a:accent2>
        <a:srgbClr val="124499"/>
      </a:accent2>
      <a:accent3>
        <a:srgbClr val="499958"/>
      </a:accent3>
      <a:accent4>
        <a:srgbClr val="9F2D57"/>
      </a:accent4>
      <a:accent5>
        <a:srgbClr val="C57329"/>
      </a:accent5>
      <a:accent6>
        <a:srgbClr val="E4C23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BE9914F304AF442A9D0867199E784E4" ma:contentTypeVersion="13" ma:contentTypeDescription="Create a new document." ma:contentTypeScope="" ma:versionID="247cc43bab6685afbad91afe5f7396f9">
  <xsd:schema xmlns:xsd="http://www.w3.org/2001/XMLSchema" xmlns:xs="http://www.w3.org/2001/XMLSchema" xmlns:p="http://schemas.microsoft.com/office/2006/metadata/properties" xmlns:ns3="db60e783-0292-4a9f-bb71-08a71c74b701" xmlns:ns4="99662155-f784-4fef-8f3e-ecb1ff31da16" targetNamespace="http://schemas.microsoft.com/office/2006/metadata/properties" ma:root="true" ma:fieldsID="9d336d3290165e45cf690df941034c17" ns3:_="" ns4:_="">
    <xsd:import namespace="db60e783-0292-4a9f-bb71-08a71c74b701"/>
    <xsd:import namespace="99662155-f784-4fef-8f3e-ecb1ff31da1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60e783-0292-4a9f-bb71-08a71c74b70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662155-f784-4fef-8f3e-ecb1ff31da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6A607C-E8DB-47D6-8215-51205C712F3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1368463-8059-4952-BF85-B68C75858940}">
  <ds:schemaRefs>
    <ds:schemaRef ds:uri="http://schemas.microsoft.com/sharepoint/v3/contenttype/forms"/>
  </ds:schemaRefs>
</ds:datastoreItem>
</file>

<file path=customXml/itemProps3.xml><?xml version="1.0" encoding="utf-8"?>
<ds:datastoreItem xmlns:ds="http://schemas.openxmlformats.org/officeDocument/2006/customXml" ds:itemID="{8B7AAFA5-E67D-4CA3-A51A-468BFFFFBA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60e783-0292-4a9f-bb71-08a71c74b701"/>
    <ds:schemaRef ds:uri="99662155-f784-4fef-8f3e-ecb1ff31da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6984</TotalTime>
  <Words>2116</Words>
  <Application>Microsoft Macintosh PowerPoint</Application>
  <PresentationFormat>Widescreen</PresentationFormat>
  <Paragraphs>163</Paragraphs>
  <Slides>23</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__Montserrat_4bc053</vt:lpstr>
      <vt:lpstr>Aptos</vt:lpstr>
      <vt:lpstr>Arial</vt:lpstr>
      <vt:lpstr>Calibri</vt:lpstr>
      <vt:lpstr>Google Sans</vt:lpstr>
      <vt:lpstr>inherit</vt:lpstr>
      <vt:lpstr>Inter</vt:lpstr>
      <vt:lpstr>OutfitBold-49bf7</vt:lpstr>
      <vt:lpstr>Office Theme</vt:lpstr>
      <vt:lpstr>Pilgrims of Hope</vt:lpstr>
      <vt:lpstr>The purpose of this presentation:</vt:lpstr>
      <vt:lpstr>What is Formation?</vt:lpstr>
      <vt:lpstr>What is Formation?</vt:lpstr>
      <vt:lpstr>PowerPoint Presentation</vt:lpstr>
      <vt:lpstr>CEB Formation  2025 A Jubilee Year   Pilgrims of Hope</vt:lpstr>
      <vt:lpstr>What does Pilgrims of Hope mean?  Where does it come from?</vt:lpstr>
      <vt:lpstr>What is a Jubilee Year?</vt:lpstr>
      <vt:lpstr>Some background of "Jubilee”</vt:lpstr>
      <vt:lpstr>What does “Pilgrims of Hope” mean?</vt:lpstr>
      <vt:lpstr>PowerPoint Presentation</vt:lpstr>
      <vt:lpstr>Our staff formation 2025, is constructed around the theme of pilgrimage. What is a pilgrimage?</vt:lpstr>
      <vt:lpstr>Staff Formation 2025</vt:lpstr>
      <vt:lpstr>Why this format?</vt:lpstr>
      <vt:lpstr>These pilgrimages include:</vt:lpstr>
      <vt:lpstr>                                    Yarrowee River Pilgrimage</vt:lpstr>
      <vt:lpstr>Nimon’s Bridge to Ballarat Pilgrimage</vt:lpstr>
      <vt:lpstr>There Where You Are Pilgrimage Retreat</vt:lpstr>
      <vt:lpstr>The Lore of Hope Pilgrimage </vt:lpstr>
      <vt:lpstr>A Pilgrimage to Laudato Si</vt:lpstr>
      <vt:lpstr>Pilgrims of Hope on the Big Screen</vt:lpstr>
      <vt:lpstr>Mary MacKillop Australia’s First Saint –  A Fair Dinkum Pilgrim of Hope</vt:lpstr>
      <vt:lpstr>Where to from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Newman</dc:creator>
  <cp:lastModifiedBy>Jim Waight</cp:lastModifiedBy>
  <cp:revision>6</cp:revision>
  <dcterms:created xsi:type="dcterms:W3CDTF">2020-06-26T05:25:18Z</dcterms:created>
  <dcterms:modified xsi:type="dcterms:W3CDTF">2025-05-22T00:42:03Z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0x0101002BE9914F304AF442A9D0867199E784E4</vt:lpwstr>
  </property>
</Properties>
</file>