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2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6B133-4C1D-4166-B61D-4ED5C118739B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AC112-FAEC-43C5-8ADB-B0026164B9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65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video explains what is in the offer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C112-FAEC-43C5-8ADB-B0026164B9A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913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C112-FAEC-43C5-8ADB-B0026164B9A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61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AC112-FAEC-43C5-8ADB-B0026164B9A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79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4637-A17F-A301-B833-4CDB63DF0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E4D17-44B3-1884-506D-B1C156966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782A7-86E0-1FB0-2AB6-11CBC98E5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5906-7DE8-459D-88A8-2A87DA625C06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ED712-9246-4045-EB99-9C446A93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AEED6-C595-9434-B2EA-73270CCE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BEDC-32DA-4EE0-A842-ADA197231C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062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077DB-B407-62F8-369C-A7A82983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A6518-2002-4836-A73C-7BEA15DEF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CD772-A472-B0DE-93E5-AD5123E8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5906-7DE8-459D-88A8-2A87DA625C06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408E3-8286-D01A-EBEA-6B5E963E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E9084-9028-0C2D-CAF9-DB870E10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BEDC-32DA-4EE0-A842-ADA197231C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01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977D20-2384-247D-ACF4-CCC6F52A5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7972D9-665F-5388-EF73-F31D9FF50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2D44B-CCCF-64C9-3035-87788B97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5906-7DE8-459D-88A8-2A87DA625C06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9C9F6-5BB0-EBA2-1845-76F7647D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C48DD-D8ED-70E9-83A4-A461A88E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BEDC-32DA-4EE0-A842-ADA197231C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82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9CEE1-EC16-6D59-26F8-19239AB3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845A0-2FBE-AFD8-9338-BF0BC0967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5F169-EE4E-ECBA-F1A1-702277801A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124" y="5933953"/>
            <a:ext cx="10973751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3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1C1E-8F4B-85EA-7DDE-B2BAB510C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DD93-9C9E-E2DF-D058-A87C8E71C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AA06B-4477-6DFB-8239-ACE219F6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5906-7DE8-459D-88A8-2A87DA625C06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5CBD-3127-E87B-9650-C4A34409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30A5A-B708-8B4A-C44E-0F13F428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BEDC-32DA-4EE0-A842-ADA197231C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57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0A6A-4A00-868C-6F81-71186958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35678-FB4F-DC7D-2D49-2F85336F2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ADEF5-6632-C7C2-E499-B9A55E98A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CD31D-F87F-9A60-BB50-2F3723B19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5906-7DE8-459D-88A8-2A87DA625C06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2023D-9BE3-6FFA-5450-1A85D96D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3301F-0BE2-7361-E200-FB7E27E5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BEDC-32DA-4EE0-A842-ADA197231C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90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9FFE-138E-9CD1-3863-9AE79AF1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38FB3-FA05-1B8C-CCCD-F6A56E912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400B8-E59A-530F-6ADC-F9A1D66D0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94688-BEC7-2D97-E483-28BCB9B26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DC494D-790E-40A8-7199-9CB3271F7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4723F7-B21C-BC38-F34E-EBB26385C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5906-7DE8-459D-88A8-2A87DA625C06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58F3EF-5D1A-2915-671B-21B873C9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EA089-E987-E2F6-659C-7B5531EB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BEDC-32DA-4EE0-A842-ADA197231C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57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807B-C6D6-99A4-7D27-677E175B5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72EDF-EAAA-799B-9567-99AADB1F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5906-7DE8-459D-88A8-2A87DA625C06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DBF00-D92D-CFAC-66F9-F386DC411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9D476-36A9-8B58-14ED-EB5F96B5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BEDC-32DA-4EE0-A842-ADA197231C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64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EEB59-213F-F6EA-BEA2-159B6F62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5906-7DE8-459D-88A8-2A87DA625C06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F520E-8725-FC0C-F812-9EB91920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CC426-4A31-EBF0-040F-9C05D81C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BEDC-32DA-4EE0-A842-ADA197231C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944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4E8D-606F-5710-48E9-6DF4B06A8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8BA65-B94C-F851-03C2-4566A7D8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30CFF-6D24-395C-EBD0-E24897B81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4107D-D94E-D72D-1A6F-549A2932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5906-7DE8-459D-88A8-2A87DA625C06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42F11-CFE5-B0AB-CA6F-DA8521B1D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8E1F2-2264-E0ED-6D78-B14F4F59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BEDC-32DA-4EE0-A842-ADA197231C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43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9FED-C1AC-BDB3-5FA6-8F67E6B01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CF2C83-A155-80E4-DC33-B09237BE1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4B3CF-CEA3-1C5E-103C-61C1BB1EC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5E715-99B3-5DC0-AE5A-9247A93AA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5906-7DE8-459D-88A8-2A87DA625C06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AE6BB-530F-D7A0-5B67-03CC4CFF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3117F-A398-892F-3789-2DE281A3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7BEDC-32DA-4EE0-A842-ADA197231C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228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A485EE-1F3E-6CC5-74E2-53B9E16AE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ACC5C-91CA-0CFE-7E10-4763FAAA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B96B6-9623-C25D-661A-4CB8735F7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4D5906-7DE8-459D-88A8-2A87DA625C06}" type="datetimeFigureOut">
              <a:rPr lang="en-AU" smtClean="0"/>
              <a:t>9/10/2025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945AC-24FA-87FA-AA2D-FF9DAD178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EB2BA-DBA0-6D56-57D5-EF37F013A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F7BEDC-32DA-4EE0-A842-ADA197231C6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02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5yzSR_1P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.catholic.edu.au/eb25-off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eb.catholic.edu.au/wp-content/themes/eb/theme/inc/salaries/EB25-Offer.pdf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45CD4-6D49-4022-F634-D17988674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B983E-C706-7934-2ABC-8168DE81B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green rectangular sign with white text&#10;&#10;AI-generated content may be incorrect.">
            <a:extLst>
              <a:ext uri="{FF2B5EF4-FFF2-40B4-BE49-F238E27FC236}">
                <a16:creationId xmlns:a16="http://schemas.microsoft.com/office/drawing/2014/main" id="{B107648B-CA52-CB8B-F7E1-586DB25BB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5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3A2E4EB-99B8-DC11-FE43-B93EBD21FB7A}"/>
              </a:ext>
            </a:extLst>
          </p:cNvPr>
          <p:cNvSpPr txBox="1"/>
          <p:nvPr/>
        </p:nvSpPr>
        <p:spPr>
          <a:xfrm>
            <a:off x="750411" y="618027"/>
            <a:ext cx="10346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AU" sz="3600" b="1" kern="0" dirty="0">
                <a:solidFill>
                  <a:srgbClr val="307E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A92FE4-9A2A-C0C7-459B-959732D538A9}"/>
              </a:ext>
            </a:extLst>
          </p:cNvPr>
          <p:cNvSpPr txBox="1"/>
          <p:nvPr/>
        </p:nvSpPr>
        <p:spPr>
          <a:xfrm>
            <a:off x="885426" y="1537238"/>
            <a:ext cx="988334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Victorian Catholic Education Authority (VCEA) and Catholic school employers have made an offer to improve the wages and conditions of Catholic school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employees by the start of the 2026 school year.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responds to </a:t>
            </a:r>
            <a:r>
              <a:rPr lang="en-AU" b="1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employee feedback on wages being the top priority </a:t>
            </a:r>
            <a:r>
              <a:rPr lang="en-AU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the agreement and concerns about delays in the previous negotiations.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offer provides a path to </a:t>
            </a:r>
            <a:r>
              <a:rPr lang="en-US" b="1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securing improved pay and conditions quickly. </a:t>
            </a:r>
            <a:endParaRPr lang="en-AU" b="1" dirty="0">
              <a:solidFill>
                <a:srgbClr val="2E384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E844FB98-6A6A-882E-7F8C-47476C704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64359-D276-AFA2-9586-6BAC28493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52A5523-2A37-05CD-9177-7A8193910389}"/>
              </a:ext>
            </a:extLst>
          </p:cNvPr>
          <p:cNvSpPr txBox="1"/>
          <p:nvPr/>
        </p:nvSpPr>
        <p:spPr>
          <a:xfrm>
            <a:off x="750411" y="618027"/>
            <a:ext cx="10346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AU" sz="3600" b="1" kern="0" dirty="0">
                <a:solidFill>
                  <a:srgbClr val="307E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What’s being offered – video explainer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241875-D8BD-4B93-C893-0B2533A6BCDA}"/>
              </a:ext>
            </a:extLst>
          </p:cNvPr>
          <p:cNvSpPr txBox="1"/>
          <p:nvPr/>
        </p:nvSpPr>
        <p:spPr>
          <a:xfrm>
            <a:off x="750411" y="1407819"/>
            <a:ext cx="988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https://www.youtube.com/watch?v=s5yzSR_1PtM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854523F-FDB6-80DE-3263-B9CF412D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3338DD31-B80A-6AB8-6067-2A157B1E1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4290" y="1890351"/>
            <a:ext cx="6575587" cy="36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9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1D7A5-6AD7-ECBD-AC84-A4870F7C5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B8EDF64-7681-26D0-4625-488FA3724AFA}"/>
              </a:ext>
            </a:extLst>
          </p:cNvPr>
          <p:cNvSpPr txBox="1"/>
          <p:nvPr/>
        </p:nvSpPr>
        <p:spPr>
          <a:xfrm>
            <a:off x="750411" y="618027"/>
            <a:ext cx="10346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AU" sz="3600" b="1" kern="0" dirty="0">
                <a:solidFill>
                  <a:srgbClr val="307E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 from </a:t>
            </a:r>
            <a:r>
              <a:rPr lang="en-AU" sz="3600" b="1" kern="0" dirty="0">
                <a:solidFill>
                  <a:srgbClr val="307E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Executive Director</a:t>
            </a:r>
            <a:endParaRPr lang="en-AU" sz="3600" b="1" kern="0" dirty="0">
              <a:solidFill>
                <a:srgbClr val="307E3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B17B3547-F096-E166-8C6F-683F2053E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DEC4C2-0142-1854-E716-15093A06442D}"/>
              </a:ext>
            </a:extLst>
          </p:cNvPr>
          <p:cNvSpPr txBox="1"/>
          <p:nvPr/>
        </p:nvSpPr>
        <p:spPr>
          <a:xfrm>
            <a:off x="3113314" y="3222171"/>
            <a:ext cx="408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www.eb.catholic.edu.au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C6AB0-EE57-3CFE-FC76-746140B28907}"/>
              </a:ext>
            </a:extLst>
          </p:cNvPr>
          <p:cNvSpPr txBox="1"/>
          <p:nvPr/>
        </p:nvSpPr>
        <p:spPr>
          <a:xfrm>
            <a:off x="750411" y="1407819"/>
            <a:ext cx="988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u="sng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https://youtu.be/VMEHHeE217g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54B7B-1CF7-3E83-A835-88D498213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766" y="1920612"/>
            <a:ext cx="6705956" cy="37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4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34857-DEE7-F4B3-E3CB-9B3E6FF58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B2CE650-366A-66F9-7DCD-86DEC13B06FF}"/>
              </a:ext>
            </a:extLst>
          </p:cNvPr>
          <p:cNvSpPr txBox="1"/>
          <p:nvPr/>
        </p:nvSpPr>
        <p:spPr>
          <a:xfrm>
            <a:off x="750411" y="618027"/>
            <a:ext cx="10346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AU" sz="3600" b="1" kern="0" dirty="0">
                <a:solidFill>
                  <a:srgbClr val="307E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thi</a:t>
            </a:r>
            <a:r>
              <a:rPr lang="en-AU" sz="3600" b="1" kern="0" dirty="0">
                <a:solidFill>
                  <a:srgbClr val="307E3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is important</a:t>
            </a:r>
            <a:endParaRPr lang="en-AU" sz="3600" b="1" kern="0" dirty="0">
              <a:solidFill>
                <a:srgbClr val="307E3D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66B1BB-D03F-85CF-9D1D-F5D4BB8D1043}"/>
              </a:ext>
            </a:extLst>
          </p:cNvPr>
          <p:cNvSpPr txBox="1"/>
          <p:nvPr/>
        </p:nvSpPr>
        <p:spPr>
          <a:xfrm>
            <a:off x="598011" y="1333110"/>
            <a:ext cx="10167914" cy="513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offer includes an initial </a:t>
            </a:r>
            <a:r>
              <a:rPr lang="en-US" b="1" kern="100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minimum 7% increase in year one, </a:t>
            </a:r>
            <a:r>
              <a:rPr lang="en-US" kern="100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plus a commitment to further increases (including in 2026 if needed) to </a:t>
            </a:r>
            <a:r>
              <a:rPr lang="en-US" b="1" kern="100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match the government sector wage outcomes</a:t>
            </a:r>
            <a:r>
              <a:rPr lang="en-US" kern="100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over the life of the agreement.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2E38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have had </a:t>
            </a:r>
            <a:r>
              <a:rPr lang="en-US" b="1" kern="100" dirty="0">
                <a:solidFill>
                  <a:srgbClr val="2E38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pay parity</a:t>
            </a:r>
            <a:r>
              <a:rPr lang="en-US" kern="100" dirty="0">
                <a:solidFill>
                  <a:srgbClr val="2E38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teachers with the government sector since 1997.  The offer </a:t>
            </a:r>
            <a:r>
              <a:rPr lang="en-US" b="1" kern="100" dirty="0">
                <a:solidFill>
                  <a:srgbClr val="2E38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continues that commitment</a:t>
            </a:r>
            <a:r>
              <a:rPr lang="en-US" kern="100" dirty="0">
                <a:solidFill>
                  <a:srgbClr val="2E38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This means for </a:t>
            </a:r>
            <a:r>
              <a:rPr lang="en-US" b="1" kern="100" dirty="0">
                <a:solidFill>
                  <a:srgbClr val="2E38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employees </a:t>
            </a:r>
            <a:r>
              <a:rPr lang="en-US" kern="100" dirty="0">
                <a:solidFill>
                  <a:srgbClr val="2E38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whatever the total % increase applied to government school employees over the life of the agreement </a:t>
            </a:r>
            <a:r>
              <a:rPr lang="en-US" b="1" kern="100" dirty="0">
                <a:solidFill>
                  <a:srgbClr val="2E38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will get the same.</a:t>
            </a:r>
            <a:endParaRPr lang="en-US" b="1" kern="100" dirty="0">
              <a:solidFill>
                <a:srgbClr val="2E384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 will receive a </a:t>
            </a:r>
            <a:r>
              <a:rPr lang="en-US" b="1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$1500 sign on bonus </a:t>
            </a:r>
            <a:r>
              <a:rPr lang="en-US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 full-time employees, pro-rata for part-time employees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800" kern="100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Employers would have budget clarity to </a:t>
            </a:r>
            <a:r>
              <a:rPr lang="en-AU" sz="1800" b="1" kern="100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 for the new school year</a:t>
            </a:r>
            <a:r>
              <a:rPr lang="en-AU" sz="1800" kern="100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and a chance to work on any required administrative changes ahead of time.    </a:t>
            </a:r>
            <a:endParaRPr lang="en-AU" sz="2000" dirty="0">
              <a:solidFill>
                <a:srgbClr val="2E384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AU" sz="1800" kern="100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Having an agreement in place for the start of the school year means we can all </a:t>
            </a:r>
            <a:r>
              <a:rPr lang="en-AU" sz="1800" b="1" kern="100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focus on our core work</a:t>
            </a:r>
            <a:r>
              <a:rPr lang="en-AU" sz="1800" kern="100" dirty="0">
                <a:solidFill>
                  <a:srgbClr val="2E384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2026. </a:t>
            </a:r>
            <a:endParaRPr lang="en-AU" sz="2000" dirty="0">
              <a:solidFill>
                <a:srgbClr val="2E384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95875A37-8E25-05F3-7CD9-0E670019E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8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7F63D-8A64-2451-E175-D847CA6C7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183EFA9-FB93-BA6A-9062-6957250BC393}"/>
              </a:ext>
            </a:extLst>
          </p:cNvPr>
          <p:cNvSpPr txBox="1"/>
          <p:nvPr/>
        </p:nvSpPr>
        <p:spPr>
          <a:xfrm>
            <a:off x="750411" y="618027"/>
            <a:ext cx="10346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AU" sz="3600" b="1" kern="0" dirty="0">
                <a:solidFill>
                  <a:srgbClr val="307E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to get more information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893A24-159E-D0E5-7D8F-0B0D7AF4EF0F}"/>
              </a:ext>
            </a:extLst>
          </p:cNvPr>
          <p:cNvSpPr txBox="1"/>
          <p:nvPr/>
        </p:nvSpPr>
        <p:spPr>
          <a:xfrm>
            <a:off x="885426" y="1537238"/>
            <a:ext cx="65297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 the website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www.eb.catholic.edu.au/eb25-offer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Read the full detail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You can provide feedback through the website</a:t>
            </a:r>
          </a:p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2B4E8B9E-4900-B066-286C-86DA83E8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6249B18C-FB36-030A-CD88-6A890F2DA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7869" y="1333110"/>
            <a:ext cx="2809211" cy="40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E4EB2-0D9A-6468-31E3-7424B056C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409754-35BB-D70B-D667-55EF59428901}"/>
              </a:ext>
            </a:extLst>
          </p:cNvPr>
          <p:cNvSpPr txBox="1"/>
          <p:nvPr/>
        </p:nvSpPr>
        <p:spPr>
          <a:xfrm>
            <a:off x="750411" y="618027"/>
            <a:ext cx="10346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AU" sz="3600" b="1" kern="0" dirty="0">
                <a:solidFill>
                  <a:srgbClr val="307E3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happens next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790856-B362-A12C-C5F1-2575077E3E65}"/>
              </a:ext>
            </a:extLst>
          </p:cNvPr>
          <p:cNvSpPr txBox="1"/>
          <p:nvPr/>
        </p:nvSpPr>
        <p:spPr>
          <a:xfrm>
            <a:off x="598011" y="1333110"/>
            <a:ext cx="10167914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2E38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will be asked to indicate your support in a </a:t>
            </a:r>
            <a:r>
              <a:rPr lang="en-US" b="1" kern="100" dirty="0">
                <a:solidFill>
                  <a:srgbClr val="2E38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staff survey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2E38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will receive an email on </a:t>
            </a:r>
            <a:r>
              <a:rPr lang="en-US" b="1" kern="100" dirty="0">
                <a:solidFill>
                  <a:srgbClr val="2E38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Monday 20 October </a:t>
            </a:r>
            <a:r>
              <a:rPr lang="en-US" kern="100" dirty="0">
                <a:solidFill>
                  <a:srgbClr val="2E38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a unique link to a staff survey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2E38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will be asked if you </a:t>
            </a:r>
            <a:r>
              <a:rPr lang="en-US" b="1" kern="100" dirty="0">
                <a:solidFill>
                  <a:srgbClr val="2E384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the offer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there is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sufficient support from employees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we will request that the IEU and ANMF agree to proceed to a vote on the Enterprise Agreement.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the IEU and ANMF withhold their agreement, we will ask the Fair Work Commission for a voting order so you and your colleagues can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participate in a formal vote on the Agreement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year.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Agreement being approved this year will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deliver a minimum of 7% wage increases and benefits from January 2026. </a:t>
            </a:r>
            <a:endParaRPr lang="en-US" b="1" kern="100" dirty="0">
              <a:solidFill>
                <a:srgbClr val="2E384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40F7A3EA-AF65-A705-6AD3-A833F454E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86DEC-A1D3-8DAD-1C9F-33E95673F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0499-827A-4FA9-F0B4-3FB244AC0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AE6DA-28F9-0D53-6B8A-B749B20439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green rectangular sign with white text&#10;&#10;AI-generated content may be incorrect.">
            <a:extLst>
              <a:ext uri="{FF2B5EF4-FFF2-40B4-BE49-F238E27FC236}">
                <a16:creationId xmlns:a16="http://schemas.microsoft.com/office/drawing/2014/main" id="{352AAFB2-F7C8-684E-D532-BCA66A2A9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B8D6E9-9EF0-C734-2A74-2FA048301524}"/>
              </a:ext>
            </a:extLst>
          </p:cNvPr>
          <p:cNvSpPr txBox="1"/>
          <p:nvPr/>
        </p:nvSpPr>
        <p:spPr>
          <a:xfrm>
            <a:off x="3817256" y="4888210"/>
            <a:ext cx="408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www.eb.catholic.edu.au</a:t>
            </a:r>
          </a:p>
        </p:txBody>
      </p:sp>
    </p:spTree>
    <p:extLst>
      <p:ext uri="{BB962C8B-B14F-4D97-AF65-F5344CB8AC3E}">
        <p14:creationId xmlns:p14="http://schemas.microsoft.com/office/powerpoint/2010/main" val="1825757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3529b8e7-ed0c-4df7-a4b3-044f8e548c1a">
      <Terms xmlns="http://schemas.microsoft.com/office/infopath/2007/PartnerControls"/>
    </lcf76f155ced4ddcb4097134ff3c332f>
    <TaxCatchAll xmlns="393fe92a-1160-4252-949d-2225ebb82cf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AC9BB5C638EC4B8A40C15A9ACEF174" ma:contentTypeVersion="18" ma:contentTypeDescription="Create a new document." ma:contentTypeScope="" ma:versionID="3eeeddf42a34caad33497c01fe0b818c">
  <xsd:schema xmlns:xsd="http://www.w3.org/2001/XMLSchema" xmlns:xs="http://www.w3.org/2001/XMLSchema" xmlns:p="http://schemas.microsoft.com/office/2006/metadata/properties" xmlns:ns1="http://schemas.microsoft.com/sharepoint/v3" xmlns:ns2="393fe92a-1160-4252-949d-2225ebb82cfa" xmlns:ns3="3529b8e7-ed0c-4df7-a4b3-044f8e548c1a" targetNamespace="http://schemas.microsoft.com/office/2006/metadata/properties" ma:root="true" ma:fieldsID="de2cce606405683154f9f270d43d81b3" ns1:_="" ns2:_="" ns3:_="">
    <xsd:import namespace="http://schemas.microsoft.com/sharepoint/v3"/>
    <xsd:import namespace="393fe92a-1160-4252-949d-2225ebb82cfa"/>
    <xsd:import namespace="3529b8e7-ed0c-4df7-a4b3-044f8e548c1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3:MediaServiceSearchProperties" minOccurs="0"/>
                <xsd:element ref="ns3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fe92a-1160-4252-949d-2225ebb82c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5238bf5-24d1-473b-be60-fb6c065fca6b}" ma:internalName="TaxCatchAll" ma:showField="CatchAllData" ma:web="393fe92a-1160-4252-949d-2225ebb82c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9b8e7-ed0c-4df7-a4b3-044f8e548c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64f789d-2acb-4c58-b00e-16cf419ece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6A385A-D3E1-447F-9AAB-A39E54EF13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9990CC-1CB8-40C8-A18F-BAE23A3DF80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529b8e7-ed0c-4df7-a4b3-044f8e548c1a"/>
    <ds:schemaRef ds:uri="393fe92a-1160-4252-949d-2225ebb82cfa"/>
  </ds:schemaRefs>
</ds:datastoreItem>
</file>

<file path=customXml/itemProps3.xml><?xml version="1.0" encoding="utf-8"?>
<ds:datastoreItem xmlns:ds="http://schemas.openxmlformats.org/officeDocument/2006/customXml" ds:itemID="{107C9E65-42E1-44A0-A428-6D5B6E7EE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3fe92a-1160-4252-949d-2225ebb82cfa"/>
    <ds:schemaRef ds:uri="3529b8e7-ed0c-4df7-a4b3-044f8e548c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448</Words>
  <Application>Microsoft Office PowerPoint</Application>
  <PresentationFormat>Widescreen</PresentationFormat>
  <Paragraphs>31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Victorian Catholic Education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Hellwig</dc:creator>
  <cp:lastModifiedBy>Ruth Appleyard</cp:lastModifiedBy>
  <cp:revision>3</cp:revision>
  <dcterms:created xsi:type="dcterms:W3CDTF">2025-10-07T23:09:40Z</dcterms:created>
  <dcterms:modified xsi:type="dcterms:W3CDTF">2025-10-09T04:04:11Z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0x01010046AC9BB5C638EC4B8A40C15A9ACEF174</vt:lpwstr>
  </property>
  <property fmtid="{D5CDD505-2E9C-101B-9397-08002B2CF9AE}" pid="3" name="MediaServiceImageTags">
    <vt:lpwstr/>
  </property>
</Properties>
</file>