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67" r:id="rId8"/>
    <p:sldId id="261" r:id="rId9"/>
    <p:sldId id="263" r:id="rId10"/>
    <p:sldId id="266" r:id="rId11"/>
    <p:sldId id="268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3C3C55-FE50-4FB1-B384-B4034D2912AB}" v="9" dt="2025-10-14T02:47:49.0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89600" autoAdjust="0"/>
  </p:normalViewPr>
  <p:slideViewPr>
    <p:cSldViewPr snapToGrid="0">
      <p:cViewPr varScale="1">
        <p:scale>
          <a:sx n="105" d="100"/>
          <a:sy n="105" d="100"/>
        </p:scale>
        <p:origin x="105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6B133-4C1D-4166-B61D-4ED5C118739B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AC112-FAEC-43C5-8ADB-B0026164B9A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065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This video explains what is in the offer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AC112-FAEC-43C5-8ADB-B0026164B9A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9130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offer includes an initial </a:t>
            </a:r>
            <a:r>
              <a:rPr kumimoji="0" lang="en-US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minimum 7% increase in year one, </a:t>
            </a:r>
            <a: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plus a commitment to further increases (including in 2026 if needed) to </a:t>
            </a:r>
            <a:r>
              <a:rPr kumimoji="0" lang="en-US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match the government sector wage outcomes</a:t>
            </a:r>
            <a: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over the life of the agreement.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have had </a:t>
            </a:r>
            <a:r>
              <a:rPr kumimoji="0" lang="en-US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pay parity</a:t>
            </a:r>
            <a: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 teachers with the government sector since 1997.  The offer </a:t>
            </a:r>
            <a:r>
              <a:rPr kumimoji="0" lang="en-US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continues that commitment</a:t>
            </a:r>
            <a: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This means for </a:t>
            </a:r>
            <a:r>
              <a:rPr kumimoji="0" lang="en-US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employees </a:t>
            </a:r>
            <a: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whatever the total % increase applied to government school employees over the life of the agreement </a:t>
            </a:r>
            <a:r>
              <a:rPr kumimoji="0" lang="en-US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Catholic employees will get the same.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You will receive a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$1500 sign on bonus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for full-time employees, pro-rata for part-time employees.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Employers would have budget clarity to </a:t>
            </a:r>
            <a:r>
              <a:rPr kumimoji="0" lang="en-AU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 for the new school year</a:t>
            </a:r>
            <a:r>
              <a:rPr kumimoji="0" lang="en-AU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and a chance to work on any required administrative changes ahead of time.    </a:t>
            </a:r>
            <a:endParaRPr kumimoji="0" lang="en-AU" sz="2000" b="0" i="0" u="none" strike="noStrike" kern="1200" cap="none" spc="0" normalizeH="0" baseline="0" noProof="0" dirty="0">
              <a:ln>
                <a:noFill/>
              </a:ln>
              <a:solidFill>
                <a:srgbClr val="2E384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AU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Having an agreement in place for the start of the school year means we can all </a:t>
            </a:r>
            <a:r>
              <a:rPr kumimoji="0" lang="en-AU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focus on our core work</a:t>
            </a:r>
            <a:r>
              <a:rPr kumimoji="0" lang="en-AU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2026. </a:t>
            </a:r>
            <a:endParaRPr kumimoji="0" lang="en-AU" sz="2000" b="0" i="0" u="none" strike="noStrike" kern="1200" cap="none" spc="0" normalizeH="0" baseline="0" noProof="0" dirty="0">
              <a:ln>
                <a:noFill/>
              </a:ln>
              <a:solidFill>
                <a:srgbClr val="2E384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AC112-FAEC-43C5-8ADB-B0026164B9AF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2587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AC112-FAEC-43C5-8ADB-B0026164B9AF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613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AC112-FAEC-43C5-8ADB-B0026164B9AF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2796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F4637-A17F-A301-B833-4CDB63DF0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E4D17-44B3-1884-506D-B1C156966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782A7-86E0-1FB0-2AB6-11CBC98E5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ED712-9246-4045-EB99-9C446A93D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AEED6-C595-9434-B2EA-73270CCE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0629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077DB-B407-62F8-369C-A7A829837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6A6518-2002-4836-A73C-7BEA15DEF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CD772-A472-B0DE-93E5-AD5123E8F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408E3-8286-D01A-EBEA-6B5E963E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E9084-9028-0C2D-CAF9-DB870E10B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201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977D20-2384-247D-ACF4-CCC6F52A59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7972D9-665F-5388-EF73-F31D9FF50B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2D44B-CCCF-64C9-3035-87788B972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9C9F6-5BB0-EBA2-1845-76F7647D2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C48DD-D8ED-70E9-83A4-A461A88E9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082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9CEE1-EC16-6D59-26F8-19239AB37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845A0-2FBE-AFD8-9338-BF0BC0967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15F169-EE4E-ECBA-F1A1-702277801A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9124" y="5933953"/>
            <a:ext cx="10973751" cy="87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73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51C1E-8F4B-85EA-7DDE-B2BAB510C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C4DD93-9C9E-E2DF-D058-A87C8E71C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AA06B-4477-6DFB-8239-ACE219F64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05CBD-3127-E87B-9650-C4A34409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30A5A-B708-8B4A-C44E-0F13F428B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357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90A6A-4A00-868C-6F81-71186958E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35678-FB4F-DC7D-2D49-2F85336F2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8ADEF5-6632-C7C2-E499-B9A55E98A7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CD31D-F87F-9A60-BB50-2F3723B1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2023D-9BE3-6FFA-5450-1A85D96D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3301F-0BE2-7361-E200-FB7E27E5B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390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F9FFE-138E-9CD1-3863-9AE79AF19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438FB3-FA05-1B8C-CCCD-F6A56E912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E400B8-E59A-530F-6ADC-F9A1D66D0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C94688-BEC7-2D97-E483-28BCB9B262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DC494D-790E-40A8-7199-9CB3271F77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4723F7-B21C-BC38-F34E-EBB26385C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58F3EF-5D1A-2915-671B-21B873C98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FEA089-E987-E2F6-659C-7B5531EB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57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B807B-C6D6-99A4-7D27-677E175B5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F72EDF-EAAA-799B-9567-99AADB1F2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DBF00-D92D-CFAC-66F9-F386DC41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79D476-36A9-8B58-14ED-EB5F96B5C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964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8EEB59-213F-F6EA-BEA2-159B6F626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F520E-8725-FC0C-F812-9EB919209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6CC426-4A31-EBF0-040F-9C05D81CC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944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74E8D-606F-5710-48E9-6DF4B06A8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BA65-B94C-F851-03C2-4566A7D83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D30CFF-6D24-395C-EBD0-E24897B81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F4107D-D94E-D72D-1A6F-549A29321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42F11-CFE5-B0AB-CA6F-DA8521B1D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E8E1F2-2264-E0ED-6D78-B14F4F59B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0437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89FED-C1AC-BDB3-5FA6-8F67E6B01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CF2C83-A155-80E4-DC33-B09237BE17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4B3CF-CEA3-1C5E-103C-61C1BB1EC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65E715-99B3-5DC0-AE5A-9247A93AA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AE6BB-530F-D7A0-5B67-03CC4CFF9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33117F-A398-892F-3789-2DE281A34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228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A485EE-1F3E-6CC5-74E2-53B9E16AE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ACC5C-91CA-0CFE-7E10-4763FAAAC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B96B6-9623-C25D-661A-4CB8735F7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4D5906-7DE8-459D-88A8-2A87DA625C06}" type="datetimeFigureOut">
              <a:rPr lang="en-AU" smtClean="0"/>
              <a:t>14/10/2025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945AC-24FA-87FA-AA2D-FF9DAD178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EB2BA-DBA0-6D56-57D5-EF37F013A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F7BEDC-32DA-4EE0-A842-ADA197231C6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102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b.catholic.edu.au/eb25-offe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45CD4-6D49-4022-F634-D17988674C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2B983E-C706-7934-2ABC-8168DE81B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Picture 4" descr="A green rectangular sign with white text&#10;&#10;AI-generated content may be incorrect.">
            <a:extLst>
              <a:ext uri="{FF2B5EF4-FFF2-40B4-BE49-F238E27FC236}">
                <a16:creationId xmlns:a16="http://schemas.microsoft.com/office/drawing/2014/main" id="{B107648B-CA52-CB8B-F7E1-586DB25BBA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15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F3A2E4EB-99B8-DC11-FE43-B93EBD21FB7A}"/>
              </a:ext>
            </a:extLst>
          </p:cNvPr>
          <p:cNvSpPr txBox="1"/>
          <p:nvPr/>
        </p:nvSpPr>
        <p:spPr>
          <a:xfrm>
            <a:off x="750411" y="618027"/>
            <a:ext cx="103466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AU" sz="3600" b="1" kern="0" dirty="0">
                <a:solidFill>
                  <a:srgbClr val="307E3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A92FE4-9A2A-C0C7-459B-959732D538A9}"/>
              </a:ext>
            </a:extLst>
          </p:cNvPr>
          <p:cNvSpPr txBox="1"/>
          <p:nvPr/>
        </p:nvSpPr>
        <p:spPr>
          <a:xfrm>
            <a:off x="885426" y="1537238"/>
            <a:ext cx="9883347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Victorian Catholic Education Authority (VCEA) and Catholic school employers have made an offer to improve the wages and conditions of Catholic school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employees by the start of the 2026 school year.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srgbClr val="2E38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responds to </a:t>
            </a:r>
            <a:r>
              <a:rPr lang="en-AU" b="1" dirty="0">
                <a:solidFill>
                  <a:srgbClr val="2E38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employee feedback on wages being the top priority </a:t>
            </a:r>
            <a:r>
              <a:rPr lang="en-AU" dirty="0">
                <a:solidFill>
                  <a:srgbClr val="2E384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the agreement and concerns about delays in the previous negotiations.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E384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The offer provides a path to </a:t>
            </a:r>
            <a:r>
              <a:rPr lang="en-US" b="1" dirty="0">
                <a:solidFill>
                  <a:srgbClr val="2E384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securing improved pay and conditions quickly. </a:t>
            </a:r>
            <a:endParaRPr lang="en-AU" b="1" dirty="0">
              <a:solidFill>
                <a:srgbClr val="2E3840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30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64359-D276-AFA2-9586-6BAC28493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52A5523-2A37-05CD-9177-7A8193910389}"/>
              </a:ext>
            </a:extLst>
          </p:cNvPr>
          <p:cNvSpPr txBox="1"/>
          <p:nvPr/>
        </p:nvSpPr>
        <p:spPr>
          <a:xfrm>
            <a:off x="557906" y="235628"/>
            <a:ext cx="103466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AU" sz="3600" b="1" kern="0" dirty="0">
                <a:solidFill>
                  <a:srgbClr val="307E3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What’s being offered</a:t>
            </a:r>
          </a:p>
        </p:txBody>
      </p:sp>
      <p:pic>
        <p:nvPicPr>
          <p:cNvPr id="3" name="Picture 2" descr="A green circle with white text&#10;&#10;AI-generated content may be incorrect.">
            <a:extLst>
              <a:ext uri="{FF2B5EF4-FFF2-40B4-BE49-F238E27FC236}">
                <a16:creationId xmlns:a16="http://schemas.microsoft.com/office/drawing/2014/main" id="{0E963526-FEC5-0A18-7B88-58304A5536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968"/>
            <a:ext cx="12192000" cy="501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9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background with white text and green circles&#10;&#10;AI-generated content may be incorrect.">
            <a:extLst>
              <a:ext uri="{FF2B5EF4-FFF2-40B4-BE49-F238E27FC236}">
                <a16:creationId xmlns:a16="http://schemas.microsoft.com/office/drawing/2014/main" id="{82E9D3A0-41A1-81A2-3BE0-D8E086AFFF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8367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7F63D-8A64-2451-E175-D847CA6C7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B183EFA9-FB93-BA6A-9062-6957250BC393}"/>
              </a:ext>
            </a:extLst>
          </p:cNvPr>
          <p:cNvSpPr txBox="1"/>
          <p:nvPr/>
        </p:nvSpPr>
        <p:spPr>
          <a:xfrm>
            <a:off x="750411" y="618027"/>
            <a:ext cx="103466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AU" sz="3600" b="1" kern="0" dirty="0">
                <a:solidFill>
                  <a:srgbClr val="307E3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to get more information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893A24-159E-D0E5-7D8F-0B0D7AF4EF0F}"/>
              </a:ext>
            </a:extLst>
          </p:cNvPr>
          <p:cNvSpPr txBox="1"/>
          <p:nvPr/>
        </p:nvSpPr>
        <p:spPr>
          <a:xfrm>
            <a:off x="885426" y="1537238"/>
            <a:ext cx="652978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 the website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www.eb.catholic.edu.au/eb25-offer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Salary tables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Sign on bonus calculator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Detailed Enterprise Bargaining Offer document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Key comparison document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FAQs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Information sheets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Explainer videos</a:t>
            </a:r>
          </a:p>
          <a:p>
            <a:endParaRPr lang="en-A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1">
            <a:extLst>
              <a:ext uri="{FF2B5EF4-FFF2-40B4-BE49-F238E27FC236}">
                <a16:creationId xmlns:a16="http://schemas.microsoft.com/office/drawing/2014/main" id="{2B4E8B9E-4900-B066-286C-86DA83E80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92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6AB436-E079-C1CA-5C83-7E289DD52C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0208" y="1305740"/>
            <a:ext cx="4118885" cy="13900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5F21C63-DF5E-DB00-6FF0-100A17D86FB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9560" y="2858703"/>
            <a:ext cx="4836080" cy="3099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99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E4EB2-0D9A-6468-31E3-7424B056C0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AE409754-35BB-D70B-D667-55EF59428901}"/>
              </a:ext>
            </a:extLst>
          </p:cNvPr>
          <p:cNvSpPr txBox="1"/>
          <p:nvPr/>
        </p:nvSpPr>
        <p:spPr>
          <a:xfrm>
            <a:off x="750411" y="618027"/>
            <a:ext cx="103466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AU" sz="3600" b="1" kern="0" dirty="0">
                <a:solidFill>
                  <a:srgbClr val="307E3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happens next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790856-B362-A12C-C5F1-2575077E3E65}"/>
              </a:ext>
            </a:extLst>
          </p:cNvPr>
          <p:cNvSpPr txBox="1"/>
          <p:nvPr/>
        </p:nvSpPr>
        <p:spPr>
          <a:xfrm>
            <a:off x="611761" y="1422487"/>
            <a:ext cx="10167914" cy="3861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employees will receive an email on </a:t>
            </a:r>
            <a:r>
              <a:rPr lang="en-US" b="1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Friday 17 October </a:t>
            </a:r>
            <a:r>
              <a:rPr lang="en-US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with a unique link to a staff survey.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 will be asked if you </a:t>
            </a:r>
            <a:r>
              <a:rPr lang="en-US" b="1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support the offer.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there is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sufficient support from employees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VCEA will request that the IEU and ANMF agree to proceed to a vote on the Enterprise Agreement.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the IEU and ANMF withhold their agreement, VCEA will ask the Fair Work Commission for a voting order so employees can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participate in a formal vote on the Agreement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year.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 Agreement being approved this year will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deliver a minimum of 7% wage increases and benefits from January 2026. </a:t>
            </a:r>
            <a:endParaRPr lang="en-US" b="1" kern="100" dirty="0">
              <a:solidFill>
                <a:srgbClr val="2E384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1">
            <a:extLst>
              <a:ext uri="{FF2B5EF4-FFF2-40B4-BE49-F238E27FC236}">
                <a16:creationId xmlns:a16="http://schemas.microsoft.com/office/drawing/2014/main" id="{40F7A3EA-AF65-A705-6AD3-A833F454E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92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73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ADDD3-13C6-2F78-AF29-47EE46C3A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853A9194-2FF8-3EDF-FBB7-3D45FB94A72F}"/>
              </a:ext>
            </a:extLst>
          </p:cNvPr>
          <p:cNvSpPr txBox="1"/>
          <p:nvPr/>
        </p:nvSpPr>
        <p:spPr>
          <a:xfrm>
            <a:off x="750411" y="618027"/>
            <a:ext cx="103466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AU" sz="3600" b="1" kern="0" dirty="0">
                <a:solidFill>
                  <a:srgbClr val="307E3D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if there is not enough</a:t>
            </a:r>
            <a:r>
              <a:rPr lang="en-AU" sz="3600" b="1" kern="0" dirty="0">
                <a:solidFill>
                  <a:srgbClr val="307E3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support</a:t>
            </a:r>
            <a:endParaRPr lang="en-AU" sz="3600" b="1" kern="0" dirty="0">
              <a:solidFill>
                <a:srgbClr val="307E3D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FCA9321-954B-7038-6E7F-2B2ADD4F2066}"/>
              </a:ext>
            </a:extLst>
          </p:cNvPr>
          <p:cNvSpPr txBox="1"/>
          <p:nvPr/>
        </p:nvSpPr>
        <p:spPr>
          <a:xfrm>
            <a:off x="618637" y="1477489"/>
            <a:ext cx="10167914" cy="1863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VCEA and Catholic school employers will fall into line with the </a:t>
            </a:r>
            <a:r>
              <a:rPr lang="en-US" b="1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Victorian Government enterprise bargaining timeline</a:t>
            </a:r>
            <a:r>
              <a:rPr lang="en-US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as they have done in previous years.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There will likely be </a:t>
            </a:r>
            <a:r>
              <a:rPr kumimoji="0" lang="en-US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 changes </a:t>
            </a:r>
            <a:r>
              <a:rPr kumimoji="0" lang="en-US" sz="1800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wages or conditions</a:t>
            </a:r>
            <a:r>
              <a:rPr kumimoji="0" lang="en-US" sz="1800" b="1" i="0" u="none" strike="noStrike" kern="100" cap="none" spc="0" normalizeH="0" baseline="0" noProof="0" dirty="0">
                <a:ln>
                  <a:noFill/>
                </a:ln>
                <a:solidFill>
                  <a:srgbClr val="2E384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until the Victorian Government enterprise bargaining agreement has been agreed. </a:t>
            </a:r>
          </a:p>
          <a:p>
            <a:pPr marL="285750" indent="-28575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This is not expected to happen </a:t>
            </a:r>
            <a:r>
              <a:rPr lang="en-US" b="1" kern="100" dirty="0">
                <a:solidFill>
                  <a:srgbClr val="2E384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until late 2026 or beyond.  </a:t>
            </a:r>
          </a:p>
        </p:txBody>
      </p:sp>
      <p:pic>
        <p:nvPicPr>
          <p:cNvPr id="3074" name="Picture 1">
            <a:extLst>
              <a:ext uri="{FF2B5EF4-FFF2-40B4-BE49-F238E27FC236}">
                <a16:creationId xmlns:a16="http://schemas.microsoft.com/office/drawing/2014/main" id="{95585CCA-9197-2AEE-5D6D-A2E000BFE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92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946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6A0827F2-125D-94EC-724D-3A30F0E08697}"/>
              </a:ext>
            </a:extLst>
          </p:cNvPr>
          <p:cNvGrpSpPr/>
          <p:nvPr/>
        </p:nvGrpSpPr>
        <p:grpSpPr>
          <a:xfrm>
            <a:off x="360087" y="0"/>
            <a:ext cx="11334318" cy="6858000"/>
            <a:chOff x="360087" y="0"/>
            <a:chExt cx="11334318" cy="6858000"/>
          </a:xfrm>
        </p:grpSpPr>
        <p:pic>
          <p:nvPicPr>
            <p:cNvPr id="13" name="Picture 12" descr="A diagram with text and words&#10;&#10;AI-generated content may be incorrect.">
              <a:extLst>
                <a:ext uri="{FF2B5EF4-FFF2-40B4-BE49-F238E27FC236}">
                  <a16:creationId xmlns:a16="http://schemas.microsoft.com/office/drawing/2014/main" id="{EA3AE3C1-1DEF-3082-A0DF-2D283BBB0C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25" b="11520"/>
            <a:stretch>
              <a:fillRect/>
            </a:stretch>
          </p:blipFill>
          <p:spPr>
            <a:xfrm>
              <a:off x="360087" y="0"/>
              <a:ext cx="11334318" cy="6782591"/>
            </a:xfrm>
            <a:prstGeom prst="rect">
              <a:avLst/>
            </a:prstGeom>
            <a:noFill/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6BD4741-12E8-E0DA-A9F6-BB6F9CEAC96B}"/>
                </a:ext>
              </a:extLst>
            </p:cNvPr>
            <p:cNvSpPr/>
            <p:nvPr/>
          </p:nvSpPr>
          <p:spPr>
            <a:xfrm>
              <a:off x="675564" y="6428096"/>
              <a:ext cx="1296537" cy="4299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737751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86DEC-A1D3-8DAD-1C9F-33E95673F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0499-827A-4FA9-F0B4-3FB244AC0B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8AE6DA-28F9-0D53-6B8A-B749B2043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Picture 4" descr="A green rectangular sign with white text&#10;&#10;AI-generated content may be incorrect.">
            <a:extLst>
              <a:ext uri="{FF2B5EF4-FFF2-40B4-BE49-F238E27FC236}">
                <a16:creationId xmlns:a16="http://schemas.microsoft.com/office/drawing/2014/main" id="{352AAFB2-F7C8-684E-D532-BCA66A2A9B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2B8D6E9-9EF0-C734-2A74-2FA048301524}"/>
              </a:ext>
            </a:extLst>
          </p:cNvPr>
          <p:cNvSpPr txBox="1"/>
          <p:nvPr/>
        </p:nvSpPr>
        <p:spPr>
          <a:xfrm>
            <a:off x="3817256" y="4888210"/>
            <a:ext cx="4085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www.eb.catholic.edu.au</a:t>
            </a:r>
          </a:p>
        </p:txBody>
      </p:sp>
    </p:spTree>
    <p:extLst>
      <p:ext uri="{BB962C8B-B14F-4D97-AF65-F5344CB8AC3E}">
        <p14:creationId xmlns:p14="http://schemas.microsoft.com/office/powerpoint/2010/main" val="1825757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AC9BB5C638EC4B8A40C15A9ACEF174" ma:contentTypeVersion="18" ma:contentTypeDescription="Create a new document." ma:contentTypeScope="" ma:versionID="3eeeddf42a34caad33497c01fe0b818c">
  <xsd:schema xmlns:xsd="http://www.w3.org/2001/XMLSchema" xmlns:xs="http://www.w3.org/2001/XMLSchema" xmlns:p="http://schemas.microsoft.com/office/2006/metadata/properties" xmlns:ns1="http://schemas.microsoft.com/sharepoint/v3" xmlns:ns2="393fe92a-1160-4252-949d-2225ebb82cfa" xmlns:ns3="3529b8e7-ed0c-4df7-a4b3-044f8e548c1a" targetNamespace="http://schemas.microsoft.com/office/2006/metadata/properties" ma:root="true" ma:fieldsID="de2cce606405683154f9f270d43d81b3" ns1:_="" ns2:_="" ns3:_="">
    <xsd:import namespace="http://schemas.microsoft.com/sharepoint/v3"/>
    <xsd:import namespace="393fe92a-1160-4252-949d-2225ebb82cfa"/>
    <xsd:import namespace="3529b8e7-ed0c-4df7-a4b3-044f8e548c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LengthInSeconds" minOccurs="0"/>
                <xsd:element ref="ns3:MediaServiceSearchProperties" minOccurs="0"/>
                <xsd:element ref="ns3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3fe92a-1160-4252-949d-2225ebb82cf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15238bf5-24d1-473b-be60-fb6c065fca6b}" ma:internalName="TaxCatchAll" ma:showField="CatchAllData" ma:web="393fe92a-1160-4252-949d-2225ebb82c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9b8e7-ed0c-4df7-a4b3-044f8e548c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64f789d-2acb-4c58-b00e-16cf419ecee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3529b8e7-ed0c-4df7-a4b3-044f8e548c1a">
      <Terms xmlns="http://schemas.microsoft.com/office/infopath/2007/PartnerControls"/>
    </lcf76f155ced4ddcb4097134ff3c332f>
    <TaxCatchAll xmlns="393fe92a-1160-4252-949d-2225ebb82cfa" xsi:nil="true"/>
  </documentManagement>
</p:properties>
</file>

<file path=customXml/itemProps1.xml><?xml version="1.0" encoding="utf-8"?>
<ds:datastoreItem xmlns:ds="http://schemas.openxmlformats.org/officeDocument/2006/customXml" ds:itemID="{4E6A385A-D3E1-447F-9AAB-A39E54EF13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7C9E65-42E1-44A0-A428-6D5B6E7EEE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3fe92a-1160-4252-949d-2225ebb82cfa"/>
    <ds:schemaRef ds:uri="3529b8e7-ed0c-4df7-a4b3-044f8e548c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9990CC-1CB8-40C8-A18F-BAE23A3DF800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3529b8e7-ed0c-4df7-a4b3-044f8e548c1a"/>
    <ds:schemaRef ds:uri="393fe92a-1160-4252-949d-2225ebb82cfa"/>
  </ds:schemaRefs>
</ds:datastoreItem>
</file>

<file path=docMetadata/LabelInfo.xml><?xml version="1.0" encoding="utf-8"?>
<clbl:labelList xmlns:clbl="http://schemas.microsoft.com/office/2020/mipLabelMetadata">
  <clbl:label id="{5158d332-5412-4647-952f-144d3b3441c1}" enabled="0" method="" siteId="{5158d332-5412-4647-952f-144d3b3441c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468</Words>
  <Application>Microsoft Office PowerPoint</Application>
  <PresentationFormat>Widescreen</PresentationFormat>
  <Paragraphs>35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Victorian Catholic Education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Hellwig</dc:creator>
  <cp:lastModifiedBy>Karen Hellwig</cp:lastModifiedBy>
  <cp:revision>6</cp:revision>
  <dcterms:created xsi:type="dcterms:W3CDTF">2025-10-07T23:09:40Z</dcterms:created>
  <dcterms:modified xsi:type="dcterms:W3CDTF">2025-10-14T02:49:09Z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0x01010046AC9BB5C638EC4B8A40C15A9ACEF174</vt:lpwstr>
  </property>
  <property fmtid="{D5CDD505-2E9C-101B-9397-08002B2CF9AE}" pid="3" name="MediaServiceImageTags">
    <vt:lpwstr/>
  </property>
</Properties>
</file>