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Lst>
  <p:sldSz cx="9144000" cy="5143500" type="screen16x9"/>
  <p:notesSz cx="6858000" cy="9144000"/>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00045"/>
    <a:srgbClr val="007B8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3840101-B2EE-45D7-8ED2-10E5E3F8B0EC}" v="4" dt="2022-01-31T00:17:54.869"/>
    <p1510:client id="{4F6AF475-FB14-4618-9EB8-80131908FF9F}" v="8" dt="2022-01-31T00:17:57.66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780"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28649" y="1563292"/>
            <a:ext cx="7787068" cy="1790700"/>
          </a:xfrm>
        </p:spPr>
        <p:txBody>
          <a:bodyPr anchor="b"/>
          <a:lstStyle>
            <a:lvl1pPr algn="l">
              <a:defRPr sz="4500">
                <a:solidFill>
                  <a:srgbClr val="A00045"/>
                </a:solidFill>
              </a:defRPr>
            </a:lvl1pPr>
          </a:lstStyle>
          <a:p>
            <a:r>
              <a:rPr lang="en-US"/>
              <a:t>Click to edit Master title style</a:t>
            </a:r>
          </a:p>
        </p:txBody>
      </p:sp>
      <p:sp>
        <p:nvSpPr>
          <p:cNvPr id="3" name="Subtitle 2"/>
          <p:cNvSpPr>
            <a:spLocks noGrp="1"/>
          </p:cNvSpPr>
          <p:nvPr>
            <p:ph type="subTitle" idx="1"/>
          </p:nvPr>
        </p:nvSpPr>
        <p:spPr>
          <a:xfrm>
            <a:off x="628649" y="3423048"/>
            <a:ext cx="7787068" cy="1103556"/>
          </a:xfrm>
        </p:spPr>
        <p:txBody>
          <a:bodyPr/>
          <a:lstStyle>
            <a:lvl1pPr marL="0" indent="0" algn="l">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4" name="Date Placeholder 3"/>
          <p:cNvSpPr>
            <a:spLocks noGrp="1"/>
          </p:cNvSpPr>
          <p:nvPr>
            <p:ph type="dt" sz="half" idx="10"/>
          </p:nvPr>
        </p:nvSpPr>
        <p:spPr/>
        <p:txBody>
          <a:bodyPr/>
          <a:lstStyle/>
          <a:p>
            <a:fld id="{A6993820-4551-764A-894E-A697FA86AC1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CE5DA-2BD2-7B4F-A091-9B08EE6BF003}" type="slidenum">
              <a:rPr lang="en-US" smtClean="0"/>
              <a:t>‹#›</a:t>
            </a:fld>
            <a:endParaRPr lang="en-US"/>
          </a:p>
        </p:txBody>
      </p:sp>
      <p:sp>
        <p:nvSpPr>
          <p:cNvPr id="7" name="Rectangle 6"/>
          <p:cNvSpPr/>
          <p:nvPr userDrawn="1"/>
        </p:nvSpPr>
        <p:spPr>
          <a:xfrm>
            <a:off x="0" y="5016500"/>
            <a:ext cx="9144000" cy="127000"/>
          </a:xfrm>
          <a:prstGeom prst="rect">
            <a:avLst/>
          </a:prstGeom>
          <a:solidFill>
            <a:srgbClr val="007B8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993820-4551-764A-894E-A697FA86AC1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993820-4551-764A-894E-A697FA86AC1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19416"/>
          </a:xfrm>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993820-4551-764A-894E-A697FA86AC1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en-US"/>
              <a:t>Click to edit Master title style</a:t>
            </a:r>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6993820-4551-764A-894E-A697FA86AC1A}" type="datetimeFigureOut">
              <a:rPr lang="en-US" smtClean="0"/>
              <a:t>1/31/2022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273844"/>
            <a:ext cx="7886700" cy="912930"/>
          </a:xfrm>
        </p:spPr>
        <p:txBody>
          <a:bodyPr/>
          <a:lstStyle/>
          <a:p>
            <a:r>
              <a:rPr lang="en-US"/>
              <a:t>Click to edit Master title style</a:t>
            </a:r>
          </a:p>
        </p:txBody>
      </p:sp>
      <p:sp>
        <p:nvSpPr>
          <p:cNvPr id="3" name="Content Placeholder 2"/>
          <p:cNvSpPr>
            <a:spLocks noGrp="1"/>
          </p:cNvSpPr>
          <p:nvPr>
            <p:ph sz="half" idx="1"/>
          </p:nvPr>
        </p:nvSpPr>
        <p:spPr>
          <a:xfrm>
            <a:off x="6286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369219"/>
            <a:ext cx="3886200" cy="326350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6993820-4551-764A-894E-A697FA86AC1A}"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19416"/>
          </a:xfrm>
        </p:spPr>
        <p:txBody>
          <a:bodyPr/>
          <a:lstStyle/>
          <a:p>
            <a:r>
              <a:rPr lang="en-US"/>
              <a:t>Click to edit Master title style</a:t>
            </a:r>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1878806"/>
            <a:ext cx="3868340"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1878806"/>
            <a:ext cx="3887391" cy="276344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6993820-4551-764A-894E-A697FA86AC1A}" type="datetimeFigureOut">
              <a:rPr lang="en-US" smtClean="0"/>
              <a:t>1/31/2022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6993820-4551-764A-894E-A697FA86AC1A}" type="datetimeFigureOut">
              <a:rPr lang="en-US" smtClean="0"/>
              <a:t>1/31/2022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6993820-4551-764A-894E-A697FA86AC1A}" type="datetimeFigureOut">
              <a:rPr lang="en-US" smtClean="0"/>
              <a:t>1/31/2022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Content Placeholder 2"/>
          <p:cNvSpPr>
            <a:spLocks noGrp="1"/>
          </p:cNvSpPr>
          <p:nvPr>
            <p:ph idx="1"/>
          </p:nvPr>
        </p:nvSpPr>
        <p:spPr>
          <a:xfrm>
            <a:off x="3887391" y="1543050"/>
            <a:ext cx="4629150" cy="2852738"/>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6993820-4551-764A-894E-A697FA86AC1A}"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en-US"/>
              <a:t>Click to edit Master title style</a:t>
            </a:r>
          </a:p>
        </p:txBody>
      </p:sp>
      <p:sp>
        <p:nvSpPr>
          <p:cNvPr id="3" name="Picture Placeholder 2"/>
          <p:cNvSpPr>
            <a:spLocks noGrp="1" noChangeAspect="1"/>
          </p:cNvSpPr>
          <p:nvPr>
            <p:ph type="pic" idx="1"/>
          </p:nvPr>
        </p:nvSpPr>
        <p:spPr>
          <a:xfrm>
            <a:off x="3887391" y="1543050"/>
            <a:ext cx="4629150" cy="2852738"/>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Drag picture to placeholder or click icon to add</a:t>
            </a:r>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6993820-4551-764A-894E-A697FA86AC1A}" type="datetimeFigureOut">
              <a:rPr lang="en-US" smtClean="0"/>
              <a:t>1/31/2022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0CE5DA-2BD2-7B4F-A091-9B08EE6BF00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369219"/>
            <a:ext cx="7886700" cy="316111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6993820-4551-764A-894E-A697FA86AC1A}" type="datetimeFigureOut">
              <a:rPr lang="en-US" smtClean="0"/>
              <a:t>1/31/2022</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360CE5DA-2BD2-7B4F-A091-9B08EE6BF003}" type="slidenum">
              <a:rPr lang="en-US" smtClean="0"/>
              <a:t>‹#›</a:t>
            </a:fld>
            <a:endParaRPr lang="en-US"/>
          </a:p>
        </p:txBody>
      </p:sp>
      <p:sp>
        <p:nvSpPr>
          <p:cNvPr id="7" name="Rectangle 6"/>
          <p:cNvSpPr/>
          <p:nvPr userDrawn="1"/>
        </p:nvSpPr>
        <p:spPr>
          <a:xfrm>
            <a:off x="0" y="5016500"/>
            <a:ext cx="9144000" cy="127000"/>
          </a:xfrm>
          <a:prstGeom prst="rect">
            <a:avLst/>
          </a:prstGeom>
          <a:solidFill>
            <a:srgbClr val="007B8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descr="ce+cv_nt_rgb.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8321751" y="4645252"/>
            <a:ext cx="634174" cy="353265"/>
          </a:xfrm>
          <a:prstGeom prst="rect">
            <a:avLst/>
          </a:prstGeom>
        </p:spPr>
      </p:pic>
      <p:pic>
        <p:nvPicPr>
          <p:cNvPr id="9" name="Picture 8"/>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0" y="0"/>
            <a:ext cx="9144000" cy="1191768"/>
          </a:xfrm>
          <a:prstGeom prst="rect">
            <a:avLst/>
          </a:prstGeom>
        </p:spPr>
      </p:pic>
      <p:sp>
        <p:nvSpPr>
          <p:cNvPr id="2" name="Title Placeholder 1"/>
          <p:cNvSpPr>
            <a:spLocks noGrp="1"/>
          </p:cNvSpPr>
          <p:nvPr>
            <p:ph type="title"/>
          </p:nvPr>
        </p:nvSpPr>
        <p:spPr>
          <a:xfrm>
            <a:off x="628650" y="273844"/>
            <a:ext cx="7886700" cy="917924"/>
          </a:xfrm>
          <a:prstGeom prst="rect">
            <a:avLst/>
          </a:prstGeom>
        </p:spPr>
        <p:txBody>
          <a:bodyPr vert="horz" lIns="91440" tIns="45720" rIns="91440" bIns="45720" rtlCol="0" anchor="ctr">
            <a:normAutofit/>
          </a:bodyPr>
          <a:lstStyle/>
          <a:p>
            <a:r>
              <a:rPr lang="en-US"/>
              <a:t>Click to edit Master title style</a:t>
            </a:r>
          </a:p>
        </p:txBody>
      </p:sp>
    </p:spTree>
    <p:extLst>
      <p:ext uri="{BB962C8B-B14F-4D97-AF65-F5344CB8AC3E}">
        <p14:creationId xmlns:p14="http://schemas.microsoft.com/office/powerpoint/2010/main" val="2787449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bg1"/>
          </a:solidFill>
          <a:latin typeface="Arial" charset="0"/>
          <a:ea typeface="Arial" charset="0"/>
          <a:cs typeface="Arial"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lumMod val="65000"/>
              <a:lumOff val="35000"/>
            </a:schemeClr>
          </a:solidFill>
          <a:latin typeface="Arial" charset="0"/>
          <a:ea typeface="Arial" charset="0"/>
          <a:cs typeface="Arial"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lumMod val="65000"/>
              <a:lumOff val="35000"/>
            </a:schemeClr>
          </a:solidFill>
          <a:latin typeface="Arial" charset="0"/>
          <a:ea typeface="Arial" charset="0"/>
          <a:cs typeface="Arial"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lumMod val="65000"/>
              <a:lumOff val="35000"/>
            </a:schemeClr>
          </a:solidFill>
          <a:latin typeface="Arial" charset="0"/>
          <a:ea typeface="Arial" charset="0"/>
          <a:cs typeface="Arial"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65000"/>
              <a:lumOff val="35000"/>
            </a:schemeClr>
          </a:solidFill>
          <a:latin typeface="Arial" charset="0"/>
          <a:ea typeface="Arial" charset="0"/>
          <a:cs typeface="Arial"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lumMod val="65000"/>
              <a:lumOff val="35000"/>
            </a:schemeClr>
          </a:solidFill>
          <a:latin typeface="Arial" charset="0"/>
          <a:ea typeface="Arial" charset="0"/>
          <a:cs typeface="Arial"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3830842"/>
          </a:xfrm>
          <a:prstGeom prst="rect">
            <a:avLst/>
          </a:prstGeom>
        </p:spPr>
      </p:pic>
      <p:sp>
        <p:nvSpPr>
          <p:cNvPr id="2" name="Title 1"/>
          <p:cNvSpPr>
            <a:spLocks noGrp="1"/>
          </p:cNvSpPr>
          <p:nvPr>
            <p:ph type="ctrTitle"/>
          </p:nvPr>
        </p:nvSpPr>
        <p:spPr>
          <a:xfrm>
            <a:off x="381000" y="1260872"/>
            <a:ext cx="7235858" cy="1790700"/>
          </a:xfrm>
        </p:spPr>
        <p:txBody>
          <a:bodyPr/>
          <a:lstStyle/>
          <a:p>
            <a:pPr algn="l"/>
            <a:r>
              <a:rPr lang="en-US" i="1" err="1">
                <a:solidFill>
                  <a:schemeClr val="bg1">
                    <a:lumMod val="95000"/>
                  </a:schemeClr>
                </a:solidFill>
                <a:latin typeface="Arial" charset="0"/>
                <a:ea typeface="Arial" charset="0"/>
                <a:cs typeface="Arial" charset="0"/>
              </a:rPr>
              <a:t>COVIDSafe</a:t>
            </a:r>
            <a:r>
              <a:rPr lang="en-US" i="1">
                <a:solidFill>
                  <a:schemeClr val="bg1">
                    <a:lumMod val="95000"/>
                  </a:schemeClr>
                </a:solidFill>
                <a:latin typeface="Arial" charset="0"/>
                <a:ea typeface="Arial" charset="0"/>
                <a:cs typeface="Arial" charset="0"/>
              </a:rPr>
              <a:t> Back-to-School Plan</a:t>
            </a:r>
          </a:p>
        </p:txBody>
      </p:sp>
      <p:sp>
        <p:nvSpPr>
          <p:cNvPr id="3" name="Subtitle 2"/>
          <p:cNvSpPr>
            <a:spLocks noGrp="1"/>
          </p:cNvSpPr>
          <p:nvPr>
            <p:ph type="subTitle" idx="1"/>
          </p:nvPr>
        </p:nvSpPr>
        <p:spPr>
          <a:xfrm>
            <a:off x="381000" y="3177183"/>
            <a:ext cx="6858000" cy="594122"/>
          </a:xfrm>
        </p:spPr>
        <p:txBody>
          <a:bodyPr/>
          <a:lstStyle/>
          <a:p>
            <a:pPr algn="l"/>
            <a:r>
              <a:rPr lang="en-US">
                <a:solidFill>
                  <a:schemeClr val="bg1">
                    <a:lumMod val="95000"/>
                  </a:schemeClr>
                </a:solidFill>
                <a:latin typeface="Arial" charset="0"/>
                <a:ea typeface="Arial" charset="0"/>
                <a:cs typeface="Arial" charset="0"/>
              </a:rPr>
              <a:t>Term 1 2022</a:t>
            </a: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07460" y="4168771"/>
            <a:ext cx="2450108" cy="601061"/>
          </a:xfrm>
          <a:prstGeom prst="rect">
            <a:avLst/>
          </a:prstGeom>
        </p:spPr>
      </p:pic>
      <p:sp>
        <p:nvSpPr>
          <p:cNvPr id="6" name="Rectangle 5"/>
          <p:cNvSpPr/>
          <p:nvPr/>
        </p:nvSpPr>
        <p:spPr>
          <a:xfrm>
            <a:off x="0" y="5016500"/>
            <a:ext cx="9144000" cy="127000"/>
          </a:xfrm>
          <a:prstGeom prst="rect">
            <a:avLst/>
          </a:prstGeom>
          <a:solidFill>
            <a:srgbClr val="007B8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6314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3A122-1EC5-414C-BC0E-E170F174FCC4}"/>
              </a:ext>
            </a:extLst>
          </p:cNvPr>
          <p:cNvSpPr>
            <a:spLocks noGrp="1"/>
          </p:cNvSpPr>
          <p:nvPr>
            <p:ph type="title"/>
          </p:nvPr>
        </p:nvSpPr>
        <p:spPr/>
        <p:txBody>
          <a:bodyPr>
            <a:normAutofit fontScale="90000"/>
          </a:bodyPr>
          <a:lstStyle/>
          <a:p>
            <a:r>
              <a:rPr lang="en-AU"/>
              <a:t>Arrangements for staff meetings and professional development</a:t>
            </a:r>
          </a:p>
        </p:txBody>
      </p:sp>
      <p:sp>
        <p:nvSpPr>
          <p:cNvPr id="3" name="Content Placeholder 2">
            <a:extLst>
              <a:ext uri="{FF2B5EF4-FFF2-40B4-BE49-F238E27FC236}">
                <a16:creationId xmlns:a16="http://schemas.microsoft.com/office/drawing/2014/main" id="{3D501380-E310-2C4D-A730-8437BCC1CE6C}"/>
              </a:ext>
            </a:extLst>
          </p:cNvPr>
          <p:cNvSpPr>
            <a:spLocks noGrp="1"/>
          </p:cNvSpPr>
          <p:nvPr>
            <p:ph idx="1"/>
          </p:nvPr>
        </p:nvSpPr>
        <p:spPr>
          <a:xfrm>
            <a:off x="628650" y="1369218"/>
            <a:ext cx="7886700" cy="3597417"/>
          </a:xfrm>
        </p:spPr>
        <p:txBody>
          <a:bodyPr>
            <a:normAutofit/>
          </a:bodyPr>
          <a:lstStyle/>
          <a:p>
            <a:pPr marL="0" indent="0">
              <a:buNone/>
            </a:pPr>
            <a:r>
              <a:rPr lang="en-AU" b="1"/>
              <a:t>The staff meetings we have planned over the next four weeks include {</a:t>
            </a:r>
            <a:r>
              <a:rPr lang="en-AU" b="1">
                <a:highlight>
                  <a:srgbClr val="FFFF00"/>
                </a:highlight>
              </a:rPr>
              <a:t>insert planned and scheduled meetings</a:t>
            </a:r>
            <a:r>
              <a:rPr lang="en-AU" b="1"/>
              <a:t>}</a:t>
            </a:r>
          </a:p>
          <a:p>
            <a:r>
              <a:rPr lang="en-AU" sz="1800"/>
              <a:t>The following meetings will be held online {</a:t>
            </a:r>
            <a:r>
              <a:rPr lang="en-AU" sz="1800">
                <a:highlight>
                  <a:srgbClr val="FFFF00"/>
                </a:highlight>
              </a:rPr>
              <a:t>include list of meetings</a:t>
            </a:r>
            <a:r>
              <a:rPr lang="en-AU" sz="1800"/>
              <a:t>}</a:t>
            </a:r>
          </a:p>
          <a:p>
            <a:r>
              <a:rPr lang="en-AU" sz="1800"/>
              <a:t>These meetings {</a:t>
            </a:r>
            <a:r>
              <a:rPr lang="en-AU" sz="1800">
                <a:highlight>
                  <a:srgbClr val="FFFF00"/>
                </a:highlight>
              </a:rPr>
              <a:t>include list</a:t>
            </a:r>
            <a:r>
              <a:rPr lang="en-AU" sz="1800"/>
              <a:t>} will continue to be held on campus with the following </a:t>
            </a:r>
            <a:r>
              <a:rPr lang="en-AU" sz="1800" err="1"/>
              <a:t>COVIDsafe</a:t>
            </a:r>
            <a:r>
              <a:rPr lang="en-AU" sz="1800"/>
              <a:t> measures in place {</a:t>
            </a:r>
            <a:r>
              <a:rPr lang="en-AU" sz="1800">
                <a:highlight>
                  <a:srgbClr val="FFFF00"/>
                </a:highlight>
              </a:rPr>
              <a:t>insert proposed </a:t>
            </a:r>
            <a:r>
              <a:rPr lang="en-AU" sz="1800" err="1">
                <a:highlight>
                  <a:srgbClr val="FFFF00"/>
                </a:highlight>
              </a:rPr>
              <a:t>COVIDsafe</a:t>
            </a:r>
            <a:r>
              <a:rPr lang="en-AU" sz="1800">
                <a:highlight>
                  <a:srgbClr val="FFFF00"/>
                </a:highlight>
              </a:rPr>
              <a:t> measures</a:t>
            </a:r>
            <a:r>
              <a:rPr lang="en-AU" sz="1800"/>
              <a:t>}</a:t>
            </a:r>
          </a:p>
          <a:p>
            <a:r>
              <a:rPr lang="en-AU" sz="1800"/>
              <a:t>If you are concerned about your health and safety as a result of having meetings on campus with appropriate </a:t>
            </a:r>
            <a:r>
              <a:rPr lang="en-AU" sz="1800" err="1"/>
              <a:t>COVIDsafe</a:t>
            </a:r>
            <a:r>
              <a:rPr lang="en-AU" sz="1800"/>
              <a:t> measures in place, please contact {</a:t>
            </a:r>
            <a:r>
              <a:rPr lang="en-AU" sz="1800">
                <a:highlight>
                  <a:srgbClr val="FFFF00"/>
                </a:highlight>
              </a:rPr>
              <a:t>insert name of Health and Safety Rep, and/or name of principal class contact</a:t>
            </a:r>
            <a:r>
              <a:rPr lang="en-AU" sz="1800"/>
              <a:t>}</a:t>
            </a:r>
          </a:p>
          <a:p>
            <a:endParaRPr lang="en-AU"/>
          </a:p>
        </p:txBody>
      </p:sp>
    </p:spTree>
    <p:extLst>
      <p:ext uri="{BB962C8B-B14F-4D97-AF65-F5344CB8AC3E}">
        <p14:creationId xmlns:p14="http://schemas.microsoft.com/office/powerpoint/2010/main" val="39532110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3A122-1EC5-414C-BC0E-E170F174FCC4}"/>
              </a:ext>
            </a:extLst>
          </p:cNvPr>
          <p:cNvSpPr>
            <a:spLocks noGrp="1"/>
          </p:cNvSpPr>
          <p:nvPr>
            <p:ph type="title"/>
          </p:nvPr>
        </p:nvSpPr>
        <p:spPr/>
        <p:txBody>
          <a:bodyPr>
            <a:normAutofit fontScale="90000"/>
          </a:bodyPr>
          <a:lstStyle/>
          <a:p>
            <a:r>
              <a:rPr lang="en-AU"/>
              <a:t>Arrangements for staff meetings and professional development</a:t>
            </a:r>
          </a:p>
        </p:txBody>
      </p:sp>
      <p:sp>
        <p:nvSpPr>
          <p:cNvPr id="3" name="Content Placeholder 2">
            <a:extLst>
              <a:ext uri="{FF2B5EF4-FFF2-40B4-BE49-F238E27FC236}">
                <a16:creationId xmlns:a16="http://schemas.microsoft.com/office/drawing/2014/main" id="{3D501380-E310-2C4D-A730-8437BCC1CE6C}"/>
              </a:ext>
            </a:extLst>
          </p:cNvPr>
          <p:cNvSpPr>
            <a:spLocks noGrp="1"/>
          </p:cNvSpPr>
          <p:nvPr>
            <p:ph idx="1"/>
          </p:nvPr>
        </p:nvSpPr>
        <p:spPr>
          <a:xfrm>
            <a:off x="628650" y="1369218"/>
            <a:ext cx="7886700" cy="3626294"/>
          </a:xfrm>
        </p:spPr>
        <p:txBody>
          <a:bodyPr>
            <a:normAutofit/>
          </a:bodyPr>
          <a:lstStyle/>
          <a:p>
            <a:pPr marL="0" indent="0">
              <a:buNone/>
            </a:pPr>
            <a:r>
              <a:rPr lang="en-AU" b="1"/>
              <a:t>The professional development sessions that we have planned over the next four weeks include {</a:t>
            </a:r>
            <a:r>
              <a:rPr lang="en-AU" b="1">
                <a:highlight>
                  <a:srgbClr val="FFFF00"/>
                </a:highlight>
              </a:rPr>
              <a:t>insert planned and scheduled pd sessions</a:t>
            </a:r>
            <a:r>
              <a:rPr lang="en-AU" b="1"/>
              <a:t>}</a:t>
            </a:r>
          </a:p>
          <a:p>
            <a:r>
              <a:rPr lang="en-AU" sz="1800"/>
              <a:t>The following sessions will be {</a:t>
            </a:r>
            <a:r>
              <a:rPr lang="en-AU" sz="1800">
                <a:highlight>
                  <a:srgbClr val="FFFF00"/>
                </a:highlight>
              </a:rPr>
              <a:t>held online, deferred or rescheduled</a:t>
            </a:r>
            <a:r>
              <a:rPr lang="en-AU" sz="1800"/>
              <a:t>} {</a:t>
            </a:r>
            <a:r>
              <a:rPr lang="en-AU" sz="1800">
                <a:highlight>
                  <a:srgbClr val="FFFF00"/>
                </a:highlight>
              </a:rPr>
              <a:t>include list of sessions</a:t>
            </a:r>
            <a:r>
              <a:rPr lang="en-AU" sz="1800"/>
              <a:t>}</a:t>
            </a:r>
          </a:p>
          <a:p>
            <a:r>
              <a:rPr lang="en-AU" sz="1800"/>
              <a:t>These sessions {</a:t>
            </a:r>
            <a:r>
              <a:rPr lang="en-AU" sz="1800">
                <a:highlight>
                  <a:srgbClr val="FFFF00"/>
                </a:highlight>
              </a:rPr>
              <a:t>include list</a:t>
            </a:r>
            <a:r>
              <a:rPr lang="en-AU" sz="1800"/>
              <a:t>} will continue to be held on campus with the following </a:t>
            </a:r>
            <a:r>
              <a:rPr lang="en-AU" sz="1800" err="1"/>
              <a:t>COVIDsafe</a:t>
            </a:r>
            <a:r>
              <a:rPr lang="en-AU" sz="1800"/>
              <a:t> measures in place {insert proposed </a:t>
            </a:r>
            <a:r>
              <a:rPr lang="en-AU" sz="1800" err="1"/>
              <a:t>COVIDsafe</a:t>
            </a:r>
            <a:r>
              <a:rPr lang="en-AU" sz="1800"/>
              <a:t> measures}</a:t>
            </a:r>
          </a:p>
          <a:p>
            <a:r>
              <a:rPr lang="en-AU" sz="1800"/>
              <a:t>If you are concerned about your health and safety as a result of having professional learning sessions on campus with appropriate </a:t>
            </a:r>
            <a:r>
              <a:rPr lang="en-AU" sz="1800" err="1"/>
              <a:t>COVIDsafe</a:t>
            </a:r>
            <a:r>
              <a:rPr lang="en-AU" sz="1800"/>
              <a:t> measures in place, please contact {</a:t>
            </a:r>
            <a:r>
              <a:rPr lang="en-AU" sz="1800">
                <a:highlight>
                  <a:srgbClr val="FFFF00"/>
                </a:highlight>
              </a:rPr>
              <a:t>insert name of Health and Safety Rep, and/or name of principal class contact</a:t>
            </a:r>
            <a:r>
              <a:rPr lang="en-AU" sz="1800"/>
              <a:t>}</a:t>
            </a:r>
          </a:p>
        </p:txBody>
      </p:sp>
    </p:spTree>
    <p:extLst>
      <p:ext uri="{BB962C8B-B14F-4D97-AF65-F5344CB8AC3E}">
        <p14:creationId xmlns:p14="http://schemas.microsoft.com/office/powerpoint/2010/main" val="38008096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6BA99-D255-9049-8350-D49946525448}"/>
              </a:ext>
            </a:extLst>
          </p:cNvPr>
          <p:cNvSpPr>
            <a:spLocks noGrp="1"/>
          </p:cNvSpPr>
          <p:nvPr>
            <p:ph type="title"/>
          </p:nvPr>
        </p:nvSpPr>
        <p:spPr/>
        <p:txBody>
          <a:bodyPr>
            <a:normAutofit fontScale="90000"/>
          </a:bodyPr>
          <a:lstStyle/>
          <a:p>
            <a:r>
              <a:rPr lang="en-AU"/>
              <a:t>Reviewing non-classroom based activities </a:t>
            </a:r>
            <a:br>
              <a:rPr lang="en-AU"/>
            </a:br>
            <a:r>
              <a:rPr lang="en-AU" sz="2200"/>
              <a:t>(incl. camps, excursions, sport and tours)</a:t>
            </a:r>
            <a:endParaRPr lang="en-AU"/>
          </a:p>
        </p:txBody>
      </p:sp>
      <p:sp>
        <p:nvSpPr>
          <p:cNvPr id="3" name="Content Placeholder 2">
            <a:extLst>
              <a:ext uri="{FF2B5EF4-FFF2-40B4-BE49-F238E27FC236}">
                <a16:creationId xmlns:a16="http://schemas.microsoft.com/office/drawing/2014/main" id="{FF44904E-C4DF-0544-B6B3-E8E5DA27EF0A}"/>
              </a:ext>
            </a:extLst>
          </p:cNvPr>
          <p:cNvSpPr>
            <a:spLocks noGrp="1"/>
          </p:cNvSpPr>
          <p:nvPr>
            <p:ph idx="1"/>
          </p:nvPr>
        </p:nvSpPr>
        <p:spPr>
          <a:xfrm>
            <a:off x="628650" y="1369219"/>
            <a:ext cx="7886700" cy="3607042"/>
          </a:xfrm>
        </p:spPr>
        <p:txBody>
          <a:bodyPr>
            <a:noAutofit/>
          </a:bodyPr>
          <a:lstStyle/>
          <a:p>
            <a:r>
              <a:rPr lang="en-AU" sz="1600"/>
              <a:t>The camps and excursions that we have planned over the next four weeks include {</a:t>
            </a:r>
            <a:r>
              <a:rPr lang="en-AU" sz="1600">
                <a:highlight>
                  <a:srgbClr val="FFFF00"/>
                </a:highlight>
              </a:rPr>
              <a:t>insert list</a:t>
            </a:r>
            <a:r>
              <a:rPr lang="en-AU" sz="1600"/>
              <a:t>}</a:t>
            </a:r>
          </a:p>
          <a:p>
            <a:r>
              <a:rPr lang="en-AU" sz="1600"/>
              <a:t>Staff are required to review their risk management plans associated with camps and excursions and inform {</a:t>
            </a:r>
            <a:r>
              <a:rPr lang="en-AU" sz="1600">
                <a:highlight>
                  <a:srgbClr val="FFFF00"/>
                </a:highlight>
              </a:rPr>
              <a:t>insert member of leadership team</a:t>
            </a:r>
            <a:r>
              <a:rPr lang="en-AU" sz="1600"/>
              <a:t>} by {</a:t>
            </a:r>
            <a:r>
              <a:rPr lang="en-AU" sz="1600">
                <a:highlight>
                  <a:srgbClr val="FFFF00"/>
                </a:highlight>
              </a:rPr>
              <a:t>insert date</a:t>
            </a:r>
            <a:r>
              <a:rPr lang="en-AU" sz="1600"/>
              <a:t>} if they think these activities should be postponed or rescheduled</a:t>
            </a:r>
          </a:p>
          <a:p>
            <a:r>
              <a:rPr lang="en-AU" sz="1600"/>
              <a:t>We aim to make a decision on these activities by {</a:t>
            </a:r>
            <a:r>
              <a:rPr lang="en-AU" sz="1600">
                <a:highlight>
                  <a:srgbClr val="FFFF00"/>
                </a:highlight>
              </a:rPr>
              <a:t>insert date</a:t>
            </a:r>
            <a:r>
              <a:rPr lang="en-AU" sz="1600"/>
              <a:t>}</a:t>
            </a:r>
          </a:p>
          <a:p>
            <a:r>
              <a:rPr lang="en-AU" sz="1600"/>
              <a:t>With regards to all other activities such as sport, music, incursions please consider the </a:t>
            </a:r>
            <a:r>
              <a:rPr lang="en-AU" sz="1600" err="1"/>
              <a:t>COVIDsafe</a:t>
            </a:r>
            <a:r>
              <a:rPr lang="en-AU" sz="1600"/>
              <a:t> measures required to ensure the safety of staff and students and discuss your plans with {</a:t>
            </a:r>
            <a:r>
              <a:rPr lang="en-AU" sz="1600">
                <a:highlight>
                  <a:srgbClr val="FFFF00"/>
                </a:highlight>
              </a:rPr>
              <a:t>insert name of leadership team member</a:t>
            </a:r>
            <a:r>
              <a:rPr lang="en-AU" sz="1600"/>
              <a:t>} at least x days in advance of the activity</a:t>
            </a:r>
          </a:p>
          <a:p>
            <a:r>
              <a:rPr lang="en-AU" sz="1600" i="1"/>
              <a:t>NOTE: parents are required to give consent to these activities with full knowledge of the </a:t>
            </a:r>
            <a:r>
              <a:rPr lang="en-AU" sz="1600" i="1" err="1"/>
              <a:t>COVDsafe</a:t>
            </a:r>
            <a:r>
              <a:rPr lang="en-AU" sz="1600" i="1"/>
              <a:t> measures being implemented.  If consent has been given previously, consent is required to be obtained again.</a:t>
            </a:r>
            <a:endParaRPr lang="en-AU" sz="1600"/>
          </a:p>
        </p:txBody>
      </p:sp>
    </p:spTree>
    <p:extLst>
      <p:ext uri="{BB962C8B-B14F-4D97-AF65-F5344CB8AC3E}">
        <p14:creationId xmlns:p14="http://schemas.microsoft.com/office/powerpoint/2010/main" val="35022548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653D44-B136-8949-860D-D63747863034}"/>
              </a:ext>
            </a:extLst>
          </p:cNvPr>
          <p:cNvSpPr>
            <a:spLocks noGrp="1"/>
          </p:cNvSpPr>
          <p:nvPr>
            <p:ph type="title"/>
          </p:nvPr>
        </p:nvSpPr>
        <p:spPr/>
        <p:txBody>
          <a:bodyPr/>
          <a:lstStyle/>
          <a:p>
            <a:r>
              <a:rPr lang="en-AU"/>
              <a:t>Vaccination</a:t>
            </a:r>
          </a:p>
        </p:txBody>
      </p:sp>
      <p:sp>
        <p:nvSpPr>
          <p:cNvPr id="3" name="Content Placeholder 2">
            <a:extLst>
              <a:ext uri="{FF2B5EF4-FFF2-40B4-BE49-F238E27FC236}">
                <a16:creationId xmlns:a16="http://schemas.microsoft.com/office/drawing/2014/main" id="{3A8D64CB-C7AB-9E4A-9BA1-3731151971D7}"/>
              </a:ext>
            </a:extLst>
          </p:cNvPr>
          <p:cNvSpPr>
            <a:spLocks noGrp="1"/>
          </p:cNvSpPr>
          <p:nvPr>
            <p:ph idx="1"/>
          </p:nvPr>
        </p:nvSpPr>
        <p:spPr>
          <a:xfrm>
            <a:off x="628650" y="1369218"/>
            <a:ext cx="7886700" cy="3674420"/>
          </a:xfrm>
        </p:spPr>
        <p:txBody>
          <a:bodyPr>
            <a:noAutofit/>
          </a:bodyPr>
          <a:lstStyle/>
          <a:p>
            <a:r>
              <a:rPr lang="en-AU" sz="1800"/>
              <a:t>All staff are </a:t>
            </a:r>
            <a:r>
              <a:rPr lang="en-AU" sz="1800" b="1"/>
              <a:t>required to have received three doses of a COVID-19 vaccine</a:t>
            </a:r>
            <a:r>
              <a:rPr lang="en-AU" sz="1800"/>
              <a:t>, unless a medical exemption applies, in order to attend an education facility for work.</a:t>
            </a:r>
          </a:p>
          <a:p>
            <a:r>
              <a:rPr lang="en-AU" sz="1800"/>
              <a:t>For staff who received a second dose of a COVID-19 vaccination on or before 25 October 2021, </a:t>
            </a:r>
            <a:r>
              <a:rPr lang="en-AU" sz="1800" b="1"/>
              <a:t>the deadline is 25 February 2022</a:t>
            </a:r>
            <a:r>
              <a:rPr lang="en-AU" sz="1800"/>
              <a:t>. For staff who received a second dose of a COVID-19 vaccination after 25 October 2021, </a:t>
            </a:r>
            <a:r>
              <a:rPr lang="en-AU" sz="1800" b="1"/>
              <a:t>the deadline is 15 March 2022</a:t>
            </a:r>
            <a:r>
              <a:rPr lang="en-AU" sz="1800"/>
              <a:t>.</a:t>
            </a:r>
          </a:p>
          <a:p>
            <a:r>
              <a:rPr lang="en-AU" sz="1800"/>
              <a:t>Staff must update their vaccination status on {</a:t>
            </a:r>
            <a:r>
              <a:rPr lang="en-AU" sz="1800" err="1">
                <a:highlight>
                  <a:srgbClr val="FFFF00"/>
                </a:highlight>
              </a:rPr>
              <a:t>eHR</a:t>
            </a:r>
            <a:r>
              <a:rPr lang="en-AU" sz="1800">
                <a:highlight>
                  <a:srgbClr val="FFFF00"/>
                </a:highlight>
              </a:rPr>
              <a:t> or PRS</a:t>
            </a:r>
            <a:r>
              <a:rPr lang="en-AU" sz="1800"/>
              <a:t>}. </a:t>
            </a:r>
          </a:p>
          <a:p>
            <a:r>
              <a:rPr lang="en-AU" sz="1800"/>
              <a:t>Our schools will exercise maximum flexibility in enabling staff to make and attend vaccination appointments to meet this requirement.</a:t>
            </a:r>
          </a:p>
          <a:p>
            <a:r>
              <a:rPr lang="en-AU" sz="1800"/>
              <a:t>Staff are requested to make appointments at times that minimise disruption to the educational program of the school.</a:t>
            </a:r>
          </a:p>
        </p:txBody>
      </p:sp>
    </p:spTree>
    <p:extLst>
      <p:ext uri="{BB962C8B-B14F-4D97-AF65-F5344CB8AC3E}">
        <p14:creationId xmlns:p14="http://schemas.microsoft.com/office/powerpoint/2010/main" val="803719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Rapid antigen testing</a:t>
            </a:r>
          </a:p>
        </p:txBody>
      </p:sp>
      <p:sp>
        <p:nvSpPr>
          <p:cNvPr id="5" name="Content Placeholder 4"/>
          <p:cNvSpPr>
            <a:spLocks noGrp="1"/>
          </p:cNvSpPr>
          <p:nvPr>
            <p:ph idx="1"/>
          </p:nvPr>
        </p:nvSpPr>
        <p:spPr/>
        <p:txBody>
          <a:bodyPr>
            <a:normAutofit lnSpcReduction="10000"/>
          </a:bodyPr>
          <a:lstStyle/>
          <a:p>
            <a:pPr marL="0" indent="0">
              <a:buNone/>
            </a:pPr>
            <a:r>
              <a:rPr lang="en-US" b="1"/>
              <a:t>Supplies have been delivered to the school and will be distributed to staff and students</a:t>
            </a:r>
          </a:p>
          <a:p>
            <a:pPr marL="197100" lvl="2" indent="-342900"/>
            <a:r>
              <a:rPr lang="en-AU" sz="1900">
                <a:latin typeface="Arial" panose="020B0604020202020204" pitchFamily="34" charset="0"/>
                <a:cs typeface="Arial" panose="020B0604020202020204" pitchFamily="34" charset="0"/>
              </a:rPr>
              <a:t>Staff can collect their RA tests from </a:t>
            </a:r>
            <a:r>
              <a:rPr lang="en-AU" sz="1900" i="1">
                <a:latin typeface="Arial" panose="020B0604020202020204" pitchFamily="34" charset="0"/>
                <a:cs typeface="Arial" panose="020B0604020202020204" pitchFamily="34" charset="0"/>
              </a:rPr>
              <a:t>(</a:t>
            </a:r>
            <a:r>
              <a:rPr lang="en-AU" sz="1900" i="1">
                <a:highlight>
                  <a:srgbClr val="FFFF00"/>
                </a:highlight>
                <a:latin typeface="Arial" panose="020B0604020202020204" pitchFamily="34" charset="0"/>
                <a:cs typeface="Arial" panose="020B0604020202020204" pitchFamily="34" charset="0"/>
              </a:rPr>
              <a:t>insert name, office, room</a:t>
            </a:r>
            <a:r>
              <a:rPr lang="en-AU" sz="1900" i="1">
                <a:latin typeface="Arial" panose="020B0604020202020204" pitchFamily="34" charset="0"/>
                <a:cs typeface="Arial" panose="020B0604020202020204" pitchFamily="34" charset="0"/>
              </a:rPr>
              <a:t>)</a:t>
            </a:r>
          </a:p>
          <a:p>
            <a:pPr marL="342900" lvl="2" indent="-342900"/>
            <a:r>
              <a:rPr lang="en-AU" sz="2000">
                <a:latin typeface="Arial" panose="020B0604020202020204" pitchFamily="34" charset="0"/>
                <a:cs typeface="Arial" panose="020B0604020202020204" pitchFamily="34" charset="0"/>
              </a:rPr>
              <a:t>We have encouraged parents to collect them from the school for students</a:t>
            </a:r>
          </a:p>
          <a:p>
            <a:pPr marL="342900" lvl="2" indent="-342900"/>
            <a:r>
              <a:rPr lang="en-AU" sz="1900" err="1">
                <a:latin typeface="Arial" panose="020B0604020202020204" pitchFamily="34" charset="0"/>
                <a:cs typeface="Arial" panose="020B0604020202020204" pitchFamily="34" charset="0"/>
              </a:rPr>
              <a:t>And/Or</a:t>
            </a:r>
            <a:endParaRPr lang="en-AU" sz="1900">
              <a:latin typeface="Arial" panose="020B0604020202020204" pitchFamily="34" charset="0"/>
              <a:cs typeface="Arial" panose="020B0604020202020204" pitchFamily="34" charset="0"/>
            </a:endParaRPr>
          </a:p>
          <a:p>
            <a:pPr marL="342900" lvl="2" indent="-342900"/>
            <a:r>
              <a:rPr lang="en-AU" sz="1900">
                <a:latin typeface="Arial" panose="020B0604020202020204" pitchFamily="34" charset="0"/>
                <a:cs typeface="Arial" panose="020B0604020202020204" pitchFamily="34" charset="0"/>
              </a:rPr>
              <a:t>We will provide them to all students on the first day of term.  To do this {</a:t>
            </a:r>
            <a:r>
              <a:rPr lang="en-AU" sz="1900" i="1">
                <a:highlight>
                  <a:srgbClr val="FFFF00"/>
                </a:highlight>
                <a:latin typeface="Arial" panose="020B0604020202020204" pitchFamily="34" charset="0"/>
                <a:cs typeface="Arial" panose="020B0604020202020204" pitchFamily="34" charset="0"/>
              </a:rPr>
              <a:t>insert your school’s distribution strategy </a:t>
            </a:r>
            <a:r>
              <a:rPr lang="en-AU" sz="1900" i="1" err="1">
                <a:highlight>
                  <a:srgbClr val="FFFF00"/>
                </a:highlight>
                <a:latin typeface="Arial" panose="020B0604020202020204" pitchFamily="34" charset="0"/>
                <a:cs typeface="Arial" panose="020B0604020202020204" pitchFamily="34" charset="0"/>
              </a:rPr>
              <a:t>e.g</a:t>
            </a:r>
            <a:r>
              <a:rPr lang="en-AU" sz="1900" i="1">
                <a:highlight>
                  <a:srgbClr val="FFFF00"/>
                </a:highlight>
                <a:latin typeface="Arial" panose="020B0604020202020204" pitchFamily="34" charset="0"/>
                <a:cs typeface="Arial" panose="020B0604020202020204" pitchFamily="34" charset="0"/>
              </a:rPr>
              <a:t> each teacher should collect a kit for each child whose parent has not yet collected one before the student goes home, or students should collect a kit from the office between 12.30pm and 2.00pm etc</a:t>
            </a:r>
            <a:r>
              <a:rPr lang="en-AU" sz="1900">
                <a:latin typeface="Arial" panose="020B0604020202020204" pitchFamily="34" charset="0"/>
                <a:cs typeface="Arial" panose="020B0604020202020204" pitchFamily="34" charset="0"/>
              </a:rPr>
              <a:t>}</a:t>
            </a:r>
            <a:endParaRPr lang="en-US" sz="1900">
              <a:latin typeface="Arial" panose="020B0604020202020204" pitchFamily="34" charset="0"/>
              <a:cs typeface="Arial" panose="020B0604020202020204" pitchFamily="34" charset="0"/>
            </a:endParaRPr>
          </a:p>
          <a:p>
            <a:endParaRPr lang="en-US"/>
          </a:p>
        </p:txBody>
      </p:sp>
    </p:spTree>
    <p:extLst>
      <p:ext uri="{BB962C8B-B14F-4D97-AF65-F5344CB8AC3E}">
        <p14:creationId xmlns:p14="http://schemas.microsoft.com/office/powerpoint/2010/main" val="9688022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t>Rapid antigen testing</a:t>
            </a:r>
          </a:p>
        </p:txBody>
      </p:sp>
      <p:sp>
        <p:nvSpPr>
          <p:cNvPr id="5" name="Content Placeholder 4"/>
          <p:cNvSpPr>
            <a:spLocks noGrp="1"/>
          </p:cNvSpPr>
          <p:nvPr>
            <p:ph idx="1"/>
          </p:nvPr>
        </p:nvSpPr>
        <p:spPr>
          <a:xfrm>
            <a:off x="628650" y="1369218"/>
            <a:ext cx="7886700" cy="3568542"/>
          </a:xfrm>
        </p:spPr>
        <p:txBody>
          <a:bodyPr>
            <a:normAutofit/>
          </a:bodyPr>
          <a:lstStyle/>
          <a:p>
            <a:pPr marL="0" indent="0">
              <a:buNone/>
            </a:pPr>
            <a:r>
              <a:rPr lang="en-US" b="1"/>
              <a:t>Implementation</a:t>
            </a:r>
          </a:p>
          <a:p>
            <a:pPr marL="268288" lvl="3" indent="-258763"/>
            <a:r>
              <a:rPr lang="en-AU" sz="1800">
                <a:latin typeface="Arial" panose="020B0604020202020204" pitchFamily="34" charset="0"/>
                <a:cs typeface="Arial" panose="020B0604020202020204" pitchFamily="34" charset="0"/>
              </a:rPr>
              <a:t>At our school we should encourage students and staff to do the test on {</a:t>
            </a:r>
            <a:r>
              <a:rPr lang="en-AU" sz="1800">
                <a:highlight>
                  <a:srgbClr val="FFFF00"/>
                </a:highlight>
                <a:latin typeface="Arial" panose="020B0604020202020204" pitchFamily="34" charset="0"/>
                <a:cs typeface="Arial" panose="020B0604020202020204" pitchFamily="34" charset="0"/>
              </a:rPr>
              <a:t>insert days of the week e.g. Monday and Thursday</a:t>
            </a:r>
            <a:r>
              <a:rPr lang="en-AU" sz="1800">
                <a:latin typeface="Arial" panose="020B0604020202020204" pitchFamily="34" charset="0"/>
                <a:cs typeface="Arial" panose="020B0604020202020204" pitchFamily="34" charset="0"/>
              </a:rPr>
              <a:t>} as having set days will be easier for people to remember</a:t>
            </a:r>
          </a:p>
          <a:p>
            <a:pPr marL="268288" lvl="3" indent="-258763"/>
            <a:r>
              <a:rPr lang="en-AU" sz="1800">
                <a:latin typeface="Arial" panose="020B0604020202020204" pitchFamily="34" charset="0"/>
                <a:cs typeface="Arial" panose="020B0604020202020204" pitchFamily="34" charset="0"/>
              </a:rPr>
              <a:t>If a child/staff forgets, that’s OK, they can do it the next day</a:t>
            </a:r>
          </a:p>
          <a:p>
            <a:pPr marL="268288" lvl="3" indent="-258763"/>
            <a:r>
              <a:rPr lang="en-AU" sz="1800">
                <a:latin typeface="Arial" panose="020B0604020202020204" pitchFamily="34" charset="0"/>
                <a:cs typeface="Arial" panose="020B0604020202020204" pitchFamily="34" charset="0"/>
              </a:rPr>
              <a:t>Remember that this is voluntary, and we are not monitoring results.</a:t>
            </a:r>
          </a:p>
          <a:p>
            <a:pPr marL="268288" lvl="3" indent="-258763"/>
            <a:r>
              <a:rPr lang="en-AU" sz="1800">
                <a:latin typeface="Arial" panose="020B0604020202020204" pitchFamily="34" charset="0"/>
                <a:cs typeface="Arial" panose="020B0604020202020204" pitchFamily="34" charset="0"/>
              </a:rPr>
              <a:t>If a parent complains about the test, refuses to, or has difficulty in, administering the test to their child reassure them that the tests are voluntary, and their child can still attend school</a:t>
            </a:r>
          </a:p>
          <a:p>
            <a:pPr marL="268288" lvl="3" indent="-258763"/>
            <a:r>
              <a:rPr lang="en-AU" sz="1800">
                <a:latin typeface="Arial" panose="020B0604020202020204" pitchFamily="34" charset="0"/>
                <a:cs typeface="Arial" panose="020B0604020202020204" pitchFamily="34" charset="0"/>
              </a:rPr>
              <a:t>Staff should not ask each other about whether they have/have not undertaken a RA test on any given day</a:t>
            </a:r>
          </a:p>
        </p:txBody>
      </p:sp>
    </p:spTree>
    <p:extLst>
      <p:ext uri="{BB962C8B-B14F-4D97-AF65-F5344CB8AC3E}">
        <p14:creationId xmlns:p14="http://schemas.microsoft.com/office/powerpoint/2010/main" val="34921750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57293-A6DF-8247-B937-744BBE2957E8}"/>
              </a:ext>
            </a:extLst>
          </p:cNvPr>
          <p:cNvSpPr>
            <a:spLocks noGrp="1"/>
          </p:cNvSpPr>
          <p:nvPr>
            <p:ph type="title"/>
          </p:nvPr>
        </p:nvSpPr>
        <p:spPr/>
        <p:txBody>
          <a:bodyPr/>
          <a:lstStyle/>
          <a:p>
            <a:r>
              <a:rPr lang="en-AU"/>
              <a:t>Positive test result</a:t>
            </a:r>
          </a:p>
        </p:txBody>
      </p:sp>
      <p:sp>
        <p:nvSpPr>
          <p:cNvPr id="3" name="Content Placeholder 2">
            <a:extLst>
              <a:ext uri="{FF2B5EF4-FFF2-40B4-BE49-F238E27FC236}">
                <a16:creationId xmlns:a16="http://schemas.microsoft.com/office/drawing/2014/main" id="{0057069A-C1BA-284E-B974-FDA7CC66405C}"/>
              </a:ext>
            </a:extLst>
          </p:cNvPr>
          <p:cNvSpPr>
            <a:spLocks noGrp="1"/>
          </p:cNvSpPr>
          <p:nvPr>
            <p:ph idx="1"/>
          </p:nvPr>
        </p:nvSpPr>
        <p:spPr>
          <a:xfrm>
            <a:off x="628650" y="1369218"/>
            <a:ext cx="7886700" cy="3590239"/>
          </a:xfrm>
        </p:spPr>
        <p:txBody>
          <a:bodyPr>
            <a:normAutofit fontScale="92500" lnSpcReduction="20000"/>
          </a:bodyPr>
          <a:lstStyle/>
          <a:p>
            <a:pPr marL="0" indent="0">
              <a:buNone/>
            </a:pPr>
            <a:r>
              <a:rPr lang="en-AU" sz="2200" b="1"/>
              <a:t>If you receive a positive test result</a:t>
            </a:r>
          </a:p>
          <a:p>
            <a:pPr marL="230188" indent="-217488">
              <a:tabLst>
                <a:tab pos="701675" algn="l"/>
              </a:tabLst>
            </a:pPr>
            <a:r>
              <a:rPr lang="en-AU" sz="1800"/>
              <a:t>Do not come to school</a:t>
            </a:r>
          </a:p>
          <a:p>
            <a:pPr marL="230188" indent="-217488">
              <a:tabLst>
                <a:tab pos="701675" algn="l"/>
              </a:tabLst>
            </a:pPr>
            <a:r>
              <a:rPr lang="en-AU" sz="1800"/>
              <a:t>Report your result to the Department of Health on 1800 675 398</a:t>
            </a:r>
          </a:p>
          <a:p>
            <a:pPr marL="230188" indent="-217488">
              <a:tabLst>
                <a:tab pos="701675" algn="l"/>
              </a:tabLst>
            </a:pPr>
            <a:r>
              <a:rPr lang="en-AU" sz="1800"/>
              <a:t>Notify the school that day {</a:t>
            </a:r>
            <a:r>
              <a:rPr lang="en-AU" sz="1800">
                <a:highlight>
                  <a:srgbClr val="FFFF00"/>
                </a:highlight>
              </a:rPr>
              <a:t>Insert your school’s approach to collecting this information e.g. let the office know</a:t>
            </a:r>
            <a:r>
              <a:rPr lang="en-AU" sz="1800"/>
              <a:t>}</a:t>
            </a:r>
          </a:p>
          <a:p>
            <a:pPr marL="0" indent="0">
              <a:buNone/>
            </a:pPr>
            <a:r>
              <a:rPr lang="en-AU" sz="2200" b="1"/>
              <a:t>If a parent (or student) informs you that a student has tested positive</a:t>
            </a:r>
          </a:p>
          <a:p>
            <a:pPr marL="230188" indent="-230188"/>
            <a:r>
              <a:rPr lang="en-AU" sz="1800"/>
              <a:t>Remind them that the student should stay home for 7 days</a:t>
            </a:r>
          </a:p>
          <a:p>
            <a:pPr marL="230188" indent="-230188"/>
            <a:r>
              <a:rPr lang="en-AU" sz="1800"/>
              <a:t>Remind them to report the result to the Department of Health on 1800 675 398</a:t>
            </a:r>
          </a:p>
          <a:p>
            <a:pPr marL="230188" indent="-230188"/>
            <a:r>
              <a:rPr lang="en-AU" sz="1800"/>
              <a:t>Advise them to enter the result into the </a:t>
            </a:r>
            <a:r>
              <a:rPr lang="en-AU" sz="1800" err="1"/>
              <a:t>VicEd</a:t>
            </a:r>
            <a:r>
              <a:rPr lang="en-AU" sz="1800"/>
              <a:t> COVID Portal. If they are unable to do this {</a:t>
            </a:r>
            <a:r>
              <a:rPr lang="en-AU" sz="1800">
                <a:highlight>
                  <a:srgbClr val="FFFF00"/>
                </a:highlight>
              </a:rPr>
              <a:t>Insert your school’s approach to collecting this information.  e.g. let the office know, write down the details</a:t>
            </a:r>
            <a:r>
              <a:rPr lang="en-AU" sz="1800"/>
              <a:t>}</a:t>
            </a:r>
          </a:p>
          <a:p>
            <a:pPr marL="230188" indent="-230188"/>
            <a:endParaRPr lang="en-AU"/>
          </a:p>
          <a:p>
            <a:pPr marL="230188" indent="-230188"/>
            <a:endParaRPr lang="en-AU"/>
          </a:p>
          <a:p>
            <a:endParaRPr lang="en-AU"/>
          </a:p>
        </p:txBody>
      </p:sp>
    </p:spTree>
    <p:extLst>
      <p:ext uri="{BB962C8B-B14F-4D97-AF65-F5344CB8AC3E}">
        <p14:creationId xmlns:p14="http://schemas.microsoft.com/office/powerpoint/2010/main" val="41848051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57293-A6DF-8247-B937-744BBE2957E8}"/>
              </a:ext>
            </a:extLst>
          </p:cNvPr>
          <p:cNvSpPr>
            <a:spLocks noGrp="1"/>
          </p:cNvSpPr>
          <p:nvPr>
            <p:ph type="title"/>
          </p:nvPr>
        </p:nvSpPr>
        <p:spPr/>
        <p:txBody>
          <a:bodyPr/>
          <a:lstStyle/>
          <a:p>
            <a:r>
              <a:rPr lang="en-AU"/>
              <a:t>Positive test result</a:t>
            </a:r>
          </a:p>
        </p:txBody>
      </p:sp>
      <p:sp>
        <p:nvSpPr>
          <p:cNvPr id="3" name="Content Placeholder 2">
            <a:extLst>
              <a:ext uri="{FF2B5EF4-FFF2-40B4-BE49-F238E27FC236}">
                <a16:creationId xmlns:a16="http://schemas.microsoft.com/office/drawing/2014/main" id="{0057069A-C1BA-284E-B974-FDA7CC66405C}"/>
              </a:ext>
            </a:extLst>
          </p:cNvPr>
          <p:cNvSpPr>
            <a:spLocks noGrp="1"/>
          </p:cNvSpPr>
          <p:nvPr>
            <p:ph idx="1"/>
          </p:nvPr>
        </p:nvSpPr>
        <p:spPr>
          <a:xfrm>
            <a:off x="628650" y="1369218"/>
            <a:ext cx="7886700" cy="3774282"/>
          </a:xfrm>
        </p:spPr>
        <p:txBody>
          <a:bodyPr>
            <a:normAutofit fontScale="92500" lnSpcReduction="20000"/>
          </a:bodyPr>
          <a:lstStyle/>
          <a:p>
            <a:pPr marL="0" indent="0">
              <a:buNone/>
            </a:pPr>
            <a:r>
              <a:rPr lang="en-AU" b="1"/>
              <a:t>If a staff member is a household contact</a:t>
            </a:r>
          </a:p>
          <a:p>
            <a:pPr marL="298450" indent="-285750">
              <a:tabLst>
                <a:tab pos="701675" algn="l"/>
              </a:tabLst>
            </a:pPr>
            <a:r>
              <a:rPr lang="en-AU"/>
              <a:t>You should get tested and stay home for 7 days and test on day 6.</a:t>
            </a:r>
          </a:p>
          <a:p>
            <a:pPr marL="298450" indent="-285750">
              <a:tabLst>
                <a:tab pos="701675" algn="l"/>
              </a:tabLst>
            </a:pPr>
            <a:r>
              <a:rPr lang="en-AU"/>
              <a:t>If you are asymptomatic, you may be eligible to be exempted from isolation to return to work.  Please call {</a:t>
            </a:r>
            <a:r>
              <a:rPr lang="en-AU">
                <a:highlight>
                  <a:srgbClr val="FFFF00"/>
                </a:highlight>
              </a:rPr>
              <a:t>insert school representative e.g. principal</a:t>
            </a:r>
            <a:r>
              <a:rPr lang="en-AU"/>
              <a:t>} to discuss if you wish to be considered to be exempted</a:t>
            </a:r>
          </a:p>
          <a:p>
            <a:pPr marL="0" indent="0">
              <a:buNone/>
            </a:pPr>
            <a:r>
              <a:rPr lang="en-AU" b="1"/>
              <a:t>If a student is a household contact</a:t>
            </a:r>
          </a:p>
          <a:p>
            <a:pPr marL="317500" indent="-317500"/>
            <a:r>
              <a:rPr lang="en-AU"/>
              <a:t>They must stay home for 7 days</a:t>
            </a:r>
          </a:p>
          <a:p>
            <a:pPr marL="0" indent="0">
              <a:buNone/>
            </a:pPr>
            <a:r>
              <a:rPr lang="en-AU" b="1"/>
              <a:t>Staff/students with symptoms</a:t>
            </a:r>
          </a:p>
          <a:p>
            <a:pPr marL="317500" indent="-317500"/>
            <a:r>
              <a:rPr lang="en-AU"/>
              <a:t>If you are at school and develop symptoms, go home immediately and get tested.  Stay home until you no longer have symptoms.</a:t>
            </a:r>
          </a:p>
          <a:p>
            <a:pPr marL="317500" indent="-317500"/>
            <a:r>
              <a:rPr lang="en-AU"/>
              <a:t>If you notice a student with symptoms while at school {</a:t>
            </a:r>
            <a:r>
              <a:rPr lang="en-AU">
                <a:highlight>
                  <a:srgbClr val="FFFF00"/>
                </a:highlight>
              </a:rPr>
              <a:t>insert your school’s approach to manage sick students including additional </a:t>
            </a:r>
            <a:r>
              <a:rPr lang="en-AU" err="1">
                <a:highlight>
                  <a:srgbClr val="FFFF00"/>
                </a:highlight>
              </a:rPr>
              <a:t>COVIDsafe</a:t>
            </a:r>
            <a:r>
              <a:rPr lang="en-AU">
                <a:highlight>
                  <a:srgbClr val="FFFF00"/>
                </a:highlight>
              </a:rPr>
              <a:t> practices</a:t>
            </a:r>
            <a:r>
              <a:rPr lang="en-AU"/>
              <a:t>}</a:t>
            </a:r>
          </a:p>
          <a:p>
            <a:pPr marL="623888" lvl="1" indent="-280988">
              <a:buFont typeface="Wingdings" pitchFamily="2" charset="2"/>
              <a:buChar char="ü"/>
            </a:pPr>
            <a:endParaRPr lang="en-AU"/>
          </a:p>
          <a:p>
            <a:pPr marL="623888" lvl="1" indent="-280988">
              <a:buFont typeface="Wingdings" pitchFamily="2" charset="2"/>
              <a:buChar char="ü"/>
            </a:pPr>
            <a:endParaRPr lang="en-AU"/>
          </a:p>
          <a:p>
            <a:endParaRPr lang="en-AU"/>
          </a:p>
        </p:txBody>
      </p:sp>
    </p:spTree>
    <p:extLst>
      <p:ext uri="{BB962C8B-B14F-4D97-AF65-F5344CB8AC3E}">
        <p14:creationId xmlns:p14="http://schemas.microsoft.com/office/powerpoint/2010/main" val="40697648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845C8-47D2-D743-B409-B54FA9EF4F4F}"/>
              </a:ext>
            </a:extLst>
          </p:cNvPr>
          <p:cNvSpPr>
            <a:spLocks noGrp="1"/>
          </p:cNvSpPr>
          <p:nvPr>
            <p:ph type="title"/>
          </p:nvPr>
        </p:nvSpPr>
        <p:spPr/>
        <p:txBody>
          <a:bodyPr/>
          <a:lstStyle/>
          <a:p>
            <a:r>
              <a:rPr lang="en-AU"/>
              <a:t>Face masks</a:t>
            </a:r>
          </a:p>
        </p:txBody>
      </p:sp>
      <p:sp>
        <p:nvSpPr>
          <p:cNvPr id="3" name="Content Placeholder 2">
            <a:extLst>
              <a:ext uri="{FF2B5EF4-FFF2-40B4-BE49-F238E27FC236}">
                <a16:creationId xmlns:a16="http://schemas.microsoft.com/office/drawing/2014/main" id="{BBB83710-2C95-DF4C-BD01-F55F4A3B7141}"/>
              </a:ext>
            </a:extLst>
          </p:cNvPr>
          <p:cNvSpPr>
            <a:spLocks noGrp="1"/>
          </p:cNvSpPr>
          <p:nvPr>
            <p:ph sz="half" idx="1"/>
          </p:nvPr>
        </p:nvSpPr>
        <p:spPr>
          <a:xfrm>
            <a:off x="628650" y="1369218"/>
            <a:ext cx="3886200" cy="3774282"/>
          </a:xfrm>
        </p:spPr>
        <p:txBody>
          <a:bodyPr>
            <a:normAutofit fontScale="62500" lnSpcReduction="20000"/>
          </a:bodyPr>
          <a:lstStyle/>
          <a:p>
            <a:pPr marL="0" indent="0">
              <a:buNone/>
            </a:pPr>
            <a:r>
              <a:rPr lang="en-AU" sz="2200" b="1"/>
              <a:t>Requirements</a:t>
            </a:r>
            <a:r>
              <a:rPr lang="en-AU" sz="2200"/>
              <a:t> (unless exemption applies)</a:t>
            </a:r>
          </a:p>
          <a:p>
            <a:r>
              <a:rPr lang="en-AU" sz="2200"/>
              <a:t>School staff are required to always wear masks indoors when not actively teaching or communicating with students.  </a:t>
            </a:r>
          </a:p>
          <a:p>
            <a:r>
              <a:rPr lang="en-AU" sz="2200"/>
              <a:t>Masks are not compulsory for teachers and staff outdoors.</a:t>
            </a:r>
          </a:p>
          <a:p>
            <a:r>
              <a:rPr lang="en-AU" sz="2200"/>
              <a:t>Students in Grade 3 and above must wear a face mask indoors at school (including specialist schools), and Outside School Hours Care (OSHC) programs. </a:t>
            </a:r>
          </a:p>
          <a:p>
            <a:r>
              <a:rPr lang="en-AU" sz="2200"/>
              <a:t>Students in Prep to Grade 2 are strongly recommended to wear a face mask indoors at school or an OSHC program.</a:t>
            </a:r>
          </a:p>
          <a:p>
            <a:r>
              <a:rPr lang="en-AU" sz="2200"/>
              <a:t>Everyone over 8 years old must wear a face mask when travelling to and from school on public transport, taxis or ride share vehicles. </a:t>
            </a:r>
          </a:p>
          <a:p>
            <a:r>
              <a:rPr lang="en-AU" sz="2200"/>
              <a:t>Visitors to schools aged 8 and above must wear a face mask in all indoor spaces, unless a lawful exception applies. </a:t>
            </a:r>
          </a:p>
          <a:p>
            <a:endParaRPr lang="en-AU"/>
          </a:p>
        </p:txBody>
      </p:sp>
      <p:sp>
        <p:nvSpPr>
          <p:cNvPr id="4" name="Content Placeholder 3">
            <a:extLst>
              <a:ext uri="{FF2B5EF4-FFF2-40B4-BE49-F238E27FC236}">
                <a16:creationId xmlns:a16="http://schemas.microsoft.com/office/drawing/2014/main" id="{894E8493-E79A-6940-9910-F9EC3613C514}"/>
              </a:ext>
            </a:extLst>
          </p:cNvPr>
          <p:cNvSpPr>
            <a:spLocks noGrp="1"/>
          </p:cNvSpPr>
          <p:nvPr>
            <p:ph sz="half" idx="2"/>
          </p:nvPr>
        </p:nvSpPr>
        <p:spPr/>
        <p:txBody>
          <a:bodyPr>
            <a:normAutofit fontScale="62500" lnSpcReduction="20000"/>
          </a:bodyPr>
          <a:lstStyle/>
          <a:p>
            <a:pPr marL="0" lvl="1" indent="0">
              <a:buNone/>
            </a:pPr>
            <a:r>
              <a:rPr lang="en-AU" sz="2200" b="1">
                <a:latin typeface="Arial" panose="020B0604020202020204" pitchFamily="34" charset="0"/>
                <a:cs typeface="Arial" panose="020B0604020202020204" pitchFamily="34" charset="0"/>
              </a:rPr>
              <a:t>Supplies are available at school</a:t>
            </a:r>
          </a:p>
          <a:p>
            <a:r>
              <a:rPr lang="en-AU" sz="2200">
                <a:latin typeface="Arial" panose="020B0604020202020204" pitchFamily="34" charset="0"/>
                <a:cs typeface="Arial" panose="020B0604020202020204" pitchFamily="34" charset="0"/>
              </a:rPr>
              <a:t>Staff and students should bring and use their own masks but we have a supply if required.  Mask are available from </a:t>
            </a:r>
            <a:r>
              <a:rPr lang="en-AU" sz="2200" i="1">
                <a:latin typeface="Arial" panose="020B0604020202020204" pitchFamily="34" charset="0"/>
                <a:cs typeface="Arial" panose="020B0604020202020204" pitchFamily="34" charset="0"/>
              </a:rPr>
              <a:t>{</a:t>
            </a:r>
            <a:r>
              <a:rPr lang="en-AU" sz="2200" i="1">
                <a:highlight>
                  <a:srgbClr val="FFFF00"/>
                </a:highlight>
                <a:latin typeface="Arial" panose="020B0604020202020204" pitchFamily="34" charset="0"/>
                <a:cs typeface="Arial" panose="020B0604020202020204" pitchFamily="34" charset="0"/>
              </a:rPr>
              <a:t>insert location of mask supply</a:t>
            </a:r>
            <a:r>
              <a:rPr lang="en-AU" sz="2200" i="1">
                <a:latin typeface="Arial" panose="020B0604020202020204" pitchFamily="34" charset="0"/>
                <a:cs typeface="Arial" panose="020B0604020202020204" pitchFamily="34" charset="0"/>
              </a:rPr>
              <a:t>}</a:t>
            </a:r>
          </a:p>
          <a:p>
            <a:pPr marL="0" lvl="1" indent="0">
              <a:buNone/>
            </a:pPr>
            <a:r>
              <a:rPr lang="en-AU" sz="2200" b="1">
                <a:latin typeface="Arial" panose="020B0604020202020204" pitchFamily="34" charset="0"/>
                <a:cs typeface="Arial" panose="020B0604020202020204" pitchFamily="34" charset="0"/>
              </a:rPr>
              <a:t>Our school’s approach to mask wearing</a:t>
            </a:r>
          </a:p>
          <a:p>
            <a:r>
              <a:rPr lang="en-AU" sz="2200">
                <a:latin typeface="Arial" panose="020B0604020202020204" pitchFamily="34" charset="0"/>
                <a:cs typeface="Arial" panose="020B0604020202020204" pitchFamily="34" charset="0"/>
              </a:rPr>
              <a:t>Staff should remind each other to wear masks when required, and set an example for students by complying with the mask wearing requirements</a:t>
            </a:r>
          </a:p>
          <a:p>
            <a:r>
              <a:rPr lang="en-AU" sz="2200">
                <a:latin typeface="Arial" panose="020B0604020202020204" pitchFamily="34" charset="0"/>
                <a:cs typeface="Arial" panose="020B0604020202020204" pitchFamily="34" charset="0"/>
              </a:rPr>
              <a:t>If a student is not wearing a mask, or refuses to do so </a:t>
            </a:r>
            <a:r>
              <a:rPr lang="en-AU" sz="2200" i="1">
                <a:latin typeface="Arial" panose="020B0604020202020204" pitchFamily="34" charset="0"/>
                <a:cs typeface="Arial" panose="020B0604020202020204" pitchFamily="34" charset="0"/>
              </a:rPr>
              <a:t>{</a:t>
            </a:r>
            <a:r>
              <a:rPr lang="en-AU" sz="2200" i="1">
                <a:highlight>
                  <a:srgbClr val="FFFF00"/>
                </a:highlight>
                <a:latin typeface="Arial" panose="020B0604020202020204" pitchFamily="34" charset="0"/>
                <a:cs typeface="Arial" panose="020B0604020202020204" pitchFamily="34" charset="0"/>
              </a:rPr>
              <a:t>insert school strategies for non compliance</a:t>
            </a:r>
            <a:r>
              <a:rPr lang="en-AU" sz="2200" i="1">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644433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49F02F-F783-584D-87BB-9D0FB15AF866}"/>
              </a:ext>
            </a:extLst>
          </p:cNvPr>
          <p:cNvSpPr>
            <a:spLocks noGrp="1"/>
          </p:cNvSpPr>
          <p:nvPr>
            <p:ph type="title"/>
          </p:nvPr>
        </p:nvSpPr>
        <p:spPr/>
        <p:txBody>
          <a:bodyPr/>
          <a:lstStyle/>
          <a:p>
            <a:r>
              <a:rPr lang="en-AU" err="1"/>
              <a:t>COVIDSafe</a:t>
            </a:r>
            <a:r>
              <a:rPr lang="en-AU"/>
              <a:t> Plan</a:t>
            </a:r>
          </a:p>
        </p:txBody>
      </p:sp>
      <p:sp>
        <p:nvSpPr>
          <p:cNvPr id="3" name="Content Placeholder 2">
            <a:extLst>
              <a:ext uri="{FF2B5EF4-FFF2-40B4-BE49-F238E27FC236}">
                <a16:creationId xmlns:a16="http://schemas.microsoft.com/office/drawing/2014/main" id="{FCFE1EE5-5753-A443-A1BA-2F1FB91F4400}"/>
              </a:ext>
            </a:extLst>
          </p:cNvPr>
          <p:cNvSpPr>
            <a:spLocks noGrp="1"/>
          </p:cNvSpPr>
          <p:nvPr>
            <p:ph idx="1"/>
          </p:nvPr>
        </p:nvSpPr>
        <p:spPr/>
        <p:txBody>
          <a:bodyPr>
            <a:normAutofit/>
          </a:bodyPr>
          <a:lstStyle/>
          <a:p>
            <a:r>
              <a:rPr lang="en-AU"/>
              <a:t>Please ensure that you are aware of our school’s </a:t>
            </a:r>
            <a:r>
              <a:rPr lang="en-AU" err="1"/>
              <a:t>COVIDSafe</a:t>
            </a:r>
            <a:r>
              <a:rPr lang="en-AU"/>
              <a:t> Plan which includes: (add or delete your local strategies as necessary)</a:t>
            </a:r>
          </a:p>
          <a:p>
            <a:pPr marL="673100" lvl="1" indent="-330200">
              <a:buFont typeface="Wingdings" pitchFamily="2" charset="2"/>
              <a:buChar char="ü"/>
            </a:pPr>
            <a:r>
              <a:rPr lang="en-AU"/>
              <a:t>Staggered start/finish times</a:t>
            </a:r>
          </a:p>
          <a:p>
            <a:pPr marL="673100" lvl="1" indent="-330200">
              <a:buFont typeface="Wingdings" pitchFamily="2" charset="2"/>
              <a:buChar char="ü"/>
            </a:pPr>
            <a:r>
              <a:rPr lang="en-AU"/>
              <a:t>Arrangements for outdoor learning</a:t>
            </a:r>
          </a:p>
          <a:p>
            <a:pPr marL="673100" lvl="1" indent="-330200">
              <a:buFont typeface="Wingdings" pitchFamily="2" charset="2"/>
              <a:buChar char="ü"/>
            </a:pPr>
            <a:r>
              <a:rPr lang="en-AU"/>
              <a:t>Strategies to minimise distance between students</a:t>
            </a:r>
          </a:p>
          <a:p>
            <a:pPr marL="673100" lvl="1" indent="-330200">
              <a:buFont typeface="Wingdings" pitchFamily="2" charset="2"/>
              <a:buChar char="ü"/>
            </a:pPr>
            <a:r>
              <a:rPr lang="en-AU"/>
              <a:t>Minimising staff interaction (use of staffroom etc)</a:t>
            </a:r>
          </a:p>
          <a:p>
            <a:pPr marL="673100" lvl="1" indent="-330200">
              <a:buFont typeface="Wingdings" pitchFamily="2" charset="2"/>
              <a:buChar char="ü"/>
            </a:pPr>
            <a:r>
              <a:rPr lang="en-AU"/>
              <a:t>Add others as appropriate</a:t>
            </a:r>
          </a:p>
          <a:p>
            <a:endParaRPr lang="en-AU"/>
          </a:p>
          <a:p>
            <a:endParaRPr lang="en-AU"/>
          </a:p>
        </p:txBody>
      </p:sp>
    </p:spTree>
    <p:extLst>
      <p:ext uri="{BB962C8B-B14F-4D97-AF65-F5344CB8AC3E}">
        <p14:creationId xmlns:p14="http://schemas.microsoft.com/office/powerpoint/2010/main" val="15244839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5394F1-A5CF-1C4E-8DE9-8D609B5E8DFE}"/>
              </a:ext>
            </a:extLst>
          </p:cNvPr>
          <p:cNvSpPr>
            <a:spLocks noGrp="1"/>
          </p:cNvSpPr>
          <p:nvPr>
            <p:ph type="title"/>
          </p:nvPr>
        </p:nvSpPr>
        <p:spPr/>
        <p:txBody>
          <a:bodyPr/>
          <a:lstStyle/>
          <a:p>
            <a:r>
              <a:rPr lang="en-AU"/>
              <a:t>Ventilation</a:t>
            </a:r>
          </a:p>
        </p:txBody>
      </p:sp>
      <p:sp>
        <p:nvSpPr>
          <p:cNvPr id="4" name="Content Placeholder 3">
            <a:extLst>
              <a:ext uri="{FF2B5EF4-FFF2-40B4-BE49-F238E27FC236}">
                <a16:creationId xmlns:a16="http://schemas.microsoft.com/office/drawing/2014/main" id="{E8097237-4E0F-9C41-970F-B601F6043A23}"/>
              </a:ext>
            </a:extLst>
          </p:cNvPr>
          <p:cNvSpPr>
            <a:spLocks noGrp="1"/>
          </p:cNvSpPr>
          <p:nvPr>
            <p:ph sz="half" idx="1"/>
          </p:nvPr>
        </p:nvSpPr>
        <p:spPr/>
        <p:txBody>
          <a:bodyPr>
            <a:normAutofit/>
          </a:bodyPr>
          <a:lstStyle/>
          <a:p>
            <a:pPr marL="0" lvl="1" indent="0">
              <a:buNone/>
            </a:pPr>
            <a:r>
              <a:rPr lang="en-AU" b="1">
                <a:latin typeface="Arial" panose="020B0604020202020204" pitchFamily="34" charset="0"/>
                <a:cs typeface="Arial" panose="020B0604020202020204" pitchFamily="34" charset="0"/>
              </a:rPr>
              <a:t>Maximise the use of outdoor learning spaces</a:t>
            </a:r>
          </a:p>
          <a:p>
            <a:pPr marL="285750" lvl="1" indent="-285750"/>
            <a:r>
              <a:rPr lang="en-AU">
                <a:latin typeface="Arial" panose="020B0604020202020204" pitchFamily="34" charset="0"/>
                <a:cs typeface="Arial" panose="020B0604020202020204" pitchFamily="34" charset="0"/>
              </a:rPr>
              <a:t>You are encouraged to make use of the {</a:t>
            </a:r>
            <a:r>
              <a:rPr lang="en-AU">
                <a:highlight>
                  <a:srgbClr val="FFFF00"/>
                </a:highlight>
                <a:latin typeface="Arial" panose="020B0604020202020204" pitchFamily="34" charset="0"/>
                <a:cs typeface="Arial" panose="020B0604020202020204" pitchFamily="34" charset="0"/>
              </a:rPr>
              <a:t>insert available outdoor spaces </a:t>
            </a:r>
            <a:r>
              <a:rPr lang="en-AU" err="1">
                <a:highlight>
                  <a:srgbClr val="FFFF00"/>
                </a:highlight>
                <a:latin typeface="Arial" panose="020B0604020202020204" pitchFamily="34" charset="0"/>
                <a:cs typeface="Arial" panose="020B0604020202020204" pitchFamily="34" charset="0"/>
              </a:rPr>
              <a:t>e.g</a:t>
            </a:r>
            <a:r>
              <a:rPr lang="en-AU">
                <a:highlight>
                  <a:srgbClr val="FFFF00"/>
                </a:highlight>
                <a:latin typeface="Arial" panose="020B0604020202020204" pitchFamily="34" charset="0"/>
                <a:cs typeface="Arial" panose="020B0604020202020204" pitchFamily="34" charset="0"/>
              </a:rPr>
              <a:t> courtyard, oval, tiered seating, amphitheatre etc.  Include any details of booking processes for these spaces</a:t>
            </a:r>
            <a:r>
              <a:rPr lang="en-AU">
                <a:latin typeface="Arial" panose="020B0604020202020204" pitchFamily="34" charset="0"/>
                <a:cs typeface="Arial" panose="020B0604020202020204" pitchFamily="34" charset="0"/>
              </a:rPr>
              <a:t>} </a:t>
            </a:r>
          </a:p>
          <a:p>
            <a:pPr marL="0" lvl="1" indent="0">
              <a:buNone/>
            </a:pPr>
            <a:r>
              <a:rPr lang="en-AU" b="1">
                <a:latin typeface="Arial" panose="020B0604020202020204" pitchFamily="34" charset="0"/>
                <a:cs typeface="Arial" panose="020B0604020202020204" pitchFamily="34" charset="0"/>
              </a:rPr>
              <a:t>Maximise ventilation of indoor spaces with outside air.</a:t>
            </a:r>
          </a:p>
          <a:p>
            <a:pPr marL="285750" lvl="1" indent="-285750"/>
            <a:r>
              <a:rPr lang="en-AU">
                <a:latin typeface="Arial" panose="020B0604020202020204" pitchFamily="34" charset="0"/>
                <a:cs typeface="Arial" panose="020B0604020202020204" pitchFamily="34" charset="0"/>
              </a:rPr>
              <a:t>Check each day that doors and windows are fully opened</a:t>
            </a:r>
          </a:p>
        </p:txBody>
      </p:sp>
      <p:sp>
        <p:nvSpPr>
          <p:cNvPr id="5" name="Content Placeholder 4">
            <a:extLst>
              <a:ext uri="{FF2B5EF4-FFF2-40B4-BE49-F238E27FC236}">
                <a16:creationId xmlns:a16="http://schemas.microsoft.com/office/drawing/2014/main" id="{D39A19E7-26AB-0447-B5C8-37115075B6A3}"/>
              </a:ext>
            </a:extLst>
          </p:cNvPr>
          <p:cNvSpPr>
            <a:spLocks noGrp="1"/>
          </p:cNvSpPr>
          <p:nvPr>
            <p:ph sz="half" idx="2"/>
          </p:nvPr>
        </p:nvSpPr>
        <p:spPr/>
        <p:txBody>
          <a:bodyPr>
            <a:normAutofit/>
          </a:bodyPr>
          <a:lstStyle/>
          <a:p>
            <a:r>
              <a:rPr lang="en-AU" sz="1800">
                <a:latin typeface="Arial" panose="020B0604020202020204" pitchFamily="34" charset="0"/>
                <a:cs typeface="Arial" panose="020B0604020202020204" pitchFamily="34" charset="0"/>
              </a:rPr>
              <a:t>Implement measures for a comfortable learning environment (thermal, noise, safety) with ventilation strategies in place </a:t>
            </a:r>
          </a:p>
          <a:p>
            <a:r>
              <a:rPr lang="en-AU" sz="1800">
                <a:latin typeface="Arial" panose="020B0604020202020204" pitchFamily="34" charset="0"/>
                <a:cs typeface="Arial" panose="020B0604020202020204" pitchFamily="34" charset="0"/>
              </a:rPr>
              <a:t>Minimise the use of indoor space that can’t be ventilated with outside air</a:t>
            </a:r>
            <a:endParaRPr lang="en-AU" b="1">
              <a:latin typeface="Arial" panose="020B0604020202020204" pitchFamily="34" charset="0"/>
              <a:cs typeface="Arial" panose="020B0604020202020204" pitchFamily="34" charset="0"/>
            </a:endParaRPr>
          </a:p>
          <a:p>
            <a:pPr marL="0" indent="0">
              <a:buNone/>
            </a:pPr>
            <a:endParaRPr lang="en-AU" b="1">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877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D9C919-DE10-1A40-A646-1781411C7AC1}"/>
              </a:ext>
            </a:extLst>
          </p:cNvPr>
          <p:cNvSpPr>
            <a:spLocks noGrp="1"/>
          </p:cNvSpPr>
          <p:nvPr>
            <p:ph type="title"/>
          </p:nvPr>
        </p:nvSpPr>
        <p:spPr/>
        <p:txBody>
          <a:bodyPr/>
          <a:lstStyle/>
          <a:p>
            <a:r>
              <a:rPr lang="en-AU"/>
              <a:t>Air purifiers</a:t>
            </a:r>
          </a:p>
        </p:txBody>
      </p:sp>
      <p:sp>
        <p:nvSpPr>
          <p:cNvPr id="3" name="Content Placeholder 2">
            <a:extLst>
              <a:ext uri="{FF2B5EF4-FFF2-40B4-BE49-F238E27FC236}">
                <a16:creationId xmlns:a16="http://schemas.microsoft.com/office/drawing/2014/main" id="{16BA606E-6E0F-2C4A-82B0-F289F35D9BA8}"/>
              </a:ext>
            </a:extLst>
          </p:cNvPr>
          <p:cNvSpPr>
            <a:spLocks noGrp="1"/>
          </p:cNvSpPr>
          <p:nvPr>
            <p:ph idx="1"/>
          </p:nvPr>
        </p:nvSpPr>
        <p:spPr/>
        <p:txBody>
          <a:bodyPr>
            <a:normAutofit fontScale="92500" lnSpcReduction="10000"/>
          </a:bodyPr>
          <a:lstStyle/>
          <a:p>
            <a:pPr marL="0" indent="0">
              <a:buNone/>
            </a:pPr>
            <a:r>
              <a:rPr lang="en-AU" sz="2300" b="1"/>
              <a:t>Use air purifiers in addition to maximising ventilation, rather than as a replacement, where possible</a:t>
            </a:r>
          </a:p>
          <a:p>
            <a:r>
              <a:rPr lang="en-AU" sz="1900"/>
              <a:t>we have received ‘x’ air purifiers which are located {</a:t>
            </a:r>
            <a:r>
              <a:rPr lang="en-AU" sz="1900">
                <a:highlight>
                  <a:srgbClr val="FFFF00"/>
                </a:highlight>
              </a:rPr>
              <a:t>insert locations</a:t>
            </a:r>
            <a:r>
              <a:rPr lang="en-AU" sz="1900"/>
              <a:t>}</a:t>
            </a:r>
          </a:p>
          <a:p>
            <a:r>
              <a:rPr lang="en-AU" sz="1900"/>
              <a:t>they have been placed in locations that either have limited opportunity for other forms of ventilation or in locations used for activities that higher levels of exertion, no masks wearing etc</a:t>
            </a:r>
          </a:p>
          <a:p>
            <a:r>
              <a:rPr lang="en-AU" sz="1900"/>
              <a:t>to maximise their efficiency they should be positioned away from open doors and windows, and in areas of low movement within the room</a:t>
            </a:r>
          </a:p>
          <a:p>
            <a:r>
              <a:rPr lang="en-AU" sz="1900"/>
              <a:t>Please do not move air purifiers within rooms or from room to room without first contacting {</a:t>
            </a:r>
            <a:r>
              <a:rPr lang="en-AU" sz="1900">
                <a:highlight>
                  <a:srgbClr val="FFFF00"/>
                </a:highlight>
              </a:rPr>
              <a:t>insert name of person who can review location of air purifiers</a:t>
            </a:r>
            <a:r>
              <a:rPr lang="en-AU" sz="1900"/>
              <a:t>}</a:t>
            </a:r>
          </a:p>
          <a:p>
            <a:pPr marL="0" indent="0">
              <a:buNone/>
            </a:pPr>
            <a:endParaRPr lang="en-AU"/>
          </a:p>
          <a:p>
            <a:pPr marL="0" indent="0">
              <a:buNone/>
            </a:pPr>
            <a:endParaRPr lang="en-AU"/>
          </a:p>
        </p:txBody>
      </p:sp>
    </p:spTree>
    <p:extLst>
      <p:ext uri="{BB962C8B-B14F-4D97-AF65-F5344CB8AC3E}">
        <p14:creationId xmlns:p14="http://schemas.microsoft.com/office/powerpoint/2010/main" val="124889704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AB17BB41979D4BA38D9EDAB81DC458" ma:contentTypeVersion="14" ma:contentTypeDescription="Create a new document." ma:contentTypeScope="" ma:versionID="403a9d27ba0db7aeeae87faca276f759">
  <xsd:schema xmlns:xsd="http://www.w3.org/2001/XMLSchema" xmlns:xs="http://www.w3.org/2001/XMLSchema" xmlns:p="http://schemas.microsoft.com/office/2006/metadata/properties" xmlns:ns3="1017e8c3-7bb1-4013-b897-b83dd836df70" xmlns:ns4="1a065c3c-445f-4dbd-ae33-d43d80c104c5" targetNamespace="http://schemas.microsoft.com/office/2006/metadata/properties" ma:root="true" ma:fieldsID="08a1e88ac929edd5f043c9e080c21462" ns3:_="" ns4:_="">
    <xsd:import namespace="1017e8c3-7bb1-4013-b897-b83dd836df70"/>
    <xsd:import namespace="1a065c3c-445f-4dbd-ae33-d43d80c104c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017e8c3-7bb1-4013-b897-b83dd836df7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a065c3c-445f-4dbd-ae33-d43d80c104c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4EC30C-A38E-4BF5-B85D-DA810EB305E2}">
  <ds:schemaRefs>
    <ds:schemaRef ds:uri="http://schemas.microsoft.com/sharepoint/v3/contenttype/forms"/>
  </ds:schemaRefs>
</ds:datastoreItem>
</file>

<file path=customXml/itemProps2.xml><?xml version="1.0" encoding="utf-8"?>
<ds:datastoreItem xmlns:ds="http://schemas.openxmlformats.org/officeDocument/2006/customXml" ds:itemID="{82DB337E-52FF-44C6-8835-7096296DDABB}">
  <ds:schemaRefs>
    <ds:schemaRef ds:uri="http://purl.org/dc/elements/1.1/"/>
    <ds:schemaRef ds:uri="http://purl.org/dc/terms/"/>
    <ds:schemaRef ds:uri="1a065c3c-445f-4dbd-ae33-d43d80c104c5"/>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1017e8c3-7bb1-4013-b897-b83dd836df70"/>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7865A4AF-37A2-4FEA-8201-7D52BC3E0D2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017e8c3-7bb1-4013-b897-b83dd836df70"/>
    <ds:schemaRef ds:uri="1a065c3c-445f-4dbd-ae33-d43d80c104c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0</TotalTime>
  <Words>1540</Words>
  <Application>Microsoft Office PowerPoint</Application>
  <PresentationFormat>On-screen Show (16:9)</PresentationFormat>
  <Paragraphs>90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Wingdings</vt:lpstr>
      <vt:lpstr>Office Theme</vt:lpstr>
      <vt:lpstr>COVIDSafe Back-to-School Plan</vt:lpstr>
      <vt:lpstr>Rapid antigen testing</vt:lpstr>
      <vt:lpstr>Rapid antigen testing</vt:lpstr>
      <vt:lpstr>Positive test result</vt:lpstr>
      <vt:lpstr>Positive test result</vt:lpstr>
      <vt:lpstr>Face masks</vt:lpstr>
      <vt:lpstr>COVIDSafe Plan</vt:lpstr>
      <vt:lpstr>Ventilation</vt:lpstr>
      <vt:lpstr>Air purifiers</vt:lpstr>
      <vt:lpstr>Arrangements for staff meetings and professional development</vt:lpstr>
      <vt:lpstr>Arrangements for staff meetings and professional development</vt:lpstr>
      <vt:lpstr>Reviewing non-classroom based activities  (incl. camps, excursions, sport and tours)</vt:lpstr>
      <vt:lpstr>Vaccination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Sarah Johnson</cp:lastModifiedBy>
  <cp:revision>2</cp:revision>
  <dcterms:created xsi:type="dcterms:W3CDTF">2016-11-02T03:30:31Z</dcterms:created>
  <dcterms:modified xsi:type="dcterms:W3CDTF">2022-01-31T05:43:55Z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0x010100DCAB17BB41979D4BA38D9EDAB81DC458</vt:lpwstr>
  </property>
  <property fmtid="{D5CDD505-2E9C-101B-9397-08002B2CF9AE}" pid="3" name="_dlc_DocIdItemGuid">
    <vt:lpwstr>1b956d65-09a4-40a4-a9d9-6147e2eacd2b</vt:lpwstr>
  </property>
  <property fmtid="{D5CDD505-2E9C-101B-9397-08002B2CF9AE}" pid="4" name="Order">
    <vt:r8>2400</vt:r8>
  </property>
  <property fmtid="{D5CDD505-2E9C-101B-9397-08002B2CF9AE}" pid="5" name="TemplateUrl">
    <vt:lpwstr/>
  </property>
  <property fmtid="{D5CDD505-2E9C-101B-9397-08002B2CF9AE}" pid="6" name="xd_Signature">
    <vt:bool>false</vt:bool>
  </property>
  <property fmtid="{D5CDD505-2E9C-101B-9397-08002B2CF9AE}" pid="7" name="xd_ProgID">
    <vt:lpwstr/>
  </property>
</Properties>
</file>